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1"/>
    <p:sldMasterId id="2147483688" r:id="rId2"/>
  </p:sldMasterIdLst>
  <p:notesMasterIdLst>
    <p:notesMasterId r:id="rId73"/>
  </p:notesMasterIdLst>
  <p:handoutMasterIdLst>
    <p:handoutMasterId r:id="rId74"/>
  </p:handoutMasterIdLst>
  <p:sldIdLst>
    <p:sldId id="514" r:id="rId3"/>
    <p:sldId id="515" r:id="rId4"/>
    <p:sldId id="516" r:id="rId5"/>
    <p:sldId id="517" r:id="rId6"/>
    <p:sldId id="518" r:id="rId7"/>
    <p:sldId id="519" r:id="rId8"/>
    <p:sldId id="525" r:id="rId9"/>
    <p:sldId id="526" r:id="rId10"/>
    <p:sldId id="527" r:id="rId11"/>
    <p:sldId id="544" r:id="rId12"/>
    <p:sldId id="528" r:id="rId13"/>
    <p:sldId id="529" r:id="rId14"/>
    <p:sldId id="530" r:id="rId15"/>
    <p:sldId id="543" r:id="rId16"/>
    <p:sldId id="531" r:id="rId17"/>
    <p:sldId id="532" r:id="rId18"/>
    <p:sldId id="533" r:id="rId19"/>
    <p:sldId id="555" r:id="rId20"/>
    <p:sldId id="534" r:id="rId21"/>
    <p:sldId id="545" r:id="rId22"/>
    <p:sldId id="546" r:id="rId23"/>
    <p:sldId id="547" r:id="rId24"/>
    <p:sldId id="548" r:id="rId25"/>
    <p:sldId id="578" r:id="rId26"/>
    <p:sldId id="556" r:id="rId27"/>
    <p:sldId id="535" r:id="rId28"/>
    <p:sldId id="579" r:id="rId29"/>
    <p:sldId id="549" r:id="rId30"/>
    <p:sldId id="554" r:id="rId31"/>
    <p:sldId id="577" r:id="rId32"/>
    <p:sldId id="557" r:id="rId33"/>
    <p:sldId id="536" r:id="rId34"/>
    <p:sldId id="572" r:id="rId35"/>
    <p:sldId id="558" r:id="rId36"/>
    <p:sldId id="537" r:id="rId37"/>
    <p:sldId id="560" r:id="rId38"/>
    <p:sldId id="551" r:id="rId39"/>
    <p:sldId id="583" r:id="rId40"/>
    <p:sldId id="582" r:id="rId41"/>
    <p:sldId id="580" r:id="rId42"/>
    <p:sldId id="559" r:id="rId43"/>
    <p:sldId id="538" r:id="rId44"/>
    <p:sldId id="550" r:id="rId45"/>
    <p:sldId id="561" r:id="rId46"/>
    <p:sldId id="539" r:id="rId47"/>
    <p:sldId id="584" r:id="rId48"/>
    <p:sldId id="585" r:id="rId49"/>
    <p:sldId id="553" r:id="rId50"/>
    <p:sldId id="562" r:id="rId51"/>
    <p:sldId id="540" r:id="rId52"/>
    <p:sldId id="567" r:id="rId53"/>
    <p:sldId id="581" r:id="rId54"/>
    <p:sldId id="568" r:id="rId55"/>
    <p:sldId id="563" r:id="rId56"/>
    <p:sldId id="541" r:id="rId57"/>
    <p:sldId id="565" r:id="rId58"/>
    <p:sldId id="566" r:id="rId59"/>
    <p:sldId id="564" r:id="rId60"/>
    <p:sldId id="570" r:id="rId61"/>
    <p:sldId id="571" r:id="rId62"/>
    <p:sldId id="576" r:id="rId63"/>
    <p:sldId id="542" r:id="rId64"/>
    <p:sldId id="573" r:id="rId65"/>
    <p:sldId id="574" r:id="rId66"/>
    <p:sldId id="575" r:id="rId67"/>
    <p:sldId id="520" r:id="rId68"/>
    <p:sldId id="521" r:id="rId69"/>
    <p:sldId id="522" r:id="rId70"/>
    <p:sldId id="523" r:id="rId71"/>
    <p:sldId id="524" r:id="rId72"/>
  </p:sldIdLst>
  <p:sldSz cx="9144000" cy="6858000" type="screen4x3"/>
  <p:notesSz cx="7010400" cy="9296400"/>
  <p:defaultTextStyle>
    <a:defPPr>
      <a:defRPr lang="en-US"/>
    </a:defPPr>
    <a:lvl1pPr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1pPr>
    <a:lvl2pPr marL="4572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9144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3716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18288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dget Gilormini" initials="" lastIdx="4" clrIdx="0"/>
  <p:cmAuthor id="1" name="Bridget Gilormini" initials="BG" lastIdx="10" clrIdx="1"/>
  <p:cmAuthor id="2" name="Elizabeth Barry" initials="EB"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0"/>
    <a:srgbClr val="FF00FF"/>
    <a:srgbClr val="0066FF"/>
    <a:srgbClr val="D272D0"/>
    <a:srgbClr val="7693F0"/>
    <a:srgbClr val="FF8585"/>
    <a:srgbClr val="9966FF"/>
    <a:srgbClr val="3366FF"/>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95" autoAdjust="0"/>
    <p:restoredTop sz="55986" autoAdjust="0"/>
  </p:normalViewPr>
  <p:slideViewPr>
    <p:cSldViewPr>
      <p:cViewPr varScale="1">
        <p:scale>
          <a:sx n="64" d="100"/>
          <a:sy n="64" d="100"/>
        </p:scale>
        <p:origin x="352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688"/>
    </p:cViewPr>
  </p:sorterViewPr>
  <p:notesViewPr>
    <p:cSldViewPr>
      <p:cViewPr varScale="1">
        <p:scale>
          <a:sx n="76" d="100"/>
          <a:sy n="76" d="100"/>
        </p:scale>
        <p:origin x="1984" y="2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bwMode="auto">
          <a:xfrm>
            <a:off x="0" y="0"/>
            <a:ext cx="3038475" cy="46513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3177" tIns="46589" rIns="93177" bIns="46589" numCol="1" anchor="t" anchorCtr="0" compatLnSpc="1">
            <a:prstTxWarp prst="textNoShape">
              <a:avLst/>
            </a:prstTxWarp>
          </a:bodyPr>
          <a:lstStyle>
            <a:lvl1pPr defTabSz="931863">
              <a:lnSpc>
                <a:spcPct val="100000"/>
              </a:lnSpc>
              <a:spcBef>
                <a:spcPct val="0"/>
              </a:spcBef>
              <a:buFontTx/>
              <a:buNone/>
              <a:defRPr sz="1200" smtClean="0">
                <a:latin typeface="Tahoma" charset="0"/>
                <a:cs typeface="+mn-cs"/>
              </a:defRPr>
            </a:lvl1pPr>
          </a:lstStyle>
          <a:p>
            <a:pPr>
              <a:defRPr/>
            </a:pPr>
            <a:endParaRPr lang="en-US" dirty="0"/>
          </a:p>
        </p:txBody>
      </p:sp>
      <p:sp>
        <p:nvSpPr>
          <p:cNvPr id="143363" name="Rectangle 3"/>
          <p:cNvSpPr>
            <a:spLocks noGrp="1" noChangeArrowheads="1"/>
          </p:cNvSpPr>
          <p:nvPr>
            <p:ph type="dt" sz="quarter" idx="1"/>
          </p:nvPr>
        </p:nvSpPr>
        <p:spPr bwMode="auto">
          <a:xfrm>
            <a:off x="3971925" y="0"/>
            <a:ext cx="3038475" cy="46513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3177" tIns="46589" rIns="93177" bIns="46589" numCol="1" anchor="t" anchorCtr="0" compatLnSpc="1">
            <a:prstTxWarp prst="textNoShape">
              <a:avLst/>
            </a:prstTxWarp>
          </a:bodyPr>
          <a:lstStyle>
            <a:lvl1pPr algn="r" defTabSz="931863">
              <a:lnSpc>
                <a:spcPct val="100000"/>
              </a:lnSpc>
              <a:spcBef>
                <a:spcPct val="0"/>
              </a:spcBef>
              <a:buFontTx/>
              <a:buNone/>
              <a:defRPr sz="1200" smtClean="0">
                <a:latin typeface="Tahoma" charset="0"/>
                <a:cs typeface="+mn-cs"/>
              </a:defRPr>
            </a:lvl1pPr>
          </a:lstStyle>
          <a:p>
            <a:pPr>
              <a:defRPr/>
            </a:pPr>
            <a:endParaRPr lang="en-US" dirty="0"/>
          </a:p>
        </p:txBody>
      </p:sp>
      <p:sp>
        <p:nvSpPr>
          <p:cNvPr id="143364" name="Rectangle 4"/>
          <p:cNvSpPr>
            <a:spLocks noGrp="1" noChangeArrowheads="1"/>
          </p:cNvSpPr>
          <p:nvPr>
            <p:ph type="ftr" sz="quarter" idx="2"/>
          </p:nvPr>
        </p:nvSpPr>
        <p:spPr bwMode="auto">
          <a:xfrm>
            <a:off x="0" y="8831263"/>
            <a:ext cx="3038475" cy="46513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3177" tIns="46589" rIns="93177" bIns="46589" numCol="1" anchor="b" anchorCtr="0" compatLnSpc="1">
            <a:prstTxWarp prst="textNoShape">
              <a:avLst/>
            </a:prstTxWarp>
          </a:bodyPr>
          <a:lstStyle>
            <a:lvl1pPr defTabSz="931863">
              <a:lnSpc>
                <a:spcPct val="100000"/>
              </a:lnSpc>
              <a:spcBef>
                <a:spcPct val="0"/>
              </a:spcBef>
              <a:buFontTx/>
              <a:buNone/>
              <a:defRPr sz="1200" smtClean="0">
                <a:latin typeface="Tahoma" charset="0"/>
                <a:cs typeface="+mn-cs"/>
              </a:defRPr>
            </a:lvl1pPr>
          </a:lstStyle>
          <a:p>
            <a:pPr>
              <a:defRPr/>
            </a:pPr>
            <a:endParaRPr lang="en-US" dirty="0"/>
          </a:p>
        </p:txBody>
      </p:sp>
      <p:sp>
        <p:nvSpPr>
          <p:cNvPr id="143365"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3177" tIns="46589" rIns="93177" bIns="46589" numCol="1" anchor="b" anchorCtr="0" compatLnSpc="1">
            <a:prstTxWarp prst="textNoShape">
              <a:avLst/>
            </a:prstTxWarp>
          </a:bodyPr>
          <a:lstStyle>
            <a:lvl1pPr algn="r" defTabSz="931863">
              <a:lnSpc>
                <a:spcPct val="100000"/>
              </a:lnSpc>
              <a:spcBef>
                <a:spcPct val="0"/>
              </a:spcBef>
              <a:buFontTx/>
              <a:buNone/>
              <a:defRPr sz="1200" smtClean="0">
                <a:latin typeface="Tahoma" charset="0"/>
                <a:cs typeface="+mn-cs"/>
              </a:defRPr>
            </a:lvl1pPr>
          </a:lstStyle>
          <a:p>
            <a:pPr>
              <a:defRPr/>
            </a:pPr>
            <a:fld id="{39E77AD6-8910-9E4F-A024-2B5FA73F3B0E}" type="slidenum">
              <a:rPr lang="en-US"/>
              <a:pPr>
                <a:defRPr/>
              </a:pPr>
              <a:t>‹#›</a:t>
            </a:fld>
            <a:endParaRPr lang="en-US" dirty="0"/>
          </a:p>
        </p:txBody>
      </p:sp>
    </p:spTree>
    <p:extLst>
      <p:ext uri="{BB962C8B-B14F-4D97-AF65-F5344CB8AC3E}">
        <p14:creationId xmlns:p14="http://schemas.microsoft.com/office/powerpoint/2010/main" val="2133122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038475" cy="46513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3177" tIns="46589" rIns="93177" bIns="46589" numCol="1" anchor="t" anchorCtr="0" compatLnSpc="1">
            <a:prstTxWarp prst="textNoShape">
              <a:avLst/>
            </a:prstTxWarp>
          </a:bodyPr>
          <a:lstStyle>
            <a:lvl1pPr defTabSz="931863">
              <a:lnSpc>
                <a:spcPct val="100000"/>
              </a:lnSpc>
              <a:spcBef>
                <a:spcPct val="0"/>
              </a:spcBef>
              <a:buFontTx/>
              <a:buNone/>
              <a:defRPr sz="1200" smtClean="0">
                <a:latin typeface="Tahoma" charset="0"/>
                <a:cs typeface="+mn-cs"/>
              </a:defRPr>
            </a:lvl1pPr>
          </a:lstStyle>
          <a:p>
            <a:pPr>
              <a:defRPr/>
            </a:pPr>
            <a:endParaRPr lang="en-US" dirty="0"/>
          </a:p>
        </p:txBody>
      </p:sp>
      <p:sp>
        <p:nvSpPr>
          <p:cNvPr id="100355" name="Rectangle 3"/>
          <p:cNvSpPr>
            <a:spLocks noGrp="1" noChangeArrowheads="1"/>
          </p:cNvSpPr>
          <p:nvPr>
            <p:ph type="dt" idx="1"/>
          </p:nvPr>
        </p:nvSpPr>
        <p:spPr bwMode="auto">
          <a:xfrm>
            <a:off x="3971925" y="0"/>
            <a:ext cx="3038475" cy="46513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3177" tIns="46589" rIns="93177" bIns="46589" numCol="1" anchor="t" anchorCtr="0" compatLnSpc="1">
            <a:prstTxWarp prst="textNoShape">
              <a:avLst/>
            </a:prstTxWarp>
          </a:bodyPr>
          <a:lstStyle>
            <a:lvl1pPr algn="r" defTabSz="931863">
              <a:lnSpc>
                <a:spcPct val="100000"/>
              </a:lnSpc>
              <a:spcBef>
                <a:spcPct val="0"/>
              </a:spcBef>
              <a:buFontTx/>
              <a:buNone/>
              <a:defRPr sz="1200" smtClean="0">
                <a:latin typeface="Tahoma" charset="0"/>
                <a:cs typeface="+mn-cs"/>
              </a:defRPr>
            </a:lvl1pPr>
          </a:lstStyle>
          <a:p>
            <a:pPr>
              <a:defRPr/>
            </a:pPr>
            <a:endParaRPr lang="en-US" dirty="0"/>
          </a:p>
        </p:txBody>
      </p:sp>
      <p:sp>
        <p:nvSpPr>
          <p:cNvPr id="10035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00357" name="Rectangle 5"/>
          <p:cNvSpPr>
            <a:spLocks noGrp="1" noChangeArrowheads="1"/>
          </p:cNvSpPr>
          <p:nvPr>
            <p:ph type="body" sz="quarter" idx="3"/>
          </p:nvPr>
        </p:nvSpPr>
        <p:spPr bwMode="auto">
          <a:xfrm>
            <a:off x="935038" y="4416425"/>
            <a:ext cx="5140325" cy="41830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0358" name="Rectangle 6"/>
          <p:cNvSpPr>
            <a:spLocks noGrp="1" noChangeArrowheads="1"/>
          </p:cNvSpPr>
          <p:nvPr>
            <p:ph type="ftr" sz="quarter" idx="4"/>
          </p:nvPr>
        </p:nvSpPr>
        <p:spPr bwMode="auto">
          <a:xfrm>
            <a:off x="0" y="8831263"/>
            <a:ext cx="3038475" cy="46513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3177" tIns="46589" rIns="93177" bIns="46589" numCol="1" anchor="b" anchorCtr="0" compatLnSpc="1">
            <a:prstTxWarp prst="textNoShape">
              <a:avLst/>
            </a:prstTxWarp>
          </a:bodyPr>
          <a:lstStyle>
            <a:lvl1pPr defTabSz="931863">
              <a:lnSpc>
                <a:spcPct val="100000"/>
              </a:lnSpc>
              <a:spcBef>
                <a:spcPct val="0"/>
              </a:spcBef>
              <a:buFontTx/>
              <a:buNone/>
              <a:defRPr sz="1200" smtClean="0">
                <a:latin typeface="Tahoma" charset="0"/>
                <a:cs typeface="+mn-cs"/>
              </a:defRPr>
            </a:lvl1pPr>
          </a:lstStyle>
          <a:p>
            <a:pPr>
              <a:defRPr/>
            </a:pPr>
            <a:endParaRPr lang="en-US" dirty="0"/>
          </a:p>
        </p:txBody>
      </p:sp>
      <p:sp>
        <p:nvSpPr>
          <p:cNvPr id="100359" name="Rectangle 7"/>
          <p:cNvSpPr>
            <a:spLocks noGrp="1" noChangeArrowheads="1"/>
          </p:cNvSpPr>
          <p:nvPr>
            <p:ph type="sldNum" sz="quarter" idx="5"/>
          </p:nvPr>
        </p:nvSpPr>
        <p:spPr bwMode="auto">
          <a:xfrm>
            <a:off x="3971925" y="8831263"/>
            <a:ext cx="3038475" cy="46513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3177" tIns="46589" rIns="93177" bIns="46589" numCol="1" anchor="b" anchorCtr="0" compatLnSpc="1">
            <a:prstTxWarp prst="textNoShape">
              <a:avLst/>
            </a:prstTxWarp>
          </a:bodyPr>
          <a:lstStyle>
            <a:lvl1pPr algn="r" defTabSz="931863">
              <a:lnSpc>
                <a:spcPct val="100000"/>
              </a:lnSpc>
              <a:spcBef>
                <a:spcPct val="0"/>
              </a:spcBef>
              <a:buFontTx/>
              <a:buNone/>
              <a:defRPr sz="1200" smtClean="0">
                <a:latin typeface="Tahoma" charset="0"/>
                <a:cs typeface="+mn-cs"/>
              </a:defRPr>
            </a:lvl1pPr>
          </a:lstStyle>
          <a:p>
            <a:pPr>
              <a:defRPr/>
            </a:pPr>
            <a:fld id="{43D5E7E8-257F-EC46-AB8C-7DC7408CAB10}" type="slidenum">
              <a:rPr lang="en-US"/>
              <a:pPr>
                <a:defRPr/>
              </a:pPr>
              <a:t>‹#›</a:t>
            </a:fld>
            <a:endParaRPr lang="en-US" dirty="0"/>
          </a:p>
        </p:txBody>
      </p:sp>
    </p:spTree>
    <p:extLst>
      <p:ext uri="{BB962C8B-B14F-4D97-AF65-F5344CB8AC3E}">
        <p14:creationId xmlns:p14="http://schemas.microsoft.com/office/powerpoint/2010/main" val="20066045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cs typeface="+mn-cs"/>
              </a:rPr>
              <a:t>Slide 1:  Title Slide</a:t>
            </a:r>
          </a:p>
          <a:p>
            <a:pPr>
              <a:defRPr/>
            </a:pPr>
            <a:endParaRPr lang="en-US" dirty="0">
              <a:cs typeface="+mn-cs"/>
            </a:endParaRPr>
          </a:p>
        </p:txBody>
      </p:sp>
      <p:sp>
        <p:nvSpPr>
          <p:cNvPr id="4" name="Slide Number Placeholder 3"/>
          <p:cNvSpPr>
            <a:spLocks noGrp="1"/>
          </p:cNvSpPr>
          <p:nvPr>
            <p:ph type="sldNum" sz="quarter" idx="5"/>
          </p:nvPr>
        </p:nvSpPr>
        <p:spPr/>
        <p:txBody>
          <a:bodyPr/>
          <a:lstStyle/>
          <a:p>
            <a:pPr>
              <a:defRPr/>
            </a:pPr>
            <a:fld id="{E189E1A9-FE83-B74A-B261-04DC00497083}" type="slidenum">
              <a:rPr lang="en-US">
                <a:solidFill>
                  <a:prstClr val="black"/>
                </a:solidFill>
                <a:latin typeface="Calibri"/>
              </a:rPr>
              <a:pPr>
                <a:defRPr/>
              </a:pPr>
              <a:t>1</a:t>
            </a:fld>
            <a:endParaRPr lang="en-US" dirty="0">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10:  Making Decisions About AT</a:t>
            </a:r>
          </a:p>
          <a:p>
            <a:endParaRPr lang="en-US" b="1" dirty="0"/>
          </a:p>
          <a:p>
            <a:r>
              <a:rPr lang="en-US" b="1" dirty="0"/>
              <a:t>Presenter Notes: </a:t>
            </a:r>
          </a:p>
          <a:p>
            <a:r>
              <a:rPr kumimoji="1" lang="en-US" sz="1200" kern="1200" dirty="0">
                <a:solidFill>
                  <a:schemeClr val="tx1"/>
                </a:solidFill>
                <a:effectLst/>
                <a:latin typeface="Arial" charset="0"/>
                <a:ea typeface="ＭＳ Ｐゴシック" charset="0"/>
                <a:cs typeface="ＭＳ Ｐゴシック" charset="0"/>
              </a:rPr>
              <a:t>There are a number of factors a team should discuss when making decisions about AT, including: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 A team meeting to discuss the need for AT</a:t>
            </a:r>
          </a:p>
          <a:p>
            <a:r>
              <a:rPr kumimoji="1" lang="en-US" sz="1200" kern="1200" dirty="0">
                <a:solidFill>
                  <a:schemeClr val="tx1"/>
                </a:solidFill>
                <a:effectLst/>
                <a:latin typeface="Arial" charset="0"/>
                <a:ea typeface="ＭＳ Ｐゴシック" charset="0"/>
                <a:cs typeface="ＭＳ Ｐゴシック" charset="0"/>
              </a:rPr>
              <a:t>• Trying a variety of AT to determine the best fit for a child</a:t>
            </a:r>
          </a:p>
          <a:p>
            <a:r>
              <a:rPr kumimoji="1" lang="en-US" sz="1200" kern="1200" dirty="0">
                <a:solidFill>
                  <a:schemeClr val="tx1"/>
                </a:solidFill>
                <a:effectLst/>
                <a:latin typeface="Arial" charset="0"/>
                <a:ea typeface="ＭＳ Ｐゴシック" charset="0"/>
                <a:cs typeface="ＭＳ Ｐゴシック" charset="0"/>
              </a:rPr>
              <a:t>• Collecting data to make objective decisions</a:t>
            </a:r>
          </a:p>
          <a:p>
            <a:r>
              <a:rPr kumimoji="1" lang="en-US" sz="1200" kern="1200" dirty="0">
                <a:solidFill>
                  <a:schemeClr val="tx1"/>
                </a:solidFill>
                <a:effectLst/>
                <a:latin typeface="Arial" charset="0"/>
                <a:ea typeface="ＭＳ Ｐゴシック" charset="0"/>
                <a:cs typeface="ＭＳ Ｐゴシック" charset="0"/>
              </a:rPr>
              <a:t>• Gathering necessary information to make the decision about the appropriate AT</a:t>
            </a:r>
          </a:p>
          <a:p>
            <a:r>
              <a:rPr kumimoji="1" lang="en-US" sz="1200" kern="1200" dirty="0">
                <a:solidFill>
                  <a:schemeClr val="tx1"/>
                </a:solidFill>
                <a:effectLst/>
                <a:latin typeface="Arial" charset="0"/>
                <a:ea typeface="ＭＳ Ｐゴシック" charset="0"/>
                <a:cs typeface="ＭＳ Ｐゴシック" charset="0"/>
              </a:rPr>
              <a:t>• Writing decisions into the IFSP or IEP</a:t>
            </a:r>
          </a:p>
          <a:p>
            <a:r>
              <a:rPr kumimoji="1" lang="en-US" sz="1200" kern="1200" dirty="0">
                <a:solidFill>
                  <a:schemeClr val="tx1"/>
                </a:solidFill>
                <a:effectLst/>
                <a:latin typeface="Arial" charset="0"/>
                <a:ea typeface="ＭＳ Ｐゴシック" charset="0"/>
                <a:cs typeface="ＭＳ Ｐゴシック" charset="0"/>
              </a:rPr>
              <a:t>• Finding the identified AT</a:t>
            </a:r>
          </a:p>
          <a:p>
            <a:r>
              <a:rPr kumimoji="1" lang="en-US" sz="1200" kern="1200" dirty="0">
                <a:solidFill>
                  <a:schemeClr val="tx1"/>
                </a:solidFill>
                <a:effectLst/>
                <a:latin typeface="Arial" charset="0"/>
                <a:ea typeface="ＭＳ Ｐゴシック" charset="0"/>
                <a:cs typeface="ＭＳ Ｐゴシック" charset="0"/>
              </a:rPr>
              <a:t>• Funding and paying for the AT</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Throughout a child’s life, the team will revisit this process at least annually or more frequently if needed, including when the child or technology changes.</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10</a:t>
            </a:fld>
            <a:endParaRPr lang="en-US" dirty="0"/>
          </a:p>
        </p:txBody>
      </p:sp>
    </p:spTree>
    <p:extLst>
      <p:ext uri="{BB962C8B-B14F-4D97-AF65-F5344CB8AC3E}">
        <p14:creationId xmlns:p14="http://schemas.microsoft.com/office/powerpoint/2010/main" val="1326728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11:  A Process for Including AT</a:t>
            </a:r>
          </a:p>
          <a:p>
            <a:endParaRPr lang="en-US" b="1" dirty="0"/>
          </a:p>
          <a:p>
            <a:r>
              <a:rPr lang="en-US" b="1" dirty="0"/>
              <a:t>Presenter Notes: </a:t>
            </a:r>
          </a:p>
          <a:p>
            <a:r>
              <a:rPr kumimoji="1" lang="en-US" sz="1200" kern="1200" dirty="0">
                <a:solidFill>
                  <a:schemeClr val="tx1"/>
                </a:solidFill>
                <a:effectLst/>
                <a:latin typeface="Arial" charset="0"/>
                <a:ea typeface="ＭＳ Ｐゴシック" charset="0"/>
                <a:cs typeface="ＭＳ Ｐゴシック" charset="0"/>
              </a:rPr>
              <a:t>Once a team has made decisions about AT, it is best practice to document their decisions. Typically there are four possible outcomes of considering assistive technology.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1. AT has been considered and is not needed</a:t>
            </a:r>
          </a:p>
          <a:p>
            <a:r>
              <a:rPr kumimoji="1" lang="en-US" sz="1200" kern="1200" dirty="0">
                <a:solidFill>
                  <a:schemeClr val="tx1"/>
                </a:solidFill>
                <a:effectLst/>
                <a:latin typeface="Arial" charset="0"/>
                <a:ea typeface="ＭＳ Ｐゴシック" charset="0"/>
                <a:cs typeface="ＭＳ Ｐゴシック" charset="0"/>
              </a:rPr>
              <a:t>2. AT has been considered, is needed, and is already being used</a:t>
            </a:r>
          </a:p>
          <a:p>
            <a:r>
              <a:rPr kumimoji="1" lang="en-US" sz="1200" kern="1200" dirty="0">
                <a:solidFill>
                  <a:schemeClr val="tx1"/>
                </a:solidFill>
                <a:effectLst/>
                <a:latin typeface="Arial" charset="0"/>
                <a:ea typeface="ＭＳ Ｐゴシック" charset="0"/>
                <a:cs typeface="ＭＳ Ｐゴシック" charset="0"/>
              </a:rPr>
              <a:t>3. AT has been considered, is needed, and the team has enough information to make good AT decisions</a:t>
            </a:r>
          </a:p>
          <a:p>
            <a:r>
              <a:rPr kumimoji="1" lang="en-US" sz="1200" kern="1200" dirty="0">
                <a:solidFill>
                  <a:schemeClr val="tx1"/>
                </a:solidFill>
                <a:effectLst/>
                <a:latin typeface="Arial" charset="0"/>
                <a:ea typeface="ＭＳ Ｐゴシック" charset="0"/>
                <a:cs typeface="ＭＳ Ｐゴシック" charset="0"/>
              </a:rPr>
              <a:t>4. AT has been considered, is needed, and the team needs some help and more information to make good AT decisions</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The Technology to Improve Kids’ Educational Success (TIKES) Project at PACER Center has created two sets of planning documents that teams might find useful in helping IFSP and IEP teams consider AT.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For more information about these planning documents and how to use them, check out our training materials on A Child-Centered AT Plan: A Process for Including Assistive Technology (AT) at </a:t>
            </a:r>
            <a:r>
              <a:rPr kumimoji="1" lang="en-US" sz="1200" b="1" kern="1200" dirty="0">
                <a:solidFill>
                  <a:schemeClr val="tx1"/>
                </a:solidFill>
                <a:effectLst/>
                <a:latin typeface="Arial" charset="0"/>
                <a:ea typeface="ＭＳ Ｐゴシック" charset="0"/>
                <a:cs typeface="ＭＳ Ｐゴシック" charset="0"/>
              </a:rPr>
              <a:t>http://www.pacer.org/stc/tikes/trainings-on-demand.asp</a:t>
            </a:r>
            <a:r>
              <a:rPr kumimoji="1" lang="en-US" sz="1200" kern="1200" dirty="0">
                <a:solidFill>
                  <a:schemeClr val="tx1"/>
                </a:solidFill>
                <a:effectLst/>
                <a:latin typeface="Arial" charset="0"/>
                <a:ea typeface="ＭＳ Ｐゴシック" charset="0"/>
                <a:cs typeface="ＭＳ Ｐゴシック" charset="0"/>
              </a:rPr>
              <a:t>.</a:t>
            </a:r>
          </a:p>
          <a:p>
            <a:pPr marL="0" indent="0">
              <a:buNone/>
            </a:pPr>
            <a:endParaRPr lang="en-US" b="0" dirty="0"/>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11</a:t>
            </a:fld>
            <a:endParaRPr lang="en-US" dirty="0"/>
          </a:p>
        </p:txBody>
      </p:sp>
    </p:spTree>
    <p:extLst>
      <p:ext uri="{BB962C8B-B14F-4D97-AF65-F5344CB8AC3E}">
        <p14:creationId xmlns:p14="http://schemas.microsoft.com/office/powerpoint/2010/main" val="239465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mn-cs"/>
              </a:rPr>
              <a:t>Slide 12:  Funding Assistive</a:t>
            </a:r>
            <a:r>
              <a:rPr lang="en-US" b="1" baseline="0" dirty="0">
                <a:cs typeface="+mn-cs"/>
              </a:rPr>
              <a:t> Technology</a:t>
            </a:r>
            <a:endParaRPr lang="en-US" b="1" dirty="0">
              <a:cs typeface="+mn-cs"/>
            </a:endParaRPr>
          </a:p>
          <a:p>
            <a:pPr>
              <a:defRPr/>
            </a:pPr>
            <a:endParaRPr lang="en-US" b="1" dirty="0">
              <a:cs typeface="+mn-cs"/>
            </a:endParaRPr>
          </a:p>
          <a:p>
            <a:r>
              <a:rPr kumimoji="1" lang="en-US" sz="1200" kern="1200" dirty="0">
                <a:solidFill>
                  <a:schemeClr val="tx1"/>
                </a:solidFill>
                <a:effectLst/>
                <a:latin typeface="Arial" charset="0"/>
                <a:ea typeface="ＭＳ Ｐゴシック" charset="0"/>
                <a:cs typeface="ＭＳ Ｐゴシック" charset="0"/>
              </a:rPr>
              <a:t>(Transition slide leading to discussion about funding AT once it has been identified and written into the IFSP/IEP document.)</a:t>
            </a:r>
          </a:p>
          <a:p>
            <a:pPr>
              <a:defRPr/>
            </a:pPr>
            <a:endParaRPr lang="en-US" dirty="0">
              <a:cs typeface="+mn-cs"/>
            </a:endParaRPr>
          </a:p>
        </p:txBody>
      </p:sp>
      <p:sp>
        <p:nvSpPr>
          <p:cNvPr id="4" name="Slide Number Placeholder 3"/>
          <p:cNvSpPr>
            <a:spLocks noGrp="1"/>
          </p:cNvSpPr>
          <p:nvPr>
            <p:ph type="sldNum" sz="quarter" idx="5"/>
          </p:nvPr>
        </p:nvSpPr>
        <p:spPr/>
        <p:txBody>
          <a:bodyPr/>
          <a:lstStyle/>
          <a:p>
            <a:pPr>
              <a:defRPr/>
            </a:pPr>
            <a:fld id="{3267BA36-E839-B145-B497-A66158A3A6F9}" type="slidenum">
              <a:rPr lang="en-US"/>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mn-cs"/>
              </a:rPr>
              <a:t>Slide 13:  The School’s Responsibility:</a:t>
            </a:r>
            <a:r>
              <a:rPr lang="en-US" b="1" baseline="0" dirty="0">
                <a:cs typeface="+mn-cs"/>
              </a:rPr>
              <a:t> Devices</a:t>
            </a:r>
            <a:endParaRPr lang="en-US" b="1" dirty="0">
              <a:cs typeface="+mn-cs"/>
            </a:endParaRPr>
          </a:p>
          <a:p>
            <a:pPr>
              <a:defRPr/>
            </a:pPr>
            <a:endParaRPr lang="en-US" b="1" dirty="0">
              <a:cs typeface="+mn-cs"/>
            </a:endParaRPr>
          </a:p>
          <a:p>
            <a:pPr>
              <a:defRPr/>
            </a:pPr>
            <a:r>
              <a:rPr lang="en-US" b="1" dirty="0">
                <a:cs typeface="+mn-cs"/>
              </a:rPr>
              <a:t>Presenter Notes:</a:t>
            </a:r>
          </a:p>
          <a:p>
            <a:r>
              <a:rPr kumimoji="1" lang="en-US" sz="1200" kern="1200" dirty="0">
                <a:solidFill>
                  <a:schemeClr val="tx1"/>
                </a:solidFill>
                <a:effectLst/>
                <a:latin typeface="Arial" charset="0"/>
                <a:ea typeface="ＭＳ Ｐゴシック" charset="0"/>
                <a:cs typeface="ＭＳ Ｐゴシック" charset="0"/>
              </a:rPr>
              <a:t>Once AT is written into the IFSP or IEP, the school district is required to purchase and/or provide the identified AT. This does not mean the school is required to purchase requested technology. It is required to provide AT that has been identified as needed by the child or student. Legally, cost cannot be a factor in the decision-making process but practically, it may be a factor when making decisions. This is why trials and data collection are so important in helping teams make good decisions about needed AT. If the school pays for the AT, then the school owns it and has responsibility for its assignment, repair, replacement, etc. If a family pays for any part of the AT, such as through their insurance, then the AT belongs to the family. If a child or student moves to another district, the district may offer to make an arrangement with the new school district to transfer the AT the child is currently using to the new school for a fee.</a:t>
            </a:r>
          </a:p>
        </p:txBody>
      </p:sp>
      <p:sp>
        <p:nvSpPr>
          <p:cNvPr id="4" name="Slide Number Placeholder 3"/>
          <p:cNvSpPr>
            <a:spLocks noGrp="1"/>
          </p:cNvSpPr>
          <p:nvPr>
            <p:ph type="sldNum" sz="quarter" idx="5"/>
          </p:nvPr>
        </p:nvSpPr>
        <p:spPr/>
        <p:txBody>
          <a:bodyPr/>
          <a:lstStyle/>
          <a:p>
            <a:pPr>
              <a:defRPr/>
            </a:pPr>
            <a:fld id="{12AAFC1C-F20D-6441-A463-59FAB304A7BC}" type="slidenum">
              <a:rPr lang="en-US"/>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mn-cs"/>
              </a:rPr>
              <a:t>Slide 14:  The School’s Responsibility: Services</a:t>
            </a:r>
          </a:p>
          <a:p>
            <a:pPr>
              <a:defRPr/>
            </a:pPr>
            <a:endParaRPr lang="en-US" b="1" dirty="0">
              <a:cs typeface="+mn-cs"/>
            </a:endParaRPr>
          </a:p>
          <a:p>
            <a:pPr>
              <a:defRPr/>
            </a:pPr>
            <a:r>
              <a:rPr lang="en-US" b="1" dirty="0">
                <a:cs typeface="+mn-cs"/>
              </a:rPr>
              <a:t>Presenter Notes:</a:t>
            </a:r>
          </a:p>
          <a:p>
            <a:r>
              <a:rPr kumimoji="1" lang="en-US" sz="1200" kern="1200" dirty="0">
                <a:solidFill>
                  <a:schemeClr val="tx1"/>
                </a:solidFill>
                <a:effectLst/>
                <a:latin typeface="Arial" charset="0"/>
                <a:ea typeface="ＭＳ Ｐゴシック" charset="0"/>
                <a:cs typeface="ＭＳ Ｐゴシック" charset="0"/>
              </a:rPr>
              <a:t>The services component of AT includes:</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 Identifying the need for AT</a:t>
            </a:r>
          </a:p>
          <a:p>
            <a:r>
              <a:rPr kumimoji="1" lang="en-US" sz="1200" kern="1200" dirty="0">
                <a:solidFill>
                  <a:schemeClr val="tx1"/>
                </a:solidFill>
                <a:effectLst/>
                <a:latin typeface="Arial" charset="0"/>
                <a:ea typeface="ＭＳ Ｐゴシック" charset="0"/>
                <a:cs typeface="ＭＳ Ｐゴシック" charset="0"/>
              </a:rPr>
              <a:t>• An AT evaluation (if needed) </a:t>
            </a:r>
          </a:p>
          <a:p>
            <a:r>
              <a:rPr kumimoji="1" lang="en-US" sz="1200" kern="1200" dirty="0">
                <a:solidFill>
                  <a:schemeClr val="tx1"/>
                </a:solidFill>
                <a:effectLst/>
                <a:latin typeface="Arial" charset="0"/>
                <a:ea typeface="ＭＳ Ｐゴシック" charset="0"/>
                <a:cs typeface="ＭＳ Ｐゴシック" charset="0"/>
              </a:rPr>
              <a:t>• Assigning or purchasing identified AT</a:t>
            </a:r>
          </a:p>
          <a:p>
            <a:r>
              <a:rPr kumimoji="1" lang="en-US" sz="1200" kern="1200" dirty="0">
                <a:solidFill>
                  <a:schemeClr val="tx1"/>
                </a:solidFill>
                <a:effectLst/>
                <a:latin typeface="Arial" charset="0"/>
                <a:ea typeface="ＭＳ Ｐゴシック" charset="0"/>
                <a:cs typeface="ＭＳ Ｐゴシック" charset="0"/>
              </a:rPr>
              <a:t>• Responsibility for repairing or replacing AT as necessary</a:t>
            </a:r>
          </a:p>
          <a:p>
            <a:r>
              <a:rPr kumimoji="1" lang="en-US" sz="1200" kern="1200" dirty="0">
                <a:solidFill>
                  <a:schemeClr val="tx1"/>
                </a:solidFill>
                <a:effectLst/>
                <a:latin typeface="Arial" charset="0"/>
                <a:ea typeface="ＭＳ Ｐゴシック" charset="0"/>
                <a:cs typeface="ＭＳ Ｐゴシック" charset="0"/>
              </a:rPr>
              <a:t>• Maintaining AT, including physical maintenance and app or software upgrades </a:t>
            </a:r>
          </a:p>
          <a:p>
            <a:r>
              <a:rPr kumimoji="1" lang="en-US" sz="1200" kern="1200" dirty="0">
                <a:solidFill>
                  <a:schemeClr val="tx1"/>
                </a:solidFill>
                <a:effectLst/>
                <a:latin typeface="Arial" charset="0"/>
                <a:ea typeface="ＭＳ Ｐゴシック" charset="0"/>
                <a:cs typeface="ＭＳ Ｐゴシック" charset="0"/>
              </a:rPr>
              <a:t>• Training all team members, including the  student, family, and education team, on usage and implementation of AT</a:t>
            </a:r>
          </a:p>
        </p:txBody>
      </p:sp>
      <p:sp>
        <p:nvSpPr>
          <p:cNvPr id="4" name="Slide Number Placeholder 3"/>
          <p:cNvSpPr>
            <a:spLocks noGrp="1"/>
          </p:cNvSpPr>
          <p:nvPr>
            <p:ph type="sldNum" sz="quarter" idx="5"/>
          </p:nvPr>
        </p:nvSpPr>
        <p:spPr/>
        <p:txBody>
          <a:bodyPr/>
          <a:lstStyle/>
          <a:p>
            <a:pPr>
              <a:defRPr/>
            </a:pPr>
            <a:fld id="{12AAFC1C-F20D-6441-A463-59FAB304A7BC}" type="slidenum">
              <a:rPr lang="en-US"/>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1" lang="en-US" sz="1200" b="1" kern="1200" dirty="0">
                <a:solidFill>
                  <a:schemeClr val="tx1"/>
                </a:solidFill>
                <a:latin typeface="Arial" charset="0"/>
                <a:ea typeface="ＭＳ Ｐゴシック" charset="0"/>
                <a:cs typeface="ＭＳ Ｐゴシック" charset="0"/>
              </a:rPr>
              <a:t>Slide 15:  Resources Available</a:t>
            </a:r>
            <a:r>
              <a:rPr kumimoji="1" lang="en-US" sz="1200" b="1" kern="1200" baseline="0" dirty="0">
                <a:solidFill>
                  <a:schemeClr val="tx1"/>
                </a:solidFill>
                <a:latin typeface="Arial" charset="0"/>
                <a:ea typeface="ＭＳ Ｐゴシック" charset="0"/>
                <a:cs typeface="ＭＳ Ｐゴシック" charset="0"/>
              </a:rPr>
              <a:t> to Schools and Families</a:t>
            </a:r>
            <a:endParaRPr kumimoji="1" lang="en-US" sz="1200" b="1" kern="1200" dirty="0">
              <a:solidFill>
                <a:schemeClr val="tx1"/>
              </a:solidFill>
              <a:latin typeface="Arial" charset="0"/>
              <a:ea typeface="ＭＳ Ｐゴシック" charset="0"/>
              <a:cs typeface="ＭＳ Ｐゴシック" charset="0"/>
            </a:endParaRPr>
          </a:p>
          <a:p>
            <a:pPr>
              <a:defRPr/>
            </a:pPr>
            <a:endParaRPr kumimoji="1" lang="en-US" sz="1200" b="1" kern="1200" dirty="0">
              <a:solidFill>
                <a:schemeClr val="tx1"/>
              </a:solidFill>
              <a:latin typeface="Arial" charset="0"/>
              <a:ea typeface="ＭＳ Ｐゴシック" charset="0"/>
              <a:cs typeface="ＭＳ Ｐゴシック" charset="0"/>
            </a:endParaRPr>
          </a:p>
          <a:p>
            <a:pPr>
              <a:defRPr/>
            </a:pPr>
            <a:r>
              <a:rPr kumimoji="1" lang="en-US" sz="1200" b="1" kern="1200" dirty="0">
                <a:solidFill>
                  <a:schemeClr val="tx1"/>
                </a:solidFill>
                <a:latin typeface="Arial" charset="0"/>
                <a:ea typeface="ＭＳ Ｐゴシック" charset="0"/>
                <a:cs typeface="ＭＳ Ｐゴシック" charset="0"/>
              </a:rPr>
              <a:t>Presenter Notes:</a:t>
            </a:r>
          </a:p>
          <a:p>
            <a:r>
              <a:rPr kumimoji="1" lang="en-US" sz="1200" kern="1200" dirty="0">
                <a:solidFill>
                  <a:schemeClr val="tx1"/>
                </a:solidFill>
                <a:effectLst/>
                <a:latin typeface="Arial" charset="0"/>
                <a:ea typeface="ＭＳ Ｐゴシック" charset="0"/>
                <a:cs typeface="ＭＳ Ｐゴシック" charset="0"/>
              </a:rPr>
              <a:t>Let’s talk about some resources that are available to schools and families. We’ll introduce them here, then go into more detail about how to access each funding source.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Third Party Billing</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One of the resources available to schools and families is third party billing: when the school seeks reimbursement through a family’s insurance for billable AT devices i.e., communication devices and services. Third party billing is typically done when a family qualifies for Medicaid or Medicare. It can be a very effective way of leveraging what insurance will pay in supporting the use of higher cost AT. Families should become informed about the impact of authorizing a school to utilize third party billing. Understanding it will help families make the best decision to find and fund the identified AT.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Private Insurance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Sometimes a family’s private insurance will cover the cost of billable AT. This type of technology is typically termed as medically necessary and requires an evaluation by a qualified professional, such as a speech language pathologist.</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County Waiver Programs</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Sometimes a child will qualify for a county waiver program which may provide additional funds for identified AT. This also requires documentation of need (check with a county social worker for specific requirements).</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15</a:t>
            </a:fld>
            <a:endParaRPr lang="en-US" dirty="0"/>
          </a:p>
        </p:txBody>
      </p:sp>
    </p:spTree>
    <p:extLst>
      <p:ext uri="{BB962C8B-B14F-4D97-AF65-F5344CB8AC3E}">
        <p14:creationId xmlns:p14="http://schemas.microsoft.com/office/powerpoint/2010/main" val="290805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1" lang="en-US" sz="1200" b="1" kern="1200" dirty="0">
                <a:solidFill>
                  <a:schemeClr val="tx1"/>
                </a:solidFill>
                <a:latin typeface="Arial" charset="0"/>
                <a:ea typeface="ＭＳ Ｐゴシック" charset="0"/>
                <a:cs typeface="ＭＳ Ｐゴシック" charset="0"/>
              </a:rPr>
              <a:t>Slide 16:  Resources Available</a:t>
            </a:r>
            <a:r>
              <a:rPr kumimoji="1" lang="en-US" sz="1200" b="1" kern="1200" baseline="0" dirty="0">
                <a:solidFill>
                  <a:schemeClr val="tx1"/>
                </a:solidFill>
                <a:latin typeface="Arial" charset="0"/>
                <a:ea typeface="ＭＳ Ｐゴシック" charset="0"/>
                <a:cs typeface="ＭＳ Ｐゴシック" charset="0"/>
              </a:rPr>
              <a:t> to Schools and Families (continued)</a:t>
            </a:r>
            <a:endParaRPr kumimoji="1" lang="en-US" sz="1200" b="1" kern="1200" dirty="0">
              <a:solidFill>
                <a:schemeClr val="tx1"/>
              </a:solidFill>
              <a:latin typeface="Arial" charset="0"/>
              <a:ea typeface="ＭＳ Ｐゴシック" charset="0"/>
              <a:cs typeface="ＭＳ Ｐゴシック" charset="0"/>
            </a:endParaRPr>
          </a:p>
          <a:p>
            <a:pPr>
              <a:defRPr/>
            </a:pPr>
            <a:endParaRPr kumimoji="1" lang="en-US" sz="1200" b="1" kern="1200" dirty="0">
              <a:solidFill>
                <a:schemeClr val="tx1"/>
              </a:solidFill>
              <a:latin typeface="Arial" charset="0"/>
              <a:ea typeface="ＭＳ Ｐゴシック" charset="0"/>
              <a:cs typeface="ＭＳ Ｐゴシック" charset="0"/>
            </a:endParaRPr>
          </a:p>
          <a:p>
            <a:pPr>
              <a:defRPr/>
            </a:pPr>
            <a:r>
              <a:rPr kumimoji="1" lang="en-US" sz="1200" b="1" kern="1200" dirty="0">
                <a:solidFill>
                  <a:schemeClr val="tx1"/>
                </a:solidFill>
                <a:latin typeface="Arial" charset="0"/>
                <a:ea typeface="ＭＳ Ｐゴシック" charset="0"/>
                <a:cs typeface="ＭＳ Ｐゴシック" charset="0"/>
              </a:rPr>
              <a:t>Presenter Notes:</a:t>
            </a:r>
          </a:p>
          <a:p>
            <a:pPr>
              <a:defRPr/>
            </a:pPr>
            <a:endParaRPr kumimoji="1" lang="en-US" sz="1200" b="1" kern="1200" dirty="0">
              <a:solidFill>
                <a:schemeClr val="tx1"/>
              </a:solidFill>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Local Community Resources</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Local community resources can be a great way to leverage the resources in your community, especially if you, a family member, or friend is a member of a local community organization. This is only a partial list of the many community resources that may be available: American Legion, Elks Club, Lions Club, Masons, Moose Lodge, VFW.</a:t>
            </a:r>
            <a:br>
              <a:rPr kumimoji="1" lang="en-US" sz="1200" kern="1200" dirty="0">
                <a:solidFill>
                  <a:schemeClr val="tx1"/>
                </a:solidFill>
                <a:effectLst/>
                <a:latin typeface="Arial" charset="0"/>
                <a:ea typeface="ＭＳ Ｐゴシック" charset="0"/>
                <a:cs typeface="ＭＳ Ｐゴシック" charset="0"/>
              </a:rPr>
            </a:br>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Low Interest Loans</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Some organizations like EquipALife offer low interest loans to purchase needed AT such as ramps, lifts, wheelchairs, communication devices, and more.</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16</a:t>
            </a:fld>
            <a:endParaRPr lang="en-US" dirty="0"/>
          </a:p>
        </p:txBody>
      </p:sp>
    </p:spTree>
    <p:extLst>
      <p:ext uri="{BB962C8B-B14F-4D97-AF65-F5344CB8AC3E}">
        <p14:creationId xmlns:p14="http://schemas.microsoft.com/office/powerpoint/2010/main" val="110391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1" lang="en-US" sz="1200" b="1" kern="1200" dirty="0">
                <a:solidFill>
                  <a:schemeClr val="tx1"/>
                </a:solidFill>
                <a:latin typeface="Arial" charset="0"/>
                <a:ea typeface="ＭＳ Ｐゴシック" charset="0"/>
                <a:cs typeface="ＭＳ Ｐゴシック" charset="0"/>
              </a:rPr>
              <a:t>Slide 17:  Resources Available</a:t>
            </a:r>
            <a:r>
              <a:rPr kumimoji="1" lang="en-US" sz="1200" b="1" kern="1200" baseline="0" dirty="0">
                <a:solidFill>
                  <a:schemeClr val="tx1"/>
                </a:solidFill>
                <a:latin typeface="Arial" charset="0"/>
                <a:ea typeface="ＭＳ Ｐゴシック" charset="0"/>
                <a:cs typeface="ＭＳ Ｐゴシック" charset="0"/>
              </a:rPr>
              <a:t> to Schools and Families (continued)</a:t>
            </a:r>
            <a:endParaRPr kumimoji="1" lang="en-US" sz="1200" b="1" kern="1200" dirty="0">
              <a:solidFill>
                <a:schemeClr val="tx1"/>
              </a:solidFill>
              <a:latin typeface="Arial" charset="0"/>
              <a:ea typeface="ＭＳ Ｐゴシック" charset="0"/>
              <a:cs typeface="ＭＳ Ｐゴシック" charset="0"/>
            </a:endParaRPr>
          </a:p>
          <a:p>
            <a:pPr>
              <a:defRPr/>
            </a:pPr>
            <a:endParaRPr kumimoji="1" lang="en-US" sz="1200" b="1" kern="1200" dirty="0">
              <a:solidFill>
                <a:schemeClr val="tx1"/>
              </a:solidFill>
              <a:latin typeface="Arial" charset="0"/>
              <a:ea typeface="ＭＳ Ｐゴシック" charset="0"/>
              <a:cs typeface="ＭＳ Ｐゴシック" charset="0"/>
            </a:endParaRPr>
          </a:p>
          <a:p>
            <a:pPr>
              <a:defRPr/>
            </a:pPr>
            <a:r>
              <a:rPr kumimoji="1" lang="en-US" sz="1200" b="1" kern="1200" dirty="0">
                <a:solidFill>
                  <a:schemeClr val="tx1"/>
                </a:solidFill>
                <a:latin typeface="Arial" charset="0"/>
                <a:ea typeface="ＭＳ Ｐゴシック" charset="0"/>
                <a:cs typeface="ＭＳ Ｐゴシック" charset="0"/>
              </a:rPr>
              <a:t>Presenter Notes:</a:t>
            </a:r>
          </a:p>
          <a:p>
            <a:pPr>
              <a:defRPr/>
            </a:pPr>
            <a:endParaRPr kumimoji="1" lang="en-US" sz="1200" b="1" kern="1200" dirty="0">
              <a:solidFill>
                <a:schemeClr val="tx1"/>
              </a:solidFill>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Crowdfunding</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Crowdfunding is the use of a web-based tool that allows you to share your story and funding request with your social networks.</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AT Reuse/Upcycling</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AT Reuse is the process of making gently used AT available through exchange sites, refurbishing sites, and repair sites.</a:t>
            </a:r>
          </a:p>
          <a:p>
            <a:br>
              <a:rPr kumimoji="1" lang="en-US" sz="1200" b="1" kern="1200" dirty="0">
                <a:solidFill>
                  <a:schemeClr val="tx1"/>
                </a:solidFill>
                <a:effectLst/>
                <a:latin typeface="Arial" charset="0"/>
                <a:ea typeface="ＭＳ Ｐゴシック" charset="0"/>
                <a:cs typeface="ＭＳ Ｐゴシック" charset="0"/>
              </a:rPr>
            </a:br>
            <a:r>
              <a:rPr kumimoji="1" lang="en-US" sz="1200" b="1" kern="1200" dirty="0">
                <a:solidFill>
                  <a:schemeClr val="tx1"/>
                </a:solidFill>
                <a:effectLst/>
                <a:latin typeface="Arial" charset="0"/>
                <a:ea typeface="ＭＳ Ｐゴシック" charset="0"/>
                <a:cs typeface="ＭＳ Ｐゴシック" charset="0"/>
              </a:rPr>
              <a:t>Do-It-Yourself (DIY) Solutions</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DIY solutions are those created using creativity and common materials. There are many resources available to get our creativity going.</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Disability Specific Programs</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Local and national disability organizations often grant AT to children with a specific disability. </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17</a:t>
            </a:fld>
            <a:endParaRPr lang="en-US" dirty="0"/>
          </a:p>
        </p:txBody>
      </p:sp>
    </p:spTree>
    <p:extLst>
      <p:ext uri="{BB962C8B-B14F-4D97-AF65-F5344CB8AC3E}">
        <p14:creationId xmlns:p14="http://schemas.microsoft.com/office/powerpoint/2010/main" val="1914158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1" kern="1200" dirty="0">
                <a:solidFill>
                  <a:schemeClr val="tx1"/>
                </a:solidFill>
                <a:latin typeface="Arial" charset="0"/>
                <a:ea typeface="ＭＳ Ｐゴシック" charset="0"/>
                <a:cs typeface="ＭＳ Ｐゴシック" charset="0"/>
              </a:rPr>
              <a:t>Slide 18:  Third Party Billing</a:t>
            </a:r>
          </a:p>
          <a:p>
            <a:endParaRPr lang="en-US" dirty="0"/>
          </a:p>
          <a:p>
            <a:r>
              <a:rPr kumimoji="1" lang="en-US" sz="1200" kern="1200" dirty="0">
                <a:solidFill>
                  <a:schemeClr val="tx1"/>
                </a:solidFill>
                <a:effectLst/>
                <a:latin typeface="Arial" charset="0"/>
                <a:ea typeface="ＭＳ Ｐゴシック" charset="0"/>
                <a:cs typeface="ＭＳ Ｐゴシック" charset="0"/>
              </a:rPr>
              <a:t>(Transition slide leading to discussion about third party billing.)</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18</a:t>
            </a:fld>
            <a:endParaRPr lang="en-US" dirty="0"/>
          </a:p>
        </p:txBody>
      </p:sp>
    </p:spTree>
    <p:extLst>
      <p:ext uri="{BB962C8B-B14F-4D97-AF65-F5344CB8AC3E}">
        <p14:creationId xmlns:p14="http://schemas.microsoft.com/office/powerpoint/2010/main" val="1780357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Slide 19:  Third Party Billing</a:t>
            </a:r>
          </a:p>
          <a:p>
            <a:endParaRPr lang="en-US"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Sometimes the services a school district provides are health related and may be eligible for Medical Assistance (MA), Minnesota Care (MNC), or a private insurance plan. This can produce some income for a school district and help them pay for both services and assistive technology. This process is called third party billing.</a:t>
            </a:r>
          </a:p>
          <a:p>
            <a:br>
              <a:rPr kumimoji="1" lang="en-US" sz="1200" kern="1200" dirty="0">
                <a:solidFill>
                  <a:schemeClr val="tx1"/>
                </a:solidFill>
                <a:effectLst/>
                <a:latin typeface="Arial" charset="0"/>
                <a:ea typeface="ＭＳ Ｐゴシック" charset="0"/>
                <a:cs typeface="ＭＳ Ｐゴシック" charset="0"/>
              </a:rPr>
            </a:br>
            <a:r>
              <a:rPr kumimoji="1" lang="en-US" sz="1200" b="1" kern="1200" dirty="0">
                <a:solidFill>
                  <a:schemeClr val="tx1"/>
                </a:solidFill>
                <a:effectLst/>
                <a:latin typeface="Arial" charset="0"/>
                <a:ea typeface="ＭＳ Ｐゴシック" charset="0"/>
                <a:cs typeface="ＭＳ Ｐゴシック" charset="0"/>
              </a:rPr>
              <a:t>Resources</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http://education.state.mn.us/MDE/dse/sped/third/index.htm</a:t>
            </a:r>
          </a:p>
          <a:p>
            <a:r>
              <a:rPr kumimoji="1" lang="en-US" sz="1200" kern="1200" dirty="0">
                <a:solidFill>
                  <a:schemeClr val="tx1"/>
                </a:solidFill>
                <a:effectLst/>
                <a:latin typeface="Arial" charset="0"/>
                <a:ea typeface="ＭＳ Ｐゴシック" charset="0"/>
                <a:cs typeface="ＭＳ Ｐゴシック" charset="0"/>
              </a:rPr>
              <a:t>http://education.state.mn.us/mdeprod/idcplg?IdcService=GET_FILE&amp;dDocName=059954&amp;RevisionSelection Method=latestReleased&amp;Rendition=primary</a:t>
            </a:r>
          </a:p>
          <a:p>
            <a:r>
              <a:rPr kumimoji="1" lang="en-US" sz="1200" kern="1200" dirty="0">
                <a:solidFill>
                  <a:schemeClr val="tx1"/>
                </a:solidFill>
                <a:effectLst/>
                <a:latin typeface="Arial" charset="0"/>
                <a:ea typeface="ＭＳ Ｐゴシック" charset="0"/>
                <a:cs typeface="ＭＳ Ｐゴシック" charset="0"/>
              </a:rPr>
              <a:t>http://www.pacer.org/webinars/hiac/TEFRA_Web-MN_Dept_of_EdThird_Party_Billing.pdf</a:t>
            </a:r>
          </a:p>
          <a:p>
            <a:endParaRPr lang="en-US" b="0"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19</a:t>
            </a:fld>
            <a:endParaRPr lang="en-US" dirty="0"/>
          </a:p>
        </p:txBody>
      </p:sp>
    </p:spTree>
    <p:extLst>
      <p:ext uri="{BB962C8B-B14F-4D97-AF65-F5344CB8AC3E}">
        <p14:creationId xmlns:p14="http://schemas.microsoft.com/office/powerpoint/2010/main" val="39461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mn-cs"/>
              </a:rPr>
              <a:t>Slide 2:  Workshop Information</a:t>
            </a:r>
          </a:p>
          <a:p>
            <a:pPr>
              <a:defRPr/>
            </a:pPr>
            <a:endParaRPr lang="en-US" b="1" dirty="0">
              <a:cs typeface="+mn-cs"/>
            </a:endParaRPr>
          </a:p>
          <a:p>
            <a:pPr>
              <a:defRPr/>
            </a:pPr>
            <a:r>
              <a:rPr lang="en-US" b="1" dirty="0">
                <a:cs typeface="+mn-cs"/>
              </a:rPr>
              <a:t>Presenter Notes:</a:t>
            </a:r>
          </a:p>
          <a:p>
            <a:pPr>
              <a:defRPr/>
            </a:pPr>
            <a:r>
              <a:rPr lang="en-US" dirty="0">
                <a:cs typeface="+mn-cs"/>
              </a:rPr>
              <a:t>Workshop presenters may wish to insert location, date, and name of presenters on this slide.</a:t>
            </a:r>
          </a:p>
        </p:txBody>
      </p:sp>
      <p:sp>
        <p:nvSpPr>
          <p:cNvPr id="4" name="Slide Number Placeholder 3"/>
          <p:cNvSpPr>
            <a:spLocks noGrp="1"/>
          </p:cNvSpPr>
          <p:nvPr>
            <p:ph type="sldNum" sz="quarter" idx="5"/>
          </p:nvPr>
        </p:nvSpPr>
        <p:spPr/>
        <p:txBody>
          <a:bodyPr/>
          <a:lstStyle/>
          <a:p>
            <a:pPr>
              <a:defRPr/>
            </a:pPr>
            <a:fld id="{BFE823AF-522A-F34F-A533-110536699864}" type="slidenum">
              <a:rPr lang="en-US">
                <a:solidFill>
                  <a:prstClr val="black"/>
                </a:solidFill>
                <a:latin typeface="Calibri"/>
              </a:rPr>
              <a:pPr>
                <a:defRPr/>
              </a:pPr>
              <a:t>2</a:t>
            </a:fld>
            <a:endParaRPr lang="en-US" dirty="0">
              <a:solidFill>
                <a:prstClr val="black"/>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20:  Third Party Billing (continued)</a:t>
            </a:r>
          </a:p>
          <a:p>
            <a:endParaRPr lang="en-US"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The IFSP or IEP team makes decisions about what a child needs in a number of areas, including AT. These services and assistive technology are provided at no cost to the family.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In order to offset some of the costs, districts can utilize third party billing after obtaining parental consent and informing parents how third party billing affects them.</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Resources</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http://education.state.mn.us/MDE/dse/sped/third/index.htm</a:t>
            </a:r>
          </a:p>
          <a:p>
            <a:r>
              <a:rPr kumimoji="1" lang="en-US" sz="1200" kern="1200" dirty="0">
                <a:solidFill>
                  <a:schemeClr val="tx1"/>
                </a:solidFill>
                <a:effectLst/>
                <a:latin typeface="Arial" charset="0"/>
                <a:ea typeface="ＭＳ Ｐゴシック" charset="0"/>
                <a:cs typeface="ＭＳ Ｐゴシック" charset="0"/>
              </a:rPr>
              <a:t>http://education.state.mn.us/mdeprod/idcplg?IdcService=GET_FILE&amp;dDocName=059954&amp;RevisionSelection Method=latestReleased&amp;Rendition=primary</a:t>
            </a:r>
          </a:p>
          <a:p>
            <a:r>
              <a:rPr kumimoji="1" lang="en-US" sz="1200" kern="1200" dirty="0">
                <a:solidFill>
                  <a:schemeClr val="tx1"/>
                </a:solidFill>
                <a:effectLst/>
                <a:latin typeface="Arial" charset="0"/>
                <a:ea typeface="ＭＳ Ｐゴシック" charset="0"/>
                <a:cs typeface="ＭＳ Ｐゴシック" charset="0"/>
              </a:rPr>
              <a:t>http://www.pacer.org/webinars/hiac/TEFRA_Web-MN_Dept_of_EdThird_Party_Billing.pdf</a:t>
            </a:r>
          </a:p>
          <a:p>
            <a:endParaRPr lang="en-US" b="0"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20</a:t>
            </a:fld>
            <a:endParaRPr lang="en-US" dirty="0"/>
          </a:p>
        </p:txBody>
      </p:sp>
    </p:spTree>
    <p:extLst>
      <p:ext uri="{BB962C8B-B14F-4D97-AF65-F5344CB8AC3E}">
        <p14:creationId xmlns:p14="http://schemas.microsoft.com/office/powerpoint/2010/main" val="39461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21:  Third Party Billing (FAQ)</a:t>
            </a:r>
          </a:p>
          <a:p>
            <a:endParaRPr lang="en-US" dirty="0"/>
          </a:p>
          <a:p>
            <a:r>
              <a:rPr lang="en-US" b="1" dirty="0"/>
              <a:t>Presenter Notes:</a:t>
            </a:r>
          </a:p>
          <a:p>
            <a:r>
              <a:rPr kumimoji="1" lang="en-US" sz="1200" b="1" kern="1200" dirty="0">
                <a:solidFill>
                  <a:schemeClr val="tx1"/>
                </a:solidFill>
                <a:effectLst/>
                <a:latin typeface="Arial" charset="0"/>
                <a:ea typeface="ＭＳ Ｐゴシック" charset="0"/>
                <a:cs typeface="ＭＳ Ｐゴシック" charset="0"/>
              </a:rPr>
              <a:t>Question: </a:t>
            </a:r>
            <a:r>
              <a:rPr kumimoji="1" lang="en-US" sz="1200" kern="1200" dirty="0">
                <a:solidFill>
                  <a:schemeClr val="tx1"/>
                </a:solidFill>
                <a:effectLst/>
                <a:latin typeface="Arial" charset="0"/>
                <a:ea typeface="ＭＳ Ｐゴシック" charset="0"/>
                <a:cs typeface="ＭＳ Ｐゴシック" charset="0"/>
              </a:rPr>
              <a:t>What are health-related services?</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Answer: </a:t>
            </a:r>
            <a:r>
              <a:rPr kumimoji="1" lang="en-US" sz="1200" kern="1200" dirty="0">
                <a:solidFill>
                  <a:schemeClr val="tx1"/>
                </a:solidFill>
                <a:effectLst/>
                <a:latin typeface="Arial" charset="0"/>
                <a:ea typeface="ＭＳ Ｐゴシック" charset="0"/>
                <a:cs typeface="ＭＳ Ｐゴシック" charset="0"/>
              </a:rPr>
              <a:t>Health-related services are defined by Congress in the Individuals with Disabilities Education Act (IDEA). They include the support services a child with a disability needs to benefit from special education. They are part of the IFSP and IEP but are not instructional in nature. Health-related services support a child’s instructional program. Health-related services include supports such as:</a:t>
            </a:r>
            <a:br>
              <a:rPr kumimoji="1" lang="en-US" sz="1200" kern="1200" dirty="0">
                <a:solidFill>
                  <a:schemeClr val="tx1"/>
                </a:solidFill>
                <a:effectLst/>
                <a:latin typeface="Arial" charset="0"/>
                <a:ea typeface="ＭＳ Ｐゴシック" charset="0"/>
                <a:cs typeface="ＭＳ Ｐゴシック" charset="0"/>
              </a:rPr>
            </a:b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 Diagnosis, evaluation, and assessment</a:t>
            </a:r>
          </a:p>
          <a:p>
            <a:r>
              <a:rPr kumimoji="1" lang="en-US" sz="1200" kern="1200" dirty="0">
                <a:solidFill>
                  <a:schemeClr val="tx1"/>
                </a:solidFill>
                <a:effectLst/>
                <a:latin typeface="Arial" charset="0"/>
                <a:ea typeface="ＭＳ Ｐゴシック" charset="0"/>
                <a:cs typeface="ＭＳ Ｐゴシック" charset="0"/>
              </a:rPr>
              <a:t>• Speech, physical, and occupational therapy</a:t>
            </a:r>
          </a:p>
          <a:p>
            <a:r>
              <a:rPr kumimoji="1" lang="en-US" sz="1200" kern="1200" dirty="0">
                <a:solidFill>
                  <a:schemeClr val="tx1"/>
                </a:solidFill>
                <a:effectLst/>
                <a:latin typeface="Arial" charset="0"/>
                <a:ea typeface="ＭＳ Ｐゴシック" charset="0"/>
                <a:cs typeface="ＭＳ Ｐゴシック" charset="0"/>
              </a:rPr>
              <a:t>• Mental health and behavioral services</a:t>
            </a:r>
          </a:p>
          <a:p>
            <a:r>
              <a:rPr kumimoji="1" lang="en-US" sz="1200" kern="1200" dirty="0">
                <a:solidFill>
                  <a:schemeClr val="tx1"/>
                </a:solidFill>
                <a:effectLst/>
                <a:latin typeface="Arial" charset="0"/>
                <a:ea typeface="ＭＳ Ｐゴシック" charset="0"/>
                <a:cs typeface="ＭＳ Ｐゴシック" charset="0"/>
              </a:rPr>
              <a:t>• Audiology</a:t>
            </a:r>
          </a:p>
          <a:p>
            <a:r>
              <a:rPr kumimoji="1" lang="en-US" sz="1200" kern="1200" dirty="0">
                <a:solidFill>
                  <a:schemeClr val="tx1"/>
                </a:solidFill>
                <a:effectLst/>
                <a:latin typeface="Arial" charset="0"/>
                <a:ea typeface="ＭＳ Ｐゴシック" charset="0"/>
                <a:cs typeface="ＭＳ Ｐゴシック" charset="0"/>
              </a:rPr>
              <a:t>• Special transportation</a:t>
            </a:r>
          </a:p>
          <a:p>
            <a:r>
              <a:rPr kumimoji="1" lang="en-US" sz="1200" kern="1200" dirty="0">
                <a:solidFill>
                  <a:schemeClr val="tx1"/>
                </a:solidFill>
                <a:effectLst/>
                <a:latin typeface="Arial" charset="0"/>
                <a:ea typeface="ＭＳ Ｐゴシック" charset="0"/>
                <a:cs typeface="ＭＳ Ｐゴシック" charset="0"/>
              </a:rPr>
              <a:t>• Health services such as nursing and personal care assistant services</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Source: Minnesota Department of Education, Third Party Billing, MC Griffin 06-18-08</a:t>
            </a:r>
          </a:p>
          <a:p>
            <a:endParaRPr lang="en-US" b="0"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21</a:t>
            </a:fld>
            <a:endParaRPr lang="en-US" dirty="0"/>
          </a:p>
        </p:txBody>
      </p:sp>
    </p:spTree>
    <p:extLst>
      <p:ext uri="{BB962C8B-B14F-4D97-AF65-F5344CB8AC3E}">
        <p14:creationId xmlns:p14="http://schemas.microsoft.com/office/powerpoint/2010/main" val="39461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  Third Party Billing (FAQ)</a:t>
            </a:r>
          </a:p>
          <a:p>
            <a:endParaRPr lang="en-US" dirty="0"/>
          </a:p>
          <a:p>
            <a:r>
              <a:rPr lang="en-US" b="1" dirty="0"/>
              <a:t>Presenter Notes:</a:t>
            </a:r>
          </a:p>
          <a:p>
            <a:r>
              <a:rPr kumimoji="1" lang="en-US" sz="1200" b="1" kern="1200" dirty="0">
                <a:solidFill>
                  <a:schemeClr val="tx1"/>
                </a:solidFill>
                <a:effectLst/>
                <a:latin typeface="Arial" charset="0"/>
                <a:ea typeface="ＭＳ Ｐゴシック" charset="0"/>
                <a:cs typeface="ＭＳ Ｐゴシック" charset="0"/>
              </a:rPr>
              <a:t>Question:</a:t>
            </a:r>
            <a:r>
              <a:rPr kumimoji="1" lang="en-US" sz="1200" kern="1200" dirty="0">
                <a:solidFill>
                  <a:schemeClr val="tx1"/>
                </a:solidFill>
                <a:effectLst/>
                <a:latin typeface="Arial" charset="0"/>
                <a:ea typeface="ＭＳ Ｐゴシック" charset="0"/>
                <a:cs typeface="ＭＳ Ｐゴシック" charset="0"/>
              </a:rPr>
              <a:t> If my district gets money from Minnesota Health Care Program (MHCP) or my private health plan, does the district get less money from the Department of Education for the cost of special education?</a:t>
            </a:r>
          </a:p>
          <a:p>
            <a:endParaRPr kumimoji="1" lang="en-US" sz="1200" b="1"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Answer:</a:t>
            </a:r>
            <a:r>
              <a:rPr kumimoji="1" lang="en-US" sz="1200" kern="1200" dirty="0">
                <a:solidFill>
                  <a:schemeClr val="tx1"/>
                </a:solidFill>
                <a:effectLst/>
                <a:latin typeface="Arial" charset="0"/>
                <a:ea typeface="ＭＳ Ｐゴシック" charset="0"/>
                <a:cs typeface="ＭＳ Ｐゴシック" charset="0"/>
              </a:rPr>
              <a:t> No, the money a district gets from the Department of Education is not reduced because they get paid by MHCP or your health plan. This is why it is important for the district to try to get payment from MHCP or your health plan. It is additional money for the district to help offset the costs of health-related items such as assistive technology. Often, districts must ask for extra money from local resources to cover the costs of special education. Payments from third parties help to cover the cost of special education.</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Source: Minnesota Department of Education, Third Party Billing, MC Griffin 06-18-08</a:t>
            </a:r>
          </a:p>
          <a:p>
            <a:endParaRPr lang="en-US" b="0"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22</a:t>
            </a:fld>
            <a:endParaRPr lang="en-US" dirty="0"/>
          </a:p>
        </p:txBody>
      </p:sp>
    </p:spTree>
    <p:extLst>
      <p:ext uri="{BB962C8B-B14F-4D97-AF65-F5344CB8AC3E}">
        <p14:creationId xmlns:p14="http://schemas.microsoft.com/office/powerpoint/2010/main" val="39461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23:  Third Party Billing (FAQ)</a:t>
            </a:r>
          </a:p>
          <a:p>
            <a:endParaRPr lang="en-US" dirty="0"/>
          </a:p>
          <a:p>
            <a:r>
              <a:rPr lang="en-US" b="1" dirty="0"/>
              <a:t>Presenter Notes:</a:t>
            </a:r>
          </a:p>
          <a:p>
            <a:r>
              <a:rPr kumimoji="1" lang="en-US" sz="1200" b="1" kern="1200" dirty="0">
                <a:solidFill>
                  <a:schemeClr val="tx1"/>
                </a:solidFill>
                <a:effectLst/>
                <a:latin typeface="Arial" charset="0"/>
                <a:ea typeface="ＭＳ Ｐゴシック" charset="0"/>
                <a:cs typeface="ＭＳ Ｐゴシック" charset="0"/>
              </a:rPr>
              <a:t>Question: </a:t>
            </a:r>
            <a:r>
              <a:rPr kumimoji="1" lang="en-US" sz="1200" kern="1200" dirty="0">
                <a:solidFill>
                  <a:schemeClr val="tx1"/>
                </a:solidFill>
                <a:effectLst/>
                <a:latin typeface="Arial" charset="0"/>
                <a:ea typeface="ＭＳ Ｐゴシック" charset="0"/>
                <a:cs typeface="ＭＳ Ｐゴシック" charset="0"/>
              </a:rPr>
              <a:t>What happens with the money my district gets from third party billing?</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Answer:</a:t>
            </a:r>
            <a:r>
              <a:rPr kumimoji="1" lang="en-US" sz="1200" kern="1200" dirty="0">
                <a:solidFill>
                  <a:schemeClr val="tx1"/>
                </a:solidFill>
                <a:effectLst/>
                <a:latin typeface="Arial" charset="0"/>
                <a:ea typeface="ＭＳ Ｐゴシック" charset="0"/>
                <a:cs typeface="ＭＳ Ｐゴシック" charset="0"/>
              </a:rPr>
              <a:t> Minnesota laws are very specific about the use of money that districts get from third party billing. There are several things you should know:</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If your district gets money from third party billing, it does not reduce any other state aid the district gets for education or special education.</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Payments from third parties for services given to your child do not go directly to offset costs for your child. For example, if the IFSP/IEP determines the need for assistive technology, the district purchases the technology. They can then seek third party reimbursement. When funds are received, they go into the pool of funds set aside for special education.</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Source: Minnesota Department of Education, Third Party Billing, MC Griffin 06-18-08</a:t>
            </a:r>
          </a:p>
          <a:p>
            <a:endParaRPr lang="en-US" dirty="0"/>
          </a:p>
          <a:p>
            <a:endParaRPr lang="en-US" b="0"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23</a:t>
            </a:fld>
            <a:endParaRPr lang="en-US" dirty="0"/>
          </a:p>
        </p:txBody>
      </p:sp>
    </p:spTree>
    <p:extLst>
      <p:ext uri="{BB962C8B-B14F-4D97-AF65-F5344CB8AC3E}">
        <p14:creationId xmlns:p14="http://schemas.microsoft.com/office/powerpoint/2010/main" val="39461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24:  Third Party Billing (FAQ)</a:t>
            </a:r>
          </a:p>
          <a:p>
            <a:endParaRPr lang="en-US" dirty="0"/>
          </a:p>
          <a:p>
            <a:r>
              <a:rPr lang="en-US" b="1" dirty="0"/>
              <a:t>Presenter Notes:</a:t>
            </a:r>
          </a:p>
          <a:p>
            <a:r>
              <a:rPr kumimoji="1" lang="en-US" sz="1200" b="1" kern="1200" dirty="0">
                <a:solidFill>
                  <a:schemeClr val="tx1"/>
                </a:solidFill>
                <a:effectLst/>
                <a:latin typeface="Arial" charset="0"/>
                <a:ea typeface="ＭＳ Ｐゴシック" charset="0"/>
                <a:cs typeface="ＭＳ Ｐゴシック" charset="0"/>
              </a:rPr>
              <a:t>Question:</a:t>
            </a:r>
            <a:r>
              <a:rPr kumimoji="1" lang="en-US" sz="1200" kern="1200" dirty="0">
                <a:solidFill>
                  <a:schemeClr val="tx1"/>
                </a:solidFill>
                <a:effectLst/>
                <a:latin typeface="Arial" charset="0"/>
                <a:ea typeface="ＭＳ Ｐゴシック" charset="0"/>
                <a:cs typeface="ＭＳ Ｐゴシック" charset="0"/>
              </a:rPr>
              <a:t> What happens with the money my district gets from third party billing?</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Answer:</a:t>
            </a:r>
            <a:r>
              <a:rPr kumimoji="1" lang="en-US" sz="1200" kern="1200" dirty="0">
                <a:solidFill>
                  <a:schemeClr val="tx1"/>
                </a:solidFill>
                <a:effectLst/>
                <a:latin typeface="Arial" charset="0"/>
                <a:ea typeface="ＭＳ Ｐゴシック" charset="0"/>
                <a:cs typeface="ＭＳ Ｐゴシック" charset="0"/>
              </a:rPr>
              <a:t> Money your district gets for third party billing can only be used for three things:</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1. For the benefit of students with special needs in your district;</a:t>
            </a:r>
          </a:p>
          <a:p>
            <a:r>
              <a:rPr kumimoji="1" lang="en-US" sz="1200" kern="1200" dirty="0">
                <a:solidFill>
                  <a:schemeClr val="tx1"/>
                </a:solidFill>
                <a:effectLst/>
                <a:latin typeface="Arial" charset="0"/>
                <a:ea typeface="ＭＳ Ｐゴシック" charset="0"/>
                <a:cs typeface="ＭＳ Ｐゴシック" charset="0"/>
              </a:rPr>
              <a:t>2. To pay for the cost of doing third party billing; and</a:t>
            </a:r>
          </a:p>
          <a:p>
            <a:r>
              <a:rPr kumimoji="1" lang="en-US" sz="1200" kern="1200" dirty="0">
                <a:solidFill>
                  <a:schemeClr val="tx1"/>
                </a:solidFill>
                <a:effectLst/>
                <a:latin typeface="Arial" charset="0"/>
                <a:ea typeface="ＭＳ Ｐゴシック" charset="0"/>
                <a:cs typeface="ＭＳ Ｐゴシック" charset="0"/>
              </a:rPr>
              <a:t>3. To get training and help to increase the amount of third party billing.</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Source: Minnesota Department of Education, Third Party Billing, MC Griffin 06-18-08</a:t>
            </a:r>
          </a:p>
          <a:p>
            <a:endParaRPr lang="en-US" dirty="0"/>
          </a:p>
          <a:p>
            <a:endParaRPr lang="en-US" b="0"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24</a:t>
            </a:fld>
            <a:endParaRPr lang="en-US" dirty="0"/>
          </a:p>
        </p:txBody>
      </p:sp>
    </p:spTree>
    <p:extLst>
      <p:ext uri="{BB962C8B-B14F-4D97-AF65-F5344CB8AC3E}">
        <p14:creationId xmlns:p14="http://schemas.microsoft.com/office/powerpoint/2010/main" val="2124483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1" kern="1200" dirty="0">
                <a:solidFill>
                  <a:schemeClr val="tx1"/>
                </a:solidFill>
                <a:latin typeface="Arial" charset="0"/>
                <a:ea typeface="ＭＳ Ｐゴシック" charset="0"/>
                <a:cs typeface="ＭＳ Ｐゴシック" charset="0"/>
              </a:rPr>
              <a:t>Slide 25:  Private Insurance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1" kern="1200" dirty="0">
              <a:solidFill>
                <a:schemeClr val="tx1"/>
              </a:solidFill>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(Transition slide leading to discussion about private insurance.)</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25</a:t>
            </a:fld>
            <a:endParaRPr lang="en-US" dirty="0"/>
          </a:p>
        </p:txBody>
      </p:sp>
    </p:spTree>
    <p:extLst>
      <p:ext uri="{BB962C8B-B14F-4D97-AF65-F5344CB8AC3E}">
        <p14:creationId xmlns:p14="http://schemas.microsoft.com/office/powerpoint/2010/main" val="1180026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26:  Private</a:t>
            </a:r>
            <a:r>
              <a:rPr lang="en-US" b="1" baseline="0" dirty="0"/>
              <a:t> Insurance</a:t>
            </a: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A family may or may not be covered by an employer or other provided private insurance. If a family has private insurance, become familiar with the policy and what it covers. Ask if it covers health-related disability services and devices such as communication devices.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If a family has both private insurance and medical assistance, private insurance is considered the “payer of first resort.” Claims must be submitted first through private insurance before being considered by medical assistance even if you know they are not covered and will be denied. Private insurance must deny all or part of a claim before MA will consider the claim.</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Unfortunately, denials are fairly common, so the team should become familiar with the appeals process. Sometimes it can be a matter of clarifying the language, the codes used to process, or clear data regarding need.</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https://www.understood.org/en/school-learning/assistive-technology/assistive-technologies-basics/who-pays-for-assistive-technology-parents-or-schools</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26</a:t>
            </a:fld>
            <a:endParaRPr lang="en-US" dirty="0"/>
          </a:p>
        </p:txBody>
      </p:sp>
    </p:spTree>
    <p:extLst>
      <p:ext uri="{BB962C8B-B14F-4D97-AF65-F5344CB8AC3E}">
        <p14:creationId xmlns:p14="http://schemas.microsoft.com/office/powerpoint/2010/main" val="84285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1" kern="1200" dirty="0">
                <a:solidFill>
                  <a:schemeClr val="tx1"/>
                </a:solidFill>
                <a:latin typeface="Arial" charset="0"/>
                <a:ea typeface="ＭＳ Ｐゴシック" charset="0"/>
                <a:cs typeface="ＭＳ Ｐゴシック" charset="0"/>
              </a:rPr>
              <a:t>Slide 27:  Assistive Technology and 504 Plans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1" kern="1200" dirty="0">
              <a:solidFill>
                <a:schemeClr val="tx1"/>
              </a:solidFill>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(Transition slide leading to discussion of AT and 504 Plans.)</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27</a:t>
            </a:fld>
            <a:endParaRPr lang="en-US" dirty="0"/>
          </a:p>
        </p:txBody>
      </p:sp>
    </p:spTree>
    <p:extLst>
      <p:ext uri="{BB962C8B-B14F-4D97-AF65-F5344CB8AC3E}">
        <p14:creationId xmlns:p14="http://schemas.microsoft.com/office/powerpoint/2010/main" val="624810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28:  Children With a Disability Who Don’t Qualify</a:t>
            </a:r>
            <a:r>
              <a:rPr lang="en-US" b="1" baseline="0" dirty="0"/>
              <a:t> For an IEP</a:t>
            </a:r>
            <a:endParaRPr lang="en-US" b="1" dirty="0"/>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Sometimes children with a disability do not qualify for an IEP under IDEA. However, they may be eligible for a 504 plan under Section 504 of the Rehabilitation Act of 1973, as Section 504 uses a broader definition of “disability” than IDEA. IDEA protects the rights of individuals with disabilities in programs and activities that receive federal financial assistance, including public school districts. To qualify under Section 504, a child must have a disability that limits one or more major life activities such as walking, speaking, seeing, hearing, eating, learning, communicating, thinking, etc.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The school must conduct an evaluation or use outside evaluation or diagnosis information to determine a child’s eligibility for a 504 plan. This plan often includes accommodations and/or AT. If AT is included in a child’s 504 plan, it must be provided at no cost to the family. A conflict sometimes arises in districts about whether regular education or special education will pay for the identified AT.</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https://www.understood.org/en/school-learning/special-services/504-plan/the-difference-between-ieps-and-504-plans</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28</a:t>
            </a:fld>
            <a:endParaRPr lang="en-US" dirty="0"/>
          </a:p>
        </p:txBody>
      </p:sp>
    </p:spTree>
    <p:extLst>
      <p:ext uri="{BB962C8B-B14F-4D97-AF65-F5344CB8AC3E}">
        <p14:creationId xmlns:p14="http://schemas.microsoft.com/office/powerpoint/2010/main" val="2985732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29:  Children With a Disability Who Don’t Qualify For an IEP </a:t>
            </a:r>
            <a:r>
              <a:rPr lang="en-US" b="1" baseline="0" dirty="0"/>
              <a:t>(cont.)</a:t>
            </a:r>
            <a:endParaRPr lang="en-US" b="1" dirty="0"/>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Parents may request an evaluation for a 504 Plan in writing or a student may be found eligible during the process of IEP evaluation. Districts may also use information from an external evaluation or diagnosis information from a doctor. It’s important to know that the safeguards for a 504 are different than those from an IEP.</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Resources</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https://www.pacer.org/parent/504</a:t>
            </a:r>
          </a:p>
          <a:p>
            <a:r>
              <a:rPr kumimoji="1" lang="en-US" sz="1200" kern="1200" dirty="0">
                <a:solidFill>
                  <a:schemeClr val="tx1"/>
                </a:solidFill>
                <a:effectLst/>
                <a:latin typeface="Arial" charset="0"/>
                <a:ea typeface="ＭＳ Ｐゴシック" charset="0"/>
                <a:cs typeface="ＭＳ Ｐゴシック" charset="0"/>
              </a:rPr>
              <a:t>https://www.pacer.org/parent/php/PHP-c33.pdf</a:t>
            </a:r>
          </a:p>
          <a:p>
            <a:r>
              <a:rPr kumimoji="1" lang="en-US" sz="1200" kern="1200" dirty="0">
                <a:solidFill>
                  <a:schemeClr val="tx1"/>
                </a:solidFill>
                <a:effectLst/>
                <a:latin typeface="Arial" charset="0"/>
                <a:ea typeface="ＭＳ Ｐゴシック" charset="0"/>
                <a:cs typeface="ＭＳ Ｐゴシック" charset="0"/>
              </a:rPr>
              <a:t>https://www.pacer.org/parent/php/PHP-C202.pdf</a:t>
            </a:r>
          </a:p>
          <a:p>
            <a:r>
              <a:rPr kumimoji="1" lang="en-US" sz="1200" kern="1200" dirty="0">
                <a:solidFill>
                  <a:schemeClr val="tx1"/>
                </a:solidFill>
                <a:effectLst/>
                <a:latin typeface="Arial" charset="0"/>
                <a:ea typeface="ＭＳ Ｐゴシック" charset="0"/>
                <a:cs typeface="ＭＳ Ｐゴシック" charset="0"/>
              </a:rPr>
              <a:t>https://www.understood.org/en/school-learning/assistive-technology/assistive-technologies-basics/who-pays-for-assistive-technology-parents-or-schools</a:t>
            </a:r>
          </a:p>
          <a:p>
            <a:endParaRPr lang="en-US" b="0"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29</a:t>
            </a:fld>
            <a:endParaRPr lang="en-US" dirty="0"/>
          </a:p>
        </p:txBody>
      </p:sp>
    </p:spTree>
    <p:extLst>
      <p:ext uri="{BB962C8B-B14F-4D97-AF65-F5344CB8AC3E}">
        <p14:creationId xmlns:p14="http://schemas.microsoft.com/office/powerpoint/2010/main" val="1397813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mn-cs"/>
              </a:rPr>
              <a:t>Slide 3:  About TIKES</a:t>
            </a:r>
          </a:p>
          <a:p>
            <a:pPr>
              <a:defRPr/>
            </a:pPr>
            <a:endParaRPr lang="en-US" dirty="0">
              <a:cs typeface="+mn-cs"/>
            </a:endParaRPr>
          </a:p>
          <a:p>
            <a:pPr>
              <a:defRPr/>
            </a:pPr>
            <a:r>
              <a:rPr lang="en-US" b="1" dirty="0">
                <a:cs typeface="+mn-cs"/>
              </a:rPr>
              <a:t>Presenter Notes:</a:t>
            </a:r>
          </a:p>
          <a:p>
            <a:r>
              <a:rPr kumimoji="1" lang="en-US" sz="1200" kern="1200" dirty="0">
                <a:solidFill>
                  <a:schemeClr val="tx1"/>
                </a:solidFill>
                <a:effectLst/>
                <a:latin typeface="Arial" charset="0"/>
                <a:ea typeface="ＭＳ Ｐゴシック" charset="0"/>
                <a:cs typeface="ＭＳ Ｐゴシック" charset="0"/>
              </a:rPr>
              <a:t>Technology to Improve Kids’ Educational Success (TIKES) is one of three early childhood and AT model demonstration grants awarded nationally. The priority of TIKES is to improve outcomes for children with disabilities ages birth to five by leveraging the use of AT to bridge developmental and achievement gaps.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Research shows that AT is underutilized and under documented for children with disabilities ages birth to 5. The majority of families learn about AT from other families. The purpose of this grant is to develop a model of training materials to equip and support educators and families by increasing their knowledge and awareness of AT and to help them identify appropriate solutions for their children or students.</a:t>
            </a:r>
          </a:p>
        </p:txBody>
      </p:sp>
      <p:sp>
        <p:nvSpPr>
          <p:cNvPr id="4" name="Slide Number Placeholder 3"/>
          <p:cNvSpPr>
            <a:spLocks noGrp="1"/>
          </p:cNvSpPr>
          <p:nvPr>
            <p:ph type="sldNum" sz="quarter" idx="5"/>
          </p:nvPr>
        </p:nvSpPr>
        <p:spPr/>
        <p:txBody>
          <a:bodyPr/>
          <a:lstStyle/>
          <a:p>
            <a:pPr>
              <a:defRPr/>
            </a:pPr>
            <a:fld id="{5DF735A8-7E15-394E-B99E-7DE75A721C66}" type="slidenum">
              <a:rPr lang="en-US">
                <a:solidFill>
                  <a:prstClr val="black"/>
                </a:solidFill>
                <a:latin typeface="Calibri"/>
              </a:rPr>
              <a:pPr>
                <a:defRPr/>
              </a:pPr>
              <a:t>3</a:t>
            </a:fld>
            <a:endParaRPr lang="en-US" dirty="0">
              <a:solidFill>
                <a:prstClr val="black"/>
              </a:solidFill>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30:  Children With a Disability Who Don’t Qualify</a:t>
            </a:r>
            <a:r>
              <a:rPr lang="en-US" b="1" baseline="0" dirty="0"/>
              <a:t> For an IEP (cont.)</a:t>
            </a:r>
            <a:endParaRPr lang="en-US" b="1" dirty="0"/>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If eligible for a 504 plan, the school must provide reasonable accommodations so a child can participate fully in the school setting. Some of these accommodations may include AT. If you think your child needs AT, ask the 504 team to evaluate your child’s needs. The team should consider any evaluation information they already have. If the team determines that AT is needed, the school is required to pay for it.</a:t>
            </a:r>
          </a:p>
          <a:p>
            <a:br>
              <a:rPr kumimoji="1" lang="en-US" sz="1200" b="1" kern="1200" dirty="0">
                <a:solidFill>
                  <a:schemeClr val="tx1"/>
                </a:solidFill>
                <a:effectLst/>
                <a:latin typeface="Arial" charset="0"/>
                <a:ea typeface="ＭＳ Ｐゴシック" charset="0"/>
                <a:cs typeface="ＭＳ Ｐゴシック" charset="0"/>
              </a:rPr>
            </a:br>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https://www.understood.org/en/school-learning/assistive-technology/assistive-technologies-basics/who-pays-for-assistive-technology-parents-or-schools</a:t>
            </a:r>
          </a:p>
          <a:p>
            <a:endParaRPr lang="en-US" dirty="0"/>
          </a:p>
        </p:txBody>
      </p:sp>
      <p:sp>
        <p:nvSpPr>
          <p:cNvPr id="4" name="Slide Number Placeholder 3"/>
          <p:cNvSpPr>
            <a:spLocks noGrp="1"/>
          </p:cNvSpPr>
          <p:nvPr>
            <p:ph type="sldNum" sz="quarter" idx="10"/>
          </p:nvPr>
        </p:nvSpPr>
        <p:spPr/>
        <p:txBody>
          <a:bodyPr/>
          <a:lstStyle/>
          <a:p>
            <a:pPr marL="0" marR="0" lvl="0" indent="0" algn="r" defTabSz="966621" rtl="0" eaLnBrk="1" fontAlgn="base" latinLnBrk="0" hangingPunct="1">
              <a:lnSpc>
                <a:spcPct val="100000"/>
              </a:lnSpc>
              <a:spcBef>
                <a:spcPct val="0"/>
              </a:spcBef>
              <a:spcAft>
                <a:spcPct val="0"/>
              </a:spcAft>
              <a:buClrTx/>
              <a:buSzTx/>
              <a:buFontTx/>
              <a:buNone/>
              <a:tabLst/>
              <a:defRPr/>
            </a:pPr>
            <a:fld id="{43D5E7E8-257F-EC46-AB8C-7DC7408CAB10}" type="slidenum">
              <a:rPr kumimoji="0" lang="en-US" sz="1200" b="0" i="0" u="none" strike="noStrike" kern="1200" cap="none" spc="0" normalizeH="0" baseline="0" noProof="0" smtClean="0">
                <a:ln>
                  <a:noFill/>
                </a:ln>
                <a:solidFill>
                  <a:srgbClr val="000000"/>
                </a:solidFill>
                <a:effectLst/>
                <a:uLnTx/>
                <a:uFillTx/>
                <a:latin typeface="Tahoma" charset="0"/>
                <a:ea typeface="ＭＳ Ｐゴシック" charset="0"/>
                <a:cs typeface="+mn-cs"/>
              </a:rPr>
              <a:pPr marL="0" marR="0" lvl="0" indent="0" algn="r" defTabSz="966621"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Tahoma" charset="0"/>
              <a:ea typeface="ＭＳ Ｐゴシック" charset="0"/>
              <a:cs typeface="+mn-cs"/>
            </a:endParaRPr>
          </a:p>
        </p:txBody>
      </p:sp>
    </p:spTree>
    <p:extLst>
      <p:ext uri="{BB962C8B-B14F-4D97-AF65-F5344CB8AC3E}">
        <p14:creationId xmlns:p14="http://schemas.microsoft.com/office/powerpoint/2010/main" val="2042261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1" kern="1200" dirty="0">
                <a:solidFill>
                  <a:schemeClr val="tx1"/>
                </a:solidFill>
                <a:latin typeface="Arial" charset="0"/>
                <a:ea typeface="ＭＳ Ｐゴシック" charset="0"/>
                <a:cs typeface="ＭＳ Ｐゴシック" charset="0"/>
              </a:rPr>
              <a:t>Slide 31:  Government Programs</a:t>
            </a:r>
          </a:p>
          <a:p>
            <a:endParaRPr lang="en-US" dirty="0"/>
          </a:p>
          <a:p>
            <a:r>
              <a:rPr kumimoji="1" lang="en-US" sz="1200" kern="1200" dirty="0">
                <a:solidFill>
                  <a:schemeClr val="tx1"/>
                </a:solidFill>
                <a:effectLst/>
                <a:latin typeface="Arial" charset="0"/>
                <a:ea typeface="ＭＳ Ｐゴシック" charset="0"/>
                <a:cs typeface="ＭＳ Ｐゴシック" charset="0"/>
              </a:rPr>
              <a:t>(Transition slide leading to discussion about government programs.)</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31</a:t>
            </a:fld>
            <a:endParaRPr lang="en-US" dirty="0"/>
          </a:p>
        </p:txBody>
      </p:sp>
    </p:spTree>
    <p:extLst>
      <p:ext uri="{BB962C8B-B14F-4D97-AF65-F5344CB8AC3E}">
        <p14:creationId xmlns:p14="http://schemas.microsoft.com/office/powerpoint/2010/main" val="195398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32:  Government Programs</a:t>
            </a: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Medicaid is a federal and state medical insurance program for individuals with low incomes. It provides funding for durable medical equipment (DME) if the device is medically necessary. A health care professional’s authorization is needed. The specific services, procedures, and required documentation for funding assistive technology vary by state. Generally, an individual must meet a three-part test to receive funding for Medicaid: </a:t>
            </a:r>
            <a:br>
              <a:rPr kumimoji="1" lang="en-US" sz="1200" kern="1200" dirty="0">
                <a:solidFill>
                  <a:schemeClr val="tx1"/>
                </a:solidFill>
                <a:effectLst/>
                <a:latin typeface="Arial" charset="0"/>
                <a:ea typeface="ＭＳ Ｐゴシック" charset="0"/>
                <a:cs typeface="ＭＳ Ｐゴシック" charset="0"/>
              </a:rPr>
            </a:b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1. The individual must be eligible for Medicaid</a:t>
            </a:r>
          </a:p>
          <a:p>
            <a:r>
              <a:rPr kumimoji="1" lang="en-US" sz="1200" kern="1200" dirty="0">
                <a:solidFill>
                  <a:schemeClr val="tx1"/>
                </a:solidFill>
                <a:effectLst/>
                <a:latin typeface="Arial" charset="0"/>
                <a:ea typeface="ＭＳ Ｐゴシック" charset="0"/>
                <a:cs typeface="ＭＳ Ｐゴシック" charset="0"/>
              </a:rPr>
              <a:t>2. The specific assistive technology requested must be one that can be funded by the program</a:t>
            </a:r>
          </a:p>
          <a:p>
            <a:r>
              <a:rPr kumimoji="1" lang="en-US" sz="1200" kern="1200" dirty="0">
                <a:solidFill>
                  <a:schemeClr val="tx1"/>
                </a:solidFill>
                <a:effectLst/>
                <a:latin typeface="Arial" charset="0"/>
                <a:ea typeface="ＭＳ Ｐゴシック" charset="0"/>
                <a:cs typeface="ＭＳ Ｐゴシック" charset="0"/>
              </a:rPr>
              <a:t>3. The individual must establish that the requested assistive technology is medically necessary</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Medicaid’s Early and Periodic Screening, Diagnosis, and Treatment (EPSDT) program is required in every state for children ages birth-21. Under EPSDT, any medically necessary services or DME must be provided to a child, whether or not the service is covered in a state’s Medicaid plan.</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Check with your state Medicaid program for specific services, requirements, and application procedures. Be aware of the appeals procedure in your state if you are denied funding for AT.</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Resources</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https://www.medicaid.gov/medicaid/benefits/index.html</a:t>
            </a:r>
          </a:p>
          <a:p>
            <a:r>
              <a:rPr kumimoji="1" lang="en-US" sz="1200" kern="1200" dirty="0">
                <a:solidFill>
                  <a:schemeClr val="tx1"/>
                </a:solidFill>
                <a:effectLst/>
                <a:latin typeface="Arial" charset="0"/>
                <a:ea typeface="ＭＳ Ｐゴシック" charset="0"/>
                <a:cs typeface="ＭＳ Ｐゴシック" charset="0"/>
              </a:rPr>
              <a:t>https://www.medicaid.gov/state-overviews/index.html</a:t>
            </a:r>
          </a:p>
          <a:p>
            <a:r>
              <a:rPr kumimoji="1" lang="en-US" sz="1200" kern="1200" dirty="0">
                <a:solidFill>
                  <a:schemeClr val="tx1"/>
                </a:solidFill>
                <a:effectLst/>
                <a:latin typeface="Arial" charset="0"/>
                <a:ea typeface="ＭＳ Ｐゴシック" charset="0"/>
                <a:cs typeface="ＭＳ Ｐゴシック" charset="0"/>
              </a:rPr>
              <a:t>https://www.medicaid.gov/about-us/contact-us/contact-state-page.html</a:t>
            </a:r>
          </a:p>
          <a:p>
            <a:r>
              <a:rPr kumimoji="1" lang="en-US" sz="1200" kern="1200" dirty="0">
                <a:solidFill>
                  <a:schemeClr val="tx1"/>
                </a:solidFill>
                <a:effectLst/>
                <a:latin typeface="Arial" charset="0"/>
                <a:ea typeface="ＭＳ Ｐゴシック" charset="0"/>
                <a:cs typeface="ＭＳ Ｐゴシック" charset="0"/>
              </a:rPr>
              <a:t>https://www.medicaid.gov/medicaid/benefits/epsdt/index.html</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32</a:t>
            </a:fld>
            <a:endParaRPr lang="en-US" dirty="0"/>
          </a:p>
        </p:txBody>
      </p:sp>
    </p:spTree>
    <p:extLst>
      <p:ext uri="{BB962C8B-B14F-4D97-AF65-F5344CB8AC3E}">
        <p14:creationId xmlns:p14="http://schemas.microsoft.com/office/powerpoint/2010/main" val="33325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33:  Government Programs (cont.)</a:t>
            </a: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County waivers may be available in your area to help pay for AT. Eligibility criteria and services may vary between counties. Your county can also be a resource in helping to navigate the state funding process. Contact your local county for more information. Be aware of the appeals procedure in your county if you are denied funding for assistive technology.</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33</a:t>
            </a:fld>
            <a:endParaRPr lang="en-US" dirty="0"/>
          </a:p>
        </p:txBody>
      </p:sp>
    </p:spTree>
    <p:extLst>
      <p:ext uri="{BB962C8B-B14F-4D97-AF65-F5344CB8AC3E}">
        <p14:creationId xmlns:p14="http://schemas.microsoft.com/office/powerpoint/2010/main" val="561715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1" kern="1200" dirty="0">
                <a:solidFill>
                  <a:schemeClr val="tx1"/>
                </a:solidFill>
                <a:latin typeface="Arial" charset="0"/>
                <a:ea typeface="ＭＳ Ｐゴシック" charset="0"/>
                <a:cs typeface="ＭＳ Ｐゴシック" charset="0"/>
              </a:rPr>
              <a:t>Slide 34:  Local Community Resources</a:t>
            </a:r>
          </a:p>
          <a:p>
            <a:endParaRPr lang="en-US" dirty="0"/>
          </a:p>
          <a:p>
            <a:r>
              <a:rPr kumimoji="1" lang="en-US" sz="1200" kern="1200" dirty="0">
                <a:solidFill>
                  <a:schemeClr val="tx1"/>
                </a:solidFill>
                <a:effectLst/>
                <a:latin typeface="Arial" charset="0"/>
                <a:ea typeface="ＭＳ Ｐゴシック" charset="0"/>
                <a:cs typeface="ＭＳ Ｐゴシック" charset="0"/>
              </a:rPr>
              <a:t>(Transition slide leading to discussion about local community resources.)</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34</a:t>
            </a:fld>
            <a:endParaRPr lang="en-US" dirty="0"/>
          </a:p>
        </p:txBody>
      </p:sp>
    </p:spTree>
    <p:extLst>
      <p:ext uri="{BB962C8B-B14F-4D97-AF65-F5344CB8AC3E}">
        <p14:creationId xmlns:p14="http://schemas.microsoft.com/office/powerpoint/2010/main" val="1004285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35:  Local Community Resources</a:t>
            </a: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Local resources and organizations may be possible funding options. Organizations sometimes partner with school districts to help them meet identified needs, and individual families may reach out to organizations to seek funding for needed AT. An affiliation with the club or organization might help a technology request be heard. The process and dollar amount varies by organization. Some have a formal process; many do not. If they do not have an identified formal process, start with a letter outlining your child’s need for the technology and the difference it would make.</a:t>
            </a:r>
          </a:p>
          <a:p>
            <a:endParaRPr lang="en-US" b="1"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35</a:t>
            </a:fld>
            <a:endParaRPr lang="en-US" dirty="0"/>
          </a:p>
        </p:txBody>
      </p:sp>
    </p:spTree>
    <p:extLst>
      <p:ext uri="{BB962C8B-B14F-4D97-AF65-F5344CB8AC3E}">
        <p14:creationId xmlns:p14="http://schemas.microsoft.com/office/powerpoint/2010/main" val="539149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1" kern="1200" dirty="0">
                <a:solidFill>
                  <a:schemeClr val="tx1"/>
                </a:solidFill>
                <a:latin typeface="Arial" charset="0"/>
                <a:ea typeface="ＭＳ Ｐゴシック" charset="0"/>
                <a:cs typeface="ＭＳ Ｐゴシック" charset="0"/>
              </a:rPr>
              <a:t>Slide</a:t>
            </a:r>
            <a:r>
              <a:rPr kumimoji="1" lang="en-US" sz="1200" b="1" kern="1200" baseline="0" dirty="0">
                <a:solidFill>
                  <a:schemeClr val="tx1"/>
                </a:solidFill>
                <a:latin typeface="Arial" charset="0"/>
                <a:ea typeface="ＭＳ Ｐゴシック" charset="0"/>
                <a:cs typeface="ＭＳ Ｐゴシック" charset="0"/>
              </a:rPr>
              <a:t> 36</a:t>
            </a:r>
            <a:r>
              <a:rPr kumimoji="1" lang="en-US" sz="1200" b="1" kern="1200" dirty="0">
                <a:solidFill>
                  <a:schemeClr val="tx1"/>
                </a:solidFill>
                <a:latin typeface="Arial" charset="0"/>
                <a:ea typeface="ＭＳ Ｐゴシック" charset="0"/>
                <a:cs typeface="ＭＳ Ｐゴシック" charset="0"/>
              </a:rPr>
              <a:t>:  Technology</a:t>
            </a:r>
            <a:r>
              <a:rPr kumimoji="1" lang="en-US" sz="1200" b="1" kern="1200" baseline="0" dirty="0">
                <a:solidFill>
                  <a:schemeClr val="tx1"/>
                </a:solidFill>
                <a:latin typeface="Arial" charset="0"/>
                <a:ea typeface="ＭＳ Ｐゴシック" charset="0"/>
                <a:cs typeface="ＭＳ Ｐゴシック" charset="0"/>
              </a:rPr>
              <a:t> </a:t>
            </a:r>
            <a:r>
              <a:rPr kumimoji="1" lang="en-US" sz="1200" b="1" kern="1200" dirty="0">
                <a:solidFill>
                  <a:schemeClr val="tx1"/>
                </a:solidFill>
                <a:latin typeface="Arial" charset="0"/>
                <a:ea typeface="ＭＳ Ｐゴシック" charset="0"/>
                <a:cs typeface="ＭＳ Ｐゴシック" charset="0"/>
              </a:rPr>
              <a:t>Loan</a:t>
            </a:r>
            <a:r>
              <a:rPr kumimoji="1" lang="en-US" sz="1200" b="1" kern="1200" baseline="0" dirty="0">
                <a:solidFill>
                  <a:schemeClr val="tx1"/>
                </a:solidFill>
                <a:latin typeface="Arial" charset="0"/>
                <a:ea typeface="ＭＳ Ｐゴシック" charset="0"/>
                <a:cs typeface="ＭＳ Ｐゴシック" charset="0"/>
              </a:rPr>
              <a:t> Resources</a:t>
            </a:r>
            <a:endParaRPr kumimoji="1" lang="en-US" sz="1200" b="1" kern="1200" dirty="0">
              <a:solidFill>
                <a:schemeClr val="tx1"/>
              </a:solidFill>
              <a:latin typeface="Arial" charset="0"/>
              <a:ea typeface="ＭＳ Ｐゴシック" charset="0"/>
              <a:cs typeface="ＭＳ Ｐゴシック" charset="0"/>
            </a:endParaRPr>
          </a:p>
          <a:p>
            <a:endParaRPr lang="en-US" dirty="0"/>
          </a:p>
          <a:p>
            <a:r>
              <a:rPr kumimoji="1" lang="en-US" sz="1200" kern="1200" dirty="0">
                <a:solidFill>
                  <a:schemeClr val="tx1"/>
                </a:solidFill>
                <a:effectLst/>
                <a:latin typeface="Arial" charset="0"/>
                <a:ea typeface="ＭＳ Ｐゴシック" charset="0"/>
                <a:cs typeface="ＭＳ Ｐゴシック" charset="0"/>
              </a:rPr>
              <a:t>(Transition slide leading to discussion about technology loan resources.)</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36</a:t>
            </a:fld>
            <a:endParaRPr lang="en-US" dirty="0"/>
          </a:p>
        </p:txBody>
      </p:sp>
    </p:spTree>
    <p:extLst>
      <p:ext uri="{BB962C8B-B14F-4D97-AF65-F5344CB8AC3E}">
        <p14:creationId xmlns:p14="http://schemas.microsoft.com/office/powerpoint/2010/main" val="1017545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37:  Technology</a:t>
            </a:r>
            <a:r>
              <a:rPr lang="en-US" b="1" baseline="0" dirty="0"/>
              <a:t> Loan Resources</a:t>
            </a:r>
            <a:endParaRPr lang="en-US" b="1" dirty="0"/>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Loan programs allow people to borrow AT items to determine if they will meet their needs, prior to purchasing or requesting funding for an item. These loan programs may also meet a temporary need, such as supplying a “loaner” device while a personal device is being repaired.</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For example, members of PACER’s Simon Technology Center Lending Library have the ability to borrow four to eight items for up to 30 days. Members may be consumers, families, school districts, and professionals.</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http://www.pacer.org/stc/library</a:t>
            </a:r>
            <a:endParaRPr kumimoji="1" lang="en-US" sz="1200" kern="1200" dirty="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37</a:t>
            </a:fld>
            <a:endParaRPr lang="en-US" dirty="0"/>
          </a:p>
        </p:txBody>
      </p:sp>
    </p:spTree>
    <p:extLst>
      <p:ext uri="{BB962C8B-B14F-4D97-AF65-F5344CB8AC3E}">
        <p14:creationId xmlns:p14="http://schemas.microsoft.com/office/powerpoint/2010/main" val="3837057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38:  Technology</a:t>
            </a:r>
            <a:r>
              <a:rPr lang="en-US" b="1" baseline="0" dirty="0"/>
              <a:t> Loan Resources - STC</a:t>
            </a:r>
            <a:endParaRPr lang="en-US" b="1" dirty="0"/>
          </a:p>
          <a:p>
            <a:endParaRPr lang="en-US" b="1" dirty="0"/>
          </a:p>
          <a:p>
            <a:r>
              <a:rPr lang="en-US" b="1" dirty="0"/>
              <a:t>Presenter Notes:</a:t>
            </a:r>
          </a:p>
          <a:p>
            <a:r>
              <a:rPr lang="en-US" b="0" dirty="0"/>
              <a:t>PACER’s Simon Technology Center Loan Library consists</a:t>
            </a:r>
            <a:r>
              <a:rPr lang="en-US" b="0" baseline="0" dirty="0"/>
              <a:t> of approximately 2,000 items ranging from no tech to high tech items. Anyone can browse the inventory, sign up for membership, and reserve items via MyTurn. AT specialists provide guidance on AT that might be a good fit for a child. The library is available to anyone in the continental United States. A special loan agreement is required for items over a certain value.</a:t>
            </a:r>
          </a:p>
          <a:p>
            <a:endParaRPr lang="en-US" b="0" dirty="0"/>
          </a:p>
          <a:p>
            <a:r>
              <a:rPr lang="en-US" b="1" dirty="0"/>
              <a:t>Resources:</a:t>
            </a:r>
          </a:p>
          <a:p>
            <a:r>
              <a:rPr lang="en-US" b="0" i="0" dirty="0"/>
              <a:t>https://stclendinglibrary.myturn.com/library/</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38</a:t>
            </a:fld>
            <a:endParaRPr lang="en-US" dirty="0"/>
          </a:p>
        </p:txBody>
      </p:sp>
    </p:spTree>
    <p:extLst>
      <p:ext uri="{BB962C8B-B14F-4D97-AF65-F5344CB8AC3E}">
        <p14:creationId xmlns:p14="http://schemas.microsoft.com/office/powerpoint/2010/main" val="226138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39:  Technology</a:t>
            </a:r>
            <a:r>
              <a:rPr lang="en-US" b="1" baseline="0" dirty="0"/>
              <a:t> Loan Resources</a:t>
            </a:r>
            <a:endParaRPr lang="en-US" b="1" dirty="0"/>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The STC also participates in the Minnesota STAR Statewide Assistive Technology Network. The Minnesota STAR (System of Technology to Achieve Results) Program is Minnesota’s Assistive Technology Act Program funded under the Assistive Technology Act of 1998. To find the Assistive Technology Act Program in your state, visit http://ataporg.org/programs. Your state’s program can provide information about loan programs and resources in your area.</a:t>
            </a:r>
            <a:br>
              <a:rPr kumimoji="1" lang="en-US" sz="1200" kern="1200" dirty="0">
                <a:solidFill>
                  <a:schemeClr val="tx1"/>
                </a:solidFill>
                <a:effectLst/>
                <a:latin typeface="Arial" charset="0"/>
                <a:ea typeface="ＭＳ Ｐゴシック" charset="0"/>
                <a:cs typeface="ＭＳ Ｐゴシック" charset="0"/>
              </a:rPr>
            </a:br>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Resources</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https://mn.gov/admin/star</a:t>
            </a:r>
          </a:p>
          <a:p>
            <a:r>
              <a:rPr kumimoji="1" lang="en-US" sz="1200" kern="1200" dirty="0">
                <a:solidFill>
                  <a:schemeClr val="tx1"/>
                </a:solidFill>
                <a:effectLst/>
                <a:latin typeface="Arial" charset="0"/>
                <a:ea typeface="ＭＳ Ｐゴシック" charset="0"/>
                <a:cs typeface="ＭＳ Ｐゴシック" charset="0"/>
              </a:rPr>
              <a:t>http://server.admin.state.mn.us/star/device.html</a:t>
            </a:r>
          </a:p>
          <a:p>
            <a:r>
              <a:rPr kumimoji="1" lang="en-US" sz="1200" kern="1200" dirty="0">
                <a:solidFill>
                  <a:schemeClr val="tx1"/>
                </a:solidFill>
                <a:effectLst/>
                <a:latin typeface="Arial" charset="0"/>
                <a:ea typeface="ＭＳ Ｐゴシック" charset="0"/>
                <a:cs typeface="ＭＳ Ｐゴシック" charset="0"/>
              </a:rPr>
              <a:t>https://www.ataporg.org/home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39</a:t>
            </a:fld>
            <a:endParaRPr lang="en-US" dirty="0"/>
          </a:p>
        </p:txBody>
      </p:sp>
    </p:spTree>
    <p:extLst>
      <p:ext uri="{BB962C8B-B14F-4D97-AF65-F5344CB8AC3E}">
        <p14:creationId xmlns:p14="http://schemas.microsoft.com/office/powerpoint/2010/main" val="1838363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mn-cs"/>
              </a:rPr>
              <a:t>Slide 4:  About PACER Center</a:t>
            </a:r>
          </a:p>
          <a:p>
            <a:pPr>
              <a:defRPr/>
            </a:pPr>
            <a:endParaRPr lang="en-US" dirty="0">
              <a:cs typeface="+mn-cs"/>
            </a:endParaRPr>
          </a:p>
          <a:p>
            <a:pPr>
              <a:defRPr/>
            </a:pPr>
            <a:r>
              <a:rPr lang="en-US" b="1" dirty="0">
                <a:cs typeface="+mn-cs"/>
              </a:rPr>
              <a:t>Presenter Notes:</a:t>
            </a:r>
          </a:p>
          <a:p>
            <a:r>
              <a:rPr kumimoji="1" lang="en-US" sz="1200" kern="1200" dirty="0">
                <a:solidFill>
                  <a:schemeClr val="tx1"/>
                </a:solidFill>
                <a:effectLst/>
                <a:latin typeface="Arial" charset="0"/>
                <a:ea typeface="ＭＳ Ｐゴシック" charset="0"/>
                <a:cs typeface="ＭＳ Ｐゴシック" charset="0"/>
              </a:rPr>
              <a:t>PACER Center is a parent center built on the model of parents helping parents. PACER has been helping families advocate for the educational rights of their children for more than 40 years. PACER also works closely with schools, school districts, educators, and providers to help them understand the parent perspective, provide valuable staff training resources, and offer resources from more than 30 different programs that include transition, bullying prevention, early childhood, racially and culturally diverse projects, state personnel development grants, and more.</a:t>
            </a:r>
          </a:p>
        </p:txBody>
      </p:sp>
      <p:sp>
        <p:nvSpPr>
          <p:cNvPr id="4" name="Slide Number Placeholder 3"/>
          <p:cNvSpPr>
            <a:spLocks noGrp="1"/>
          </p:cNvSpPr>
          <p:nvPr>
            <p:ph type="sldNum" sz="quarter" idx="5"/>
          </p:nvPr>
        </p:nvSpPr>
        <p:spPr/>
        <p:txBody>
          <a:bodyPr/>
          <a:lstStyle/>
          <a:p>
            <a:pPr>
              <a:defRPr/>
            </a:pPr>
            <a:fld id="{4C1C4280-9727-F840-A391-E6750BC3D14E}" type="slidenum">
              <a:rPr lang="en-US">
                <a:solidFill>
                  <a:prstClr val="black"/>
                </a:solidFill>
                <a:latin typeface="Calibri"/>
              </a:rPr>
              <a:pPr>
                <a:defRPr/>
              </a:pPr>
              <a:t>4</a:t>
            </a:fld>
            <a:endParaRPr lang="en-US" dirty="0">
              <a:solidFill>
                <a:prstClr val="black"/>
              </a:solidFill>
              <a:latin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40:  Understanding AT</a:t>
            </a:r>
            <a:r>
              <a:rPr lang="en-US" b="1" baseline="0" dirty="0"/>
              <a:t> Loan Libraries - Video</a:t>
            </a:r>
            <a:endParaRPr lang="en-US" b="1" dirty="0"/>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Let’s take a look at this YouTube video created by PACER Center to help understand how technology lending programs work.</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https://www.youtube.com/watch?v=AYvuS1L5Jbs</a:t>
            </a:r>
            <a:endParaRPr kumimoji="1" lang="en-US" sz="1200" kern="1200" dirty="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40</a:t>
            </a:fld>
            <a:endParaRPr lang="en-US" dirty="0"/>
          </a:p>
        </p:txBody>
      </p:sp>
    </p:spTree>
    <p:extLst>
      <p:ext uri="{BB962C8B-B14F-4D97-AF65-F5344CB8AC3E}">
        <p14:creationId xmlns:p14="http://schemas.microsoft.com/office/powerpoint/2010/main" val="371574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1" kern="1200" dirty="0">
                <a:solidFill>
                  <a:schemeClr val="tx1"/>
                </a:solidFill>
                <a:latin typeface="Arial" charset="0"/>
                <a:ea typeface="ＭＳ Ｐゴシック" charset="0"/>
                <a:cs typeface="ＭＳ Ｐゴシック" charset="0"/>
              </a:rPr>
              <a:t>Slide 41:  Low Interest Loans</a:t>
            </a:r>
          </a:p>
          <a:p>
            <a:endParaRPr lang="en-US" dirty="0"/>
          </a:p>
          <a:p>
            <a:r>
              <a:rPr kumimoji="1" lang="en-US" sz="1200" kern="1200" dirty="0">
                <a:solidFill>
                  <a:schemeClr val="tx1"/>
                </a:solidFill>
                <a:effectLst/>
                <a:latin typeface="Arial" charset="0"/>
                <a:ea typeface="ＭＳ Ｐゴシック" charset="0"/>
                <a:cs typeface="ＭＳ Ｐゴシック" charset="0"/>
              </a:rPr>
              <a:t>(Transition slide leading to discussion about low interest loans.)</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41</a:t>
            </a:fld>
            <a:endParaRPr lang="en-US" dirty="0"/>
          </a:p>
        </p:txBody>
      </p:sp>
    </p:spTree>
    <p:extLst>
      <p:ext uri="{BB962C8B-B14F-4D97-AF65-F5344CB8AC3E}">
        <p14:creationId xmlns:p14="http://schemas.microsoft.com/office/powerpoint/2010/main" val="1882096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42:  Low Interest Loans</a:t>
            </a: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Low interest loans may also be available as a funding source for AT. Application requirements, loan terms, and eligible technology vary by state and program. The MN STAR program offers an Alternative Finance Program (AFP), administered by EquipALife, which features low interest loans for consumers, their families, and employers to purchase AT.</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https://mn.gov/admin/star/resources/funding</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42</a:t>
            </a:fld>
            <a:endParaRPr lang="en-US" dirty="0"/>
          </a:p>
        </p:txBody>
      </p:sp>
    </p:spTree>
    <p:extLst>
      <p:ext uri="{BB962C8B-B14F-4D97-AF65-F5344CB8AC3E}">
        <p14:creationId xmlns:p14="http://schemas.microsoft.com/office/powerpoint/2010/main" val="2360140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43:  Low Interest Loans - EquipALife</a:t>
            </a: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Minnesota’s EquipALife program is a nonprofit organization that provides loans to pay for AT including computer software or hardware, items for school, home and vehicle modifications, and communication devices.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To be eligible for an EquipALife loan, the applicant must: </a:t>
            </a:r>
          </a:p>
          <a:p>
            <a:r>
              <a:rPr kumimoji="1" lang="en-US" sz="1200" kern="1200" dirty="0">
                <a:solidFill>
                  <a:schemeClr val="tx1"/>
                </a:solidFill>
                <a:effectLst/>
                <a:latin typeface="Arial" charset="0"/>
                <a:ea typeface="ＭＳ Ｐゴシック" charset="0"/>
                <a:cs typeface="ＭＳ Ｐゴシック" charset="0"/>
              </a:rPr>
              <a:t>• Be a Minnesota resident</a:t>
            </a:r>
          </a:p>
          <a:p>
            <a:r>
              <a:rPr kumimoji="1" lang="en-US" sz="1200" kern="1200" dirty="0">
                <a:solidFill>
                  <a:schemeClr val="tx1"/>
                </a:solidFill>
                <a:effectLst/>
                <a:latin typeface="Arial" charset="0"/>
                <a:ea typeface="ＭＳ Ｐゴシック" charset="0"/>
                <a:cs typeface="ＭＳ Ｐゴシック" charset="0"/>
              </a:rPr>
              <a:t>• Have a disability diagnosis </a:t>
            </a:r>
          </a:p>
          <a:p>
            <a:r>
              <a:rPr kumimoji="1" lang="en-US" sz="1200" kern="1200" dirty="0">
                <a:solidFill>
                  <a:schemeClr val="tx1"/>
                </a:solidFill>
                <a:effectLst/>
                <a:latin typeface="Arial" charset="0"/>
                <a:ea typeface="ＭＳ Ｐゴシック" charset="0"/>
                <a:cs typeface="ＭＳ Ｐゴシック" charset="0"/>
              </a:rPr>
              <a:t>• Need an AT device or service</a:t>
            </a:r>
          </a:p>
          <a:p>
            <a:br>
              <a:rPr kumimoji="1" lang="en-US" sz="1200" kern="1200" dirty="0">
                <a:solidFill>
                  <a:schemeClr val="tx1"/>
                </a:solidFill>
                <a:effectLst/>
                <a:latin typeface="Arial" charset="0"/>
                <a:ea typeface="ＭＳ Ｐゴシック" charset="0"/>
                <a:cs typeface="ＭＳ Ｐゴシック" charset="0"/>
              </a:rPr>
            </a:br>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http://www.equipalife.org/programs/microloan.html</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Equipalife </a:t>
            </a:r>
          </a:p>
          <a:p>
            <a:r>
              <a:rPr kumimoji="1" lang="en-US" sz="1200" kern="1200" dirty="0">
                <a:solidFill>
                  <a:schemeClr val="tx1"/>
                </a:solidFill>
                <a:effectLst/>
                <a:latin typeface="Arial" charset="0"/>
                <a:ea typeface="ＭＳ Ｐゴシック" charset="0"/>
                <a:cs typeface="ＭＳ Ｐゴシック" charset="0"/>
              </a:rPr>
              <a:t>PO Box 310 </a:t>
            </a:r>
          </a:p>
          <a:p>
            <a:r>
              <a:rPr kumimoji="1" lang="en-US" sz="1200" kern="1200" dirty="0">
                <a:solidFill>
                  <a:schemeClr val="tx1"/>
                </a:solidFill>
                <a:effectLst/>
                <a:latin typeface="Arial" charset="0"/>
                <a:ea typeface="ＭＳ Ｐゴシック" charset="0"/>
                <a:cs typeface="ＭＳ Ｐゴシック" charset="0"/>
              </a:rPr>
              <a:t>Maple Plain, MN 55359-0310 </a:t>
            </a:r>
          </a:p>
          <a:p>
            <a:r>
              <a:rPr kumimoji="1" lang="en-US" sz="1200" kern="1200" dirty="0">
                <a:solidFill>
                  <a:schemeClr val="tx1"/>
                </a:solidFill>
                <a:effectLst/>
                <a:latin typeface="Arial" charset="0"/>
                <a:ea typeface="ＭＳ Ｐゴシック" charset="0"/>
                <a:cs typeface="ＭＳ Ｐゴシック" charset="0"/>
              </a:rPr>
              <a:t>Phone: 763-479-8239 </a:t>
            </a:r>
          </a:p>
          <a:p>
            <a:r>
              <a:rPr kumimoji="1" lang="en-US" sz="1200" kern="1200" dirty="0">
                <a:solidFill>
                  <a:schemeClr val="tx1"/>
                </a:solidFill>
                <a:effectLst/>
                <a:latin typeface="Arial" charset="0"/>
                <a:ea typeface="ＭＳ Ｐゴシック" charset="0"/>
                <a:cs typeface="ＭＳ Ｐゴシック" charset="0"/>
              </a:rPr>
              <a:t>Toll Free: 866-535-8239 </a:t>
            </a:r>
          </a:p>
          <a:p>
            <a:r>
              <a:rPr kumimoji="1" lang="en-US" sz="1200" kern="1200" dirty="0">
                <a:solidFill>
                  <a:schemeClr val="tx1"/>
                </a:solidFill>
                <a:effectLst/>
                <a:latin typeface="Arial" charset="0"/>
                <a:ea typeface="ＭＳ Ｐゴシック" charset="0"/>
                <a:cs typeface="ＭＳ Ｐゴシック" charset="0"/>
              </a:rPr>
              <a:t>Minnesota Relay Service: 1-800-627-3529 </a:t>
            </a:r>
          </a:p>
          <a:p>
            <a:r>
              <a:rPr kumimoji="1" lang="en-US" sz="1200" kern="1200" dirty="0">
                <a:solidFill>
                  <a:schemeClr val="tx1"/>
                </a:solidFill>
                <a:effectLst/>
                <a:latin typeface="Arial" charset="0"/>
                <a:ea typeface="ＭＳ Ｐゴシック" charset="0"/>
                <a:cs typeface="ＭＳ Ｐゴシック" charset="0"/>
              </a:rPr>
              <a:t>Email: info@equipalife.org </a:t>
            </a:r>
          </a:p>
          <a:p>
            <a:r>
              <a:rPr kumimoji="1" lang="en-US" sz="1200" b="1" kern="1200" dirty="0">
                <a:solidFill>
                  <a:schemeClr val="tx1"/>
                </a:solidFill>
                <a:effectLst/>
                <a:latin typeface="Arial" charset="0"/>
                <a:ea typeface="ＭＳ Ｐゴシック" charset="0"/>
                <a:cs typeface="ＭＳ Ｐゴシック" charset="0"/>
              </a:rPr>
              <a:t>http://www.equipalife.org</a:t>
            </a:r>
            <a:endParaRPr kumimoji="1" lang="en-US" sz="120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43</a:t>
            </a:fld>
            <a:endParaRPr lang="en-US" dirty="0"/>
          </a:p>
        </p:txBody>
      </p:sp>
    </p:spTree>
    <p:extLst>
      <p:ext uri="{BB962C8B-B14F-4D97-AF65-F5344CB8AC3E}">
        <p14:creationId xmlns:p14="http://schemas.microsoft.com/office/powerpoint/2010/main" val="2360140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1" kern="1200" dirty="0">
                <a:solidFill>
                  <a:schemeClr val="tx1"/>
                </a:solidFill>
                <a:latin typeface="Arial" charset="0"/>
                <a:ea typeface="ＭＳ Ｐゴシック" charset="0"/>
                <a:cs typeface="ＭＳ Ｐゴシック" charset="0"/>
              </a:rPr>
              <a:t>Slide 44:  Crowdfunding</a:t>
            </a:r>
          </a:p>
          <a:p>
            <a:endParaRPr lang="en-US" dirty="0"/>
          </a:p>
          <a:p>
            <a:r>
              <a:rPr kumimoji="1" lang="en-US" sz="1200" kern="1200" dirty="0">
                <a:solidFill>
                  <a:schemeClr val="tx1"/>
                </a:solidFill>
                <a:effectLst/>
                <a:latin typeface="Arial" charset="0"/>
                <a:ea typeface="ＭＳ Ｐゴシック" charset="0"/>
                <a:cs typeface="ＭＳ Ｐゴシック" charset="0"/>
              </a:rPr>
              <a:t>(Transition slide leading to discussion about crowdfunding.)</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44</a:t>
            </a:fld>
            <a:endParaRPr lang="en-US" dirty="0"/>
          </a:p>
        </p:txBody>
      </p:sp>
    </p:spTree>
    <p:extLst>
      <p:ext uri="{BB962C8B-B14F-4D97-AF65-F5344CB8AC3E}">
        <p14:creationId xmlns:p14="http://schemas.microsoft.com/office/powerpoint/2010/main" val="18756819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45: Crowdfunding</a:t>
            </a: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Crowdfunding is a relatively new way of fundraising. It is most powerful when shared over social networks, such as Facebook, Instagram, and Twitter. This strategy is used by both families and professionals to acquire needed technology. It starts with identifying the device and/or monetary need, setting a goal, sharing with your network, and reaching your goal.</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45</a:t>
            </a:fld>
            <a:endParaRPr lang="en-US" dirty="0"/>
          </a:p>
        </p:txBody>
      </p:sp>
    </p:spTree>
    <p:extLst>
      <p:ext uri="{BB962C8B-B14F-4D97-AF65-F5344CB8AC3E}">
        <p14:creationId xmlns:p14="http://schemas.microsoft.com/office/powerpoint/2010/main" val="176992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46: Tips for Using Crowdfunding</a:t>
            </a: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Let’s take a look at one of the most frequently used crowdfunding tools for individual fundraising, GoFundMe. GoFundMe is a website that lets people set up a campaign. Using website tools the campaign organizer identifies the need, sets a monetary goal, and writes a compelling story using pictures. The campaign organizer then shares the campaign using social networks to reach family and friends. Sharing the campaign comes with an invitation to make a monetary donation to the identified need. Family and friends stay connected to the campaign with updates from the campaign manager. Family and friends are encouraged to share the campaign as a way of extending the reach of the campaign. Let’s visit GoFundMe and take a look at some current campaigns. (Presenter pulls up the GoFundMe website and does a keyword search for assistive technology.)</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https://www.gofundme.com</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46</a:t>
            </a:fld>
            <a:endParaRPr lang="en-US" dirty="0"/>
          </a:p>
        </p:txBody>
      </p:sp>
    </p:spTree>
    <p:extLst>
      <p:ext uri="{BB962C8B-B14F-4D97-AF65-F5344CB8AC3E}">
        <p14:creationId xmlns:p14="http://schemas.microsoft.com/office/powerpoint/2010/main" val="303122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47: Crowdfunding in</a:t>
            </a:r>
            <a:r>
              <a:rPr lang="en-US" b="1" baseline="0" dirty="0"/>
              <a:t> Action</a:t>
            </a:r>
            <a:endParaRPr lang="en-US" b="1" dirty="0"/>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Does it really work as a strategy for AT? Let’s take a look at crowdfunding in action.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Identify the need: </a:t>
            </a:r>
            <a:r>
              <a:rPr kumimoji="1" lang="en-US" sz="1200" kern="1200" dirty="0">
                <a:solidFill>
                  <a:schemeClr val="tx1"/>
                </a:solidFill>
                <a:effectLst/>
                <a:latin typeface="Arial" charset="0"/>
                <a:ea typeface="ＭＳ Ｐゴシック" charset="0"/>
                <a:cs typeface="ＭＳ Ｐゴシック" charset="0"/>
              </a:rPr>
              <a:t>A guide dog</a:t>
            </a:r>
          </a:p>
          <a:p>
            <a:r>
              <a:rPr kumimoji="1" lang="en-US" sz="1200" kern="1200" dirty="0">
                <a:solidFill>
                  <a:schemeClr val="tx1"/>
                </a:solidFill>
                <a:effectLst/>
                <a:latin typeface="Arial" charset="0"/>
                <a:ea typeface="ＭＳ Ｐゴシック" charset="0"/>
                <a:cs typeface="ＭＳ Ｐゴシック" charset="0"/>
              </a:rPr>
              <a:t>Angie is a former employee of PACER Center who has a daughter, Ruby, who has special needs. Ruby is visually impaired with multiple conditions and has an aging guide dog. As they look to the future, Ruby will need a new guide dog. Specialized dogs who meet Ruby’s needs are expensive.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Set a goal: </a:t>
            </a:r>
            <a:r>
              <a:rPr kumimoji="1" lang="en-US" sz="1200" kern="1200" dirty="0">
                <a:solidFill>
                  <a:schemeClr val="tx1"/>
                </a:solidFill>
                <a:effectLst/>
                <a:latin typeface="Arial" charset="0"/>
                <a:ea typeface="ＭＳ Ｐゴシック" charset="0"/>
                <a:cs typeface="ＭＳ Ｐゴシック" charset="0"/>
              </a:rPr>
              <a:t>$15,000</a:t>
            </a:r>
          </a:p>
          <a:p>
            <a:r>
              <a:rPr kumimoji="1" lang="en-US" sz="1200" kern="1200" dirty="0">
                <a:solidFill>
                  <a:schemeClr val="tx1"/>
                </a:solidFill>
                <a:effectLst/>
                <a:latin typeface="Arial" charset="0"/>
                <a:ea typeface="ＭＳ Ｐゴシック" charset="0"/>
                <a:cs typeface="ＭＳ Ｐゴシック" charset="0"/>
              </a:rPr>
              <a:t>Angie and Ruby have an active page on Instagram. One simple short post went incredibly viral. Capitalizing on this, Angie set up a GoFundMe page to secure funds for the guide dog. She set her goal at $15,000.</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Write a compelling story: </a:t>
            </a:r>
            <a:r>
              <a:rPr kumimoji="1" lang="en-US" sz="1200" kern="1200" dirty="0">
                <a:solidFill>
                  <a:schemeClr val="tx1"/>
                </a:solidFill>
                <a:effectLst/>
                <a:latin typeface="Arial" charset="0"/>
                <a:ea typeface="ＭＳ Ｐゴシック" charset="0"/>
                <a:cs typeface="ＭＳ Ｐゴシック" charset="0"/>
              </a:rPr>
              <a:t>Ruby needs a guide dog</a:t>
            </a:r>
          </a:p>
          <a:p>
            <a:r>
              <a:rPr kumimoji="1" lang="en-US" sz="1200" kern="1200" dirty="0">
                <a:solidFill>
                  <a:schemeClr val="tx1"/>
                </a:solidFill>
                <a:effectLst/>
                <a:latin typeface="Arial" charset="0"/>
                <a:ea typeface="ＭＳ Ｐゴシック" charset="0"/>
                <a:cs typeface="ＭＳ Ｐゴシック" charset="0"/>
              </a:rPr>
              <a:t>Angie wrote a compelling story sharing some information about Ruby and her disability and why she needed a guide dog. She shared pictures of Ruby and her current guide dog.</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Tap into your network: </a:t>
            </a:r>
            <a:r>
              <a:rPr kumimoji="1" lang="en-US" sz="1200" kern="1200" dirty="0">
                <a:solidFill>
                  <a:schemeClr val="tx1"/>
                </a:solidFill>
                <a:effectLst/>
                <a:latin typeface="Arial" charset="0"/>
                <a:ea typeface="ＭＳ Ｐゴシック" charset="0"/>
                <a:cs typeface="ＭＳ Ｐゴシック" charset="0"/>
              </a:rPr>
              <a:t>Friends and family on social media</a:t>
            </a:r>
          </a:p>
          <a:p>
            <a:r>
              <a:rPr kumimoji="1" lang="en-US" sz="1200" kern="1200" dirty="0">
                <a:solidFill>
                  <a:schemeClr val="tx1"/>
                </a:solidFill>
                <a:effectLst/>
                <a:latin typeface="Arial" charset="0"/>
                <a:ea typeface="ＭＳ Ｐゴシック" charset="0"/>
                <a:cs typeface="ＭＳ Ｐゴシック" charset="0"/>
              </a:rPr>
              <a:t>Angie shared her story on social media platforms such as Facebook and Twitter and asked friends and family to contribute to the campaign. Friends and family made donations and shared the campaign in their networks increasing the reach of the campaign.</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Give frequent updates:</a:t>
            </a:r>
            <a:r>
              <a:rPr kumimoji="1" lang="en-US" sz="1200" kern="1200" dirty="0">
                <a:solidFill>
                  <a:schemeClr val="tx1"/>
                </a:solidFill>
                <a:effectLst/>
                <a:latin typeface="Arial" charset="0"/>
                <a:ea typeface="ＭＳ Ｐゴシック" charset="0"/>
                <a:cs typeface="ＭＳ Ｐゴシック" charset="0"/>
              </a:rPr>
              <a:t> Share progress as you move toward your goal</a:t>
            </a:r>
          </a:p>
          <a:p>
            <a:r>
              <a:rPr kumimoji="1" lang="en-US" sz="1200" kern="1200" dirty="0">
                <a:solidFill>
                  <a:schemeClr val="tx1"/>
                </a:solidFill>
                <a:effectLst/>
                <a:latin typeface="Arial" charset="0"/>
                <a:ea typeface="ＭＳ Ｐゴシック" charset="0"/>
                <a:cs typeface="ＭＳ Ｐゴシック" charset="0"/>
              </a:rPr>
              <a:t>Angie communicated frequently with friends, family, and backers, thanking them for their support. In just three short days this campaign raised the goal amount of $15,000.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This type of activity is not usual but is a great example of what success looks like. It is more usual for campaigns to take weeks or months. Strategies for running a successful campaign include good communication, leveraging special events such as birthdays and holidays, and writing a compelling story with frequent updates.</a:t>
            </a:r>
          </a:p>
          <a:p>
            <a:endParaRPr kumimoji="1" lang="en-US" sz="1200" b="1"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https://www.gofundme.com</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47</a:t>
            </a:fld>
            <a:endParaRPr lang="en-US" dirty="0"/>
          </a:p>
        </p:txBody>
      </p:sp>
    </p:spTree>
    <p:extLst>
      <p:ext uri="{BB962C8B-B14F-4D97-AF65-F5344CB8AC3E}">
        <p14:creationId xmlns:p14="http://schemas.microsoft.com/office/powerpoint/2010/main" val="617468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48:  Crowdfunding – Resources</a:t>
            </a: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There are a variety of resources available to help you run a crowdfunding campaign to raise funds to purchase assistive technology. All of the crowdfunding tools take a percentage of your raised funds in exchange for the use of their platform. The percentage varies by tool. The most popular crowdfunding resource is GoFundMe.</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http://www.disabilityfundingspecialist.com</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48</a:t>
            </a:fld>
            <a:endParaRPr lang="en-US" dirty="0"/>
          </a:p>
        </p:txBody>
      </p:sp>
    </p:spTree>
    <p:extLst>
      <p:ext uri="{BB962C8B-B14F-4D97-AF65-F5344CB8AC3E}">
        <p14:creationId xmlns:p14="http://schemas.microsoft.com/office/powerpoint/2010/main" val="1769929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1" kern="1200" dirty="0">
                <a:solidFill>
                  <a:schemeClr val="tx1"/>
                </a:solidFill>
                <a:latin typeface="Arial" charset="0"/>
                <a:ea typeface="ＭＳ Ｐゴシック" charset="0"/>
                <a:cs typeface="ＭＳ Ｐゴシック" charset="0"/>
              </a:rPr>
              <a:t>Slide 49:  Assistive Technology Reuse</a:t>
            </a:r>
          </a:p>
          <a:p>
            <a:endParaRPr lang="en-US" dirty="0"/>
          </a:p>
          <a:p>
            <a:r>
              <a:rPr kumimoji="1" lang="en-US" sz="1200" kern="1200" dirty="0">
                <a:solidFill>
                  <a:schemeClr val="tx1"/>
                </a:solidFill>
                <a:effectLst/>
                <a:latin typeface="Arial" charset="0"/>
                <a:ea typeface="ＭＳ Ｐゴシック" charset="0"/>
                <a:cs typeface="ＭＳ Ｐゴシック" charset="0"/>
              </a:rPr>
              <a:t>(Transition slide leading to discussion about assistive technology reuse.)</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49</a:t>
            </a:fld>
            <a:endParaRPr lang="en-US" dirty="0"/>
          </a:p>
        </p:txBody>
      </p:sp>
    </p:spTree>
    <p:extLst>
      <p:ext uri="{BB962C8B-B14F-4D97-AF65-F5344CB8AC3E}">
        <p14:creationId xmlns:p14="http://schemas.microsoft.com/office/powerpoint/2010/main" val="1829717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mn-cs"/>
              </a:rPr>
              <a:t>Slide 5:  About the Simon Technology Center</a:t>
            </a:r>
          </a:p>
          <a:p>
            <a:pPr>
              <a:defRPr/>
            </a:pPr>
            <a:endParaRPr lang="en-US" dirty="0">
              <a:cs typeface="+mn-cs"/>
            </a:endParaRPr>
          </a:p>
          <a:p>
            <a:pPr>
              <a:defRPr/>
            </a:pPr>
            <a:r>
              <a:rPr lang="en-US" b="1" dirty="0">
                <a:cs typeface="+mn-cs"/>
              </a:rPr>
              <a:t>Presenter Notes:</a:t>
            </a:r>
          </a:p>
          <a:p>
            <a:r>
              <a:rPr kumimoji="1" lang="en-US" sz="1200" kern="1200" dirty="0">
                <a:solidFill>
                  <a:schemeClr val="tx1"/>
                </a:solidFill>
                <a:effectLst/>
                <a:latin typeface="Arial" charset="0"/>
                <a:ea typeface="ＭＳ Ｐゴシック" charset="0"/>
                <a:cs typeface="ＭＳ Ｐゴシック" charset="0"/>
              </a:rPr>
              <a:t>The knowledgeable staff of the Simon Technology Center have been making the benefits of assistive technology accessible to families, educators, and individuals for more than 30 years. The STC does this through a variety of core services and AT projects, including free AT consultations with families and their children, information and referral services, workshops, and a vast AT lending library that supports the exploration of AT.</a:t>
            </a:r>
          </a:p>
        </p:txBody>
      </p:sp>
      <p:sp>
        <p:nvSpPr>
          <p:cNvPr id="4" name="Slide Number Placeholder 3"/>
          <p:cNvSpPr>
            <a:spLocks noGrp="1"/>
          </p:cNvSpPr>
          <p:nvPr>
            <p:ph type="sldNum" sz="quarter" idx="5"/>
          </p:nvPr>
        </p:nvSpPr>
        <p:spPr/>
        <p:txBody>
          <a:bodyPr/>
          <a:lstStyle/>
          <a:p>
            <a:pPr>
              <a:defRPr/>
            </a:pPr>
            <a:fld id="{00683F29-D4A5-3344-8671-9FF217E8342D}" type="slidenum">
              <a:rPr lang="en-US">
                <a:solidFill>
                  <a:prstClr val="black"/>
                </a:solidFill>
                <a:latin typeface="Calibri"/>
              </a:rPr>
              <a:pPr>
                <a:defRPr/>
              </a:pPr>
              <a:t>5</a:t>
            </a:fld>
            <a:endParaRPr lang="en-US" dirty="0">
              <a:solidFill>
                <a:prstClr val="black"/>
              </a:solidFill>
              <a:latin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50:  Assistive Technology Reuse</a:t>
            </a: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Assistive technology reuse is the concept of finding or giving life to a product after its initial use. It may no longer be needed by its original owner, but may yet find life through a variety of initiatives such as:</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 Recycling – making sure the component parts are properly recycled</a:t>
            </a:r>
          </a:p>
          <a:p>
            <a:r>
              <a:rPr kumimoji="1" lang="en-US" sz="1200" kern="1200" dirty="0">
                <a:solidFill>
                  <a:schemeClr val="tx1"/>
                </a:solidFill>
                <a:effectLst/>
                <a:latin typeface="Arial" charset="0"/>
                <a:ea typeface="ＭＳ Ｐゴシック" charset="0"/>
                <a:cs typeface="ＭＳ Ｐゴシック" charset="0"/>
              </a:rPr>
              <a:t>• Refurbishing – fixing, cleaning, and preparing technology for another user</a:t>
            </a:r>
          </a:p>
          <a:p>
            <a:r>
              <a:rPr kumimoji="1" lang="en-US" sz="1200" kern="1200" dirty="0">
                <a:solidFill>
                  <a:schemeClr val="tx1"/>
                </a:solidFill>
                <a:effectLst/>
                <a:latin typeface="Arial" charset="0"/>
                <a:ea typeface="ＭＳ Ｐゴシック" charset="0"/>
                <a:cs typeface="ＭＳ Ｐゴシック" charset="0"/>
              </a:rPr>
              <a:t>• Reuse or exchange – devices given or sold to a second user at a reduced price</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50</a:t>
            </a:fld>
            <a:endParaRPr lang="en-US" dirty="0"/>
          </a:p>
        </p:txBody>
      </p:sp>
    </p:spTree>
    <p:extLst>
      <p:ext uri="{BB962C8B-B14F-4D97-AF65-F5344CB8AC3E}">
        <p14:creationId xmlns:p14="http://schemas.microsoft.com/office/powerpoint/2010/main" val="35625559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51:  AT Reuse: Initiatives</a:t>
            </a: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PACER’s reuse program uses new strategies to promote AT reuse. PACER’s Facebook Buy and Sell Group allows members to post items for sale.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The Pass It On Center is the national leader in AT reuse. Their website contains information that supports a variety of reuse initiatives and includes resources that can be found in each state. Individuals can sign up for access and are responsible for posting their own resources so the listing may contain some inaccuracies.</a:t>
            </a:r>
          </a:p>
          <a:p>
            <a:endParaRPr lang="en-US" b="0"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51</a:t>
            </a:fld>
            <a:endParaRPr lang="en-US" dirty="0"/>
          </a:p>
        </p:txBody>
      </p:sp>
    </p:spTree>
    <p:extLst>
      <p:ext uri="{BB962C8B-B14F-4D97-AF65-F5344CB8AC3E}">
        <p14:creationId xmlns:p14="http://schemas.microsoft.com/office/powerpoint/2010/main" val="15590314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b="1" dirty="0"/>
              <a:t>Slide 52:  AT Reuse: Initiatives</a:t>
            </a: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Facebook Buy and Sell leverages the power of social networks. This free platform connects communities of people who have AT with people who need and are looking for that AT. As of June 2018, the group had posted over 600 items and consisted of a community of over 1,500 members. The numbers are impressive for such a recent initiative (group created September 2016).</a:t>
            </a:r>
          </a:p>
          <a:p>
            <a:endParaRPr lang="en-US" b="0" dirty="0"/>
          </a:p>
        </p:txBody>
      </p:sp>
    </p:spTree>
    <p:extLst>
      <p:ext uri="{BB962C8B-B14F-4D97-AF65-F5344CB8AC3E}">
        <p14:creationId xmlns:p14="http://schemas.microsoft.com/office/powerpoint/2010/main" val="15983740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53:  AT Reuse: Computers</a:t>
            </a: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Other programs conduct AT reuse by refurbishing computers and distributing them for a fee to a specific audience such as students or people with a disability. Each program has specific requirements. Minnesota Computers for Schools offers refurbished computers to schools and organizations for a reduced fee. UCP of Central Minnesota runs a program called Computers Go Round, which provides refurbished computers for people with disabilities.</a:t>
            </a:r>
          </a:p>
          <a:p>
            <a:endParaRPr lang="en-US" b="0" dirty="0"/>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53</a:t>
            </a:fld>
            <a:endParaRPr lang="en-US" dirty="0"/>
          </a:p>
        </p:txBody>
      </p:sp>
    </p:spTree>
    <p:extLst>
      <p:ext uri="{BB962C8B-B14F-4D97-AF65-F5344CB8AC3E}">
        <p14:creationId xmlns:p14="http://schemas.microsoft.com/office/powerpoint/2010/main" val="13731525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1" kern="1200" dirty="0">
                <a:solidFill>
                  <a:schemeClr val="tx1"/>
                </a:solidFill>
                <a:latin typeface="Arial" charset="0"/>
                <a:ea typeface="ＭＳ Ｐゴシック" charset="0"/>
                <a:cs typeface="ＭＳ Ｐゴシック" charset="0"/>
              </a:rPr>
              <a:t>Slide 54:  Do-It-Yourself (DIY) Solutions</a:t>
            </a:r>
          </a:p>
          <a:p>
            <a:endParaRPr lang="en-US" dirty="0"/>
          </a:p>
          <a:p>
            <a:r>
              <a:rPr kumimoji="1" lang="en-US" sz="1200" kern="1200" dirty="0">
                <a:solidFill>
                  <a:schemeClr val="tx1"/>
                </a:solidFill>
                <a:effectLst/>
                <a:latin typeface="Arial" charset="0"/>
                <a:ea typeface="ＭＳ Ｐゴシック" charset="0"/>
                <a:cs typeface="ＭＳ Ｐゴシック" charset="0"/>
              </a:rPr>
              <a:t>(Transition slide leading to discussion about Do-It-Yourself (DIY) Solutions.)</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54</a:t>
            </a:fld>
            <a:endParaRPr lang="en-US" dirty="0"/>
          </a:p>
        </p:txBody>
      </p:sp>
    </p:spTree>
    <p:extLst>
      <p:ext uri="{BB962C8B-B14F-4D97-AF65-F5344CB8AC3E}">
        <p14:creationId xmlns:p14="http://schemas.microsoft.com/office/powerpoint/2010/main" val="1675447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55:  </a:t>
            </a:r>
            <a:r>
              <a:rPr kumimoji="1" lang="en-US" sz="1200" b="1" kern="1200" dirty="0">
                <a:solidFill>
                  <a:schemeClr val="tx1"/>
                </a:solidFill>
                <a:latin typeface="Arial" charset="0"/>
                <a:ea typeface="ＭＳ Ｐゴシック" charset="0"/>
                <a:cs typeface="ＭＳ Ｐゴシック" charset="0"/>
              </a:rPr>
              <a:t>Do-It-Yourself (DIY) Defined</a:t>
            </a: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Do-It-Yourself (DIY) AT is making things from ordinary, readily available materials, often at a fraction of the cost. DIY AT allows “makers” to quickly meet the need of a person with a disability. The current buzz word for this initiative is the "Maker Movement." It is fueled by the use of 21st century tools, such as 3D printers, to make affordable solutions for people. Some organizations that offer communities to help people build maker groups include the AT Makers Group on Facebook.</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AT Makers Facebook Group - https://www.facebook.com/groups/ATMakers</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55</a:t>
            </a:fld>
            <a:endParaRPr lang="en-US" dirty="0"/>
          </a:p>
        </p:txBody>
      </p:sp>
    </p:spTree>
    <p:extLst>
      <p:ext uri="{BB962C8B-B14F-4D97-AF65-F5344CB8AC3E}">
        <p14:creationId xmlns:p14="http://schemas.microsoft.com/office/powerpoint/2010/main" val="12259894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56:  </a:t>
            </a:r>
            <a:r>
              <a:rPr kumimoji="1" lang="en-US" sz="1200" b="1" kern="1200" dirty="0">
                <a:solidFill>
                  <a:schemeClr val="tx1"/>
                </a:solidFill>
                <a:latin typeface="Arial" charset="0"/>
                <a:ea typeface="ＭＳ Ｐゴシック" charset="0"/>
                <a:cs typeface="ＭＳ Ｐゴシック" charset="0"/>
              </a:rPr>
              <a:t>DIY Solutions:</a:t>
            </a:r>
            <a:r>
              <a:rPr kumimoji="1" lang="en-US" sz="1200" b="1" kern="1200" baseline="0" dirty="0">
                <a:solidFill>
                  <a:schemeClr val="tx1"/>
                </a:solidFill>
                <a:latin typeface="Arial" charset="0"/>
                <a:ea typeface="ＭＳ Ｐゴシック" charset="0"/>
                <a:cs typeface="ＭＳ Ｐゴシック" charset="0"/>
              </a:rPr>
              <a:t> Movements</a:t>
            </a:r>
            <a:endParaRPr kumimoji="1" lang="en-US" sz="1200" b="1" kern="1200" dirty="0">
              <a:solidFill>
                <a:schemeClr val="tx1"/>
              </a:solidFill>
              <a:latin typeface="Arial" charset="0"/>
              <a:ea typeface="ＭＳ Ｐゴシック" charset="0"/>
              <a:cs typeface="ＭＳ Ｐゴシック" charset="0"/>
            </a:endParaRP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Additional organizations with focused efforts include E-Nable, which supports organizations in printing 3D hands for people without hands, and GoBabyGo, a University of Delaware initiative that rewires off-the-shelf motorized child cars for children with mobility challenges, helping them control when and where they go.</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56</a:t>
            </a:fld>
            <a:endParaRPr lang="en-US" dirty="0"/>
          </a:p>
        </p:txBody>
      </p:sp>
    </p:spTree>
    <p:extLst>
      <p:ext uri="{BB962C8B-B14F-4D97-AF65-F5344CB8AC3E}">
        <p14:creationId xmlns:p14="http://schemas.microsoft.com/office/powerpoint/2010/main" val="11510100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57:  </a:t>
            </a:r>
            <a:r>
              <a:rPr kumimoji="1" lang="en-US" sz="1200" b="1" kern="1200" dirty="0">
                <a:solidFill>
                  <a:schemeClr val="tx1"/>
                </a:solidFill>
                <a:latin typeface="Arial" charset="0"/>
                <a:ea typeface="ＭＳ Ｐゴシック" charset="0"/>
                <a:cs typeface="ＭＳ Ｐゴシック" charset="0"/>
              </a:rPr>
              <a:t>DIY Solutions:</a:t>
            </a:r>
            <a:r>
              <a:rPr kumimoji="1" lang="en-US" sz="1200" b="1" kern="1200" baseline="0" dirty="0">
                <a:solidFill>
                  <a:schemeClr val="tx1"/>
                </a:solidFill>
                <a:latin typeface="Arial" charset="0"/>
                <a:ea typeface="ＭＳ Ｐゴシック" charset="0"/>
                <a:cs typeface="ＭＳ Ｐゴシック" charset="0"/>
              </a:rPr>
              <a:t> Videos</a:t>
            </a:r>
            <a:endParaRPr kumimoji="1" lang="en-US" sz="1200" b="1" kern="1200" dirty="0">
              <a:solidFill>
                <a:schemeClr val="tx1"/>
              </a:solidFill>
              <a:latin typeface="Arial" charset="0"/>
              <a:ea typeface="ＭＳ Ｐゴシック" charset="0"/>
              <a:cs typeface="ＭＳ Ｐゴシック" charset="0"/>
            </a:endParaRP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Terese Wilkommen is known for making AT solutions with common materials. Her YouTube channel is full of ideas that offer solutions for a variety of AT needs including tablet stands, mounting solutions, grips, and more. Let’s take a look at a video from Terese’s YouTube channel about some of the creation possibilities.</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https://www.youtube.com/watch?v=_iWsGwMWLtg</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57</a:t>
            </a:fld>
            <a:endParaRPr lang="en-US" dirty="0"/>
          </a:p>
        </p:txBody>
      </p:sp>
    </p:spTree>
    <p:extLst>
      <p:ext uri="{BB962C8B-B14F-4D97-AF65-F5344CB8AC3E}">
        <p14:creationId xmlns:p14="http://schemas.microsoft.com/office/powerpoint/2010/main" val="14992772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58:  </a:t>
            </a:r>
            <a:r>
              <a:rPr kumimoji="1" lang="en-US" sz="1200" b="1" kern="1200" dirty="0">
                <a:solidFill>
                  <a:schemeClr val="tx1"/>
                </a:solidFill>
                <a:latin typeface="Arial" charset="0"/>
                <a:ea typeface="ＭＳ Ｐゴシック" charset="0"/>
                <a:cs typeface="ＭＳ Ｐゴシック" charset="0"/>
              </a:rPr>
              <a:t>DIY Solutions:</a:t>
            </a:r>
            <a:r>
              <a:rPr kumimoji="1" lang="en-US" sz="1200" b="1" kern="1200" baseline="0" dirty="0">
                <a:solidFill>
                  <a:schemeClr val="tx1"/>
                </a:solidFill>
                <a:latin typeface="Arial" charset="0"/>
                <a:ea typeface="ＭＳ Ｐゴシック" charset="0"/>
                <a:cs typeface="ＭＳ Ｐゴシック" charset="0"/>
              </a:rPr>
              <a:t> 3D Printing</a:t>
            </a:r>
            <a:endParaRPr kumimoji="1" lang="en-US" sz="1200" b="1" kern="1200" dirty="0">
              <a:solidFill>
                <a:schemeClr val="tx1"/>
              </a:solidFill>
              <a:latin typeface="Arial" charset="0"/>
              <a:ea typeface="ＭＳ Ｐゴシック" charset="0"/>
              <a:cs typeface="ＭＳ Ｐゴシック" charset="0"/>
            </a:endParaRP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Thingiverse and Instructables are two free web sites that offer plans and instructions for AT. Let’s take a look at a tactile book collection that might benefit children with visual impairments, cognitive disabilities, etc. 3D printing brings to life through touch the stories of Goodnight Moon, Harold and the Purple Crayon, and more. (Presenter goes to website and shows plans for various tactile books.)</a:t>
            </a:r>
            <a:br>
              <a:rPr kumimoji="1" lang="en-US" sz="1200" b="1" kern="1200" dirty="0">
                <a:solidFill>
                  <a:schemeClr val="tx1"/>
                </a:solidFill>
                <a:effectLst/>
                <a:latin typeface="Arial" charset="0"/>
                <a:ea typeface="ＭＳ Ｐゴシック" charset="0"/>
                <a:cs typeface="ＭＳ Ｐゴシック" charset="0"/>
              </a:rPr>
            </a:br>
            <a:br>
              <a:rPr kumimoji="1" lang="en-US" sz="1200" b="1" kern="1200" dirty="0">
                <a:solidFill>
                  <a:schemeClr val="tx1"/>
                </a:solidFill>
                <a:effectLst/>
                <a:latin typeface="Arial" charset="0"/>
                <a:ea typeface="ＭＳ Ｐゴシック" charset="0"/>
                <a:cs typeface="ＭＳ Ｐゴシック" charset="0"/>
              </a:rPr>
            </a:br>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https://www.thingiverse.com/ladybeames/collections/tactile-books</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58</a:t>
            </a:fld>
            <a:endParaRPr lang="en-US" dirty="0"/>
          </a:p>
        </p:txBody>
      </p:sp>
    </p:spTree>
    <p:extLst>
      <p:ext uri="{BB962C8B-B14F-4D97-AF65-F5344CB8AC3E}">
        <p14:creationId xmlns:p14="http://schemas.microsoft.com/office/powerpoint/2010/main" val="14418091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59:  </a:t>
            </a:r>
            <a:r>
              <a:rPr kumimoji="1" lang="en-US" sz="1200" b="1" kern="1200" dirty="0">
                <a:solidFill>
                  <a:schemeClr val="tx1"/>
                </a:solidFill>
                <a:latin typeface="Arial" charset="0"/>
                <a:ea typeface="ＭＳ Ｐゴシック" charset="0"/>
                <a:cs typeface="ＭＳ Ｐゴシック" charset="0"/>
              </a:rPr>
              <a:t>DIY Solutions:</a:t>
            </a:r>
            <a:r>
              <a:rPr kumimoji="1" lang="en-US" sz="1200" b="1" kern="1200" baseline="0" dirty="0">
                <a:solidFill>
                  <a:schemeClr val="tx1"/>
                </a:solidFill>
                <a:latin typeface="Arial" charset="0"/>
                <a:ea typeface="ＭＳ Ｐゴシック" charset="0"/>
                <a:cs typeface="ＭＳ Ｐゴシック" charset="0"/>
              </a:rPr>
              <a:t> Web</a:t>
            </a:r>
            <a:endParaRPr kumimoji="1" lang="en-US" sz="1200" b="1" kern="1200" dirty="0">
              <a:solidFill>
                <a:schemeClr val="tx1"/>
              </a:solidFill>
              <a:latin typeface="Arial" charset="0"/>
              <a:ea typeface="ＭＳ Ｐゴシック" charset="0"/>
              <a:cs typeface="ＭＳ Ｐゴシック" charset="0"/>
            </a:endParaRP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Additionally, there are many resources that can be found by searching the web and/or Pinterest.</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www.pinterest.com</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59</a:t>
            </a:fld>
            <a:endParaRPr lang="en-US" dirty="0"/>
          </a:p>
        </p:txBody>
      </p:sp>
    </p:spTree>
    <p:extLst>
      <p:ext uri="{BB962C8B-B14F-4D97-AF65-F5344CB8AC3E}">
        <p14:creationId xmlns:p14="http://schemas.microsoft.com/office/powerpoint/2010/main" val="110595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6:  Session Agenda</a:t>
            </a:r>
          </a:p>
          <a:p>
            <a:endParaRPr lang="en-US" b="1" dirty="0"/>
          </a:p>
          <a:p>
            <a:r>
              <a:rPr lang="en-US" b="1" dirty="0"/>
              <a:t>Presenter Notes: </a:t>
            </a:r>
          </a:p>
          <a:p>
            <a:r>
              <a:rPr kumimoji="1" lang="en-US" sz="1200" kern="1200" dirty="0">
                <a:solidFill>
                  <a:schemeClr val="tx1"/>
                </a:solidFill>
                <a:effectLst/>
                <a:latin typeface="Arial" charset="0"/>
                <a:ea typeface="ＭＳ Ｐゴシック" charset="0"/>
                <a:cs typeface="ＭＳ Ｐゴシック" charset="0"/>
              </a:rPr>
              <a:t>“Funding Assistive Technology for Young Children” is a workshop designed to help educators and families learn about ways to fund assistive technology. The first line of funding for technology identified as needed in order for a student to receive a Free Appropriate Public Education (FAPE) will always be the school. But what about technology that is not identified as a need but might still be useful, or technology that a family wants to also have and use at home, or technology for a student who has not been identified as having a disability but still struggles and would likely benefit from technology supports? This topic is the most common one raised by parents who contact the Simon Technology Center. This training material focuses on answers to questions about funding AT.</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This presentation will review the definition of AT, discuss consideration of AT as part of the Individualized Family Service Plan (IFSP) and Individualized Education Program (IEP) process, review the child-centered AT planning documents, and discuss a variety of strategies for funding AT.</a:t>
            </a:r>
          </a:p>
        </p:txBody>
      </p:sp>
      <p:sp>
        <p:nvSpPr>
          <p:cNvPr id="4" name="Slide Number Placeholder 3"/>
          <p:cNvSpPr>
            <a:spLocks noGrp="1"/>
          </p:cNvSpPr>
          <p:nvPr>
            <p:ph type="sldNum" sz="quarter" idx="5"/>
          </p:nvPr>
        </p:nvSpPr>
        <p:spPr/>
        <p:txBody>
          <a:bodyPr/>
          <a:lstStyle/>
          <a:p>
            <a:pPr>
              <a:defRPr/>
            </a:pPr>
            <a:fld id="{210CEFEE-7D6F-2648-A4A7-6F1A0FF553AF}" type="slidenum">
              <a:rPr lang="en-US">
                <a:solidFill>
                  <a:prstClr val="black"/>
                </a:solidFill>
                <a:latin typeface="Calibri"/>
              </a:rPr>
              <a:pPr>
                <a:defRPr/>
              </a:pPr>
              <a:t>6</a:t>
            </a:fld>
            <a:endParaRPr lang="en-US" dirty="0">
              <a:solidFill>
                <a:prstClr val="black"/>
              </a:solidFill>
              <a:latin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60:  </a:t>
            </a:r>
            <a:r>
              <a:rPr kumimoji="1" lang="en-US" sz="1200" b="1" kern="1200" dirty="0">
                <a:solidFill>
                  <a:schemeClr val="tx1"/>
                </a:solidFill>
                <a:latin typeface="Arial" charset="0"/>
                <a:ea typeface="ＭＳ Ｐゴシック" charset="0"/>
                <a:cs typeface="ＭＳ Ｐゴシック" charset="0"/>
              </a:rPr>
              <a:t>DIY Solutions:</a:t>
            </a:r>
            <a:r>
              <a:rPr kumimoji="1" lang="en-US" sz="1200" b="1" kern="1200" baseline="0" dirty="0">
                <a:solidFill>
                  <a:schemeClr val="tx1"/>
                </a:solidFill>
                <a:latin typeface="Arial" charset="0"/>
                <a:ea typeface="ＭＳ Ｐゴシック" charset="0"/>
                <a:cs typeface="ＭＳ Ｐゴシック" charset="0"/>
              </a:rPr>
              <a:t> Supplies</a:t>
            </a:r>
            <a:endParaRPr kumimoji="1" lang="en-US" sz="1200" b="1" kern="1200" dirty="0">
              <a:solidFill>
                <a:schemeClr val="tx1"/>
              </a:solidFill>
              <a:latin typeface="Arial" charset="0"/>
              <a:ea typeface="ＭＳ Ｐゴシック" charset="0"/>
              <a:cs typeface="ＭＳ Ｐゴシック" charset="0"/>
            </a:endParaRP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Some of the DIY materials needed to make affordable AT can be found at: hardware stores, craft stores, outdoor equipment stores, dollar stores, surplus stores, etc.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AT Solutions in Minutes: Book 2 - http://www.atinminutes.com</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60</a:t>
            </a:fld>
            <a:endParaRPr lang="en-US" dirty="0"/>
          </a:p>
        </p:txBody>
      </p:sp>
    </p:spTree>
    <p:extLst>
      <p:ext uri="{BB962C8B-B14F-4D97-AF65-F5344CB8AC3E}">
        <p14:creationId xmlns:p14="http://schemas.microsoft.com/office/powerpoint/2010/main" val="12390060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1" kern="1200" dirty="0">
                <a:solidFill>
                  <a:schemeClr val="tx1"/>
                </a:solidFill>
                <a:latin typeface="Arial" charset="0"/>
                <a:ea typeface="ＭＳ Ｐゴシック" charset="0"/>
                <a:cs typeface="ＭＳ Ｐゴシック" charset="0"/>
              </a:rPr>
              <a:t>Slide 61:  Disability-Specific Programs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1" kern="1200" dirty="0">
              <a:solidFill>
                <a:schemeClr val="tx1"/>
              </a:solidFill>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ＭＳ Ｐゴシック" charset="0"/>
                <a:cs typeface="ＭＳ Ｐゴシック" charset="0"/>
              </a:rPr>
              <a:t>(Transition slide leading to discussion about disability-specific programs.)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1" kern="1200" dirty="0">
              <a:solidFill>
                <a:schemeClr val="tx1"/>
              </a:solidFill>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61</a:t>
            </a:fld>
            <a:endParaRPr lang="en-US" dirty="0"/>
          </a:p>
        </p:txBody>
      </p:sp>
    </p:spTree>
    <p:extLst>
      <p:ext uri="{BB962C8B-B14F-4D97-AF65-F5344CB8AC3E}">
        <p14:creationId xmlns:p14="http://schemas.microsoft.com/office/powerpoint/2010/main" val="4506662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62:  Disability-Specific Programs</a:t>
            </a:r>
          </a:p>
          <a:p>
            <a:endParaRPr lang="en-US" b="1" dirty="0"/>
          </a:p>
          <a:p>
            <a:r>
              <a:rPr lang="en-US" b="1" dirty="0"/>
              <a:t>Presenter Notes:</a:t>
            </a:r>
          </a:p>
          <a:p>
            <a:r>
              <a:rPr kumimoji="1" lang="en-US" sz="1200" kern="1200" dirty="0">
                <a:solidFill>
                  <a:schemeClr val="tx1"/>
                </a:solidFill>
                <a:effectLst/>
                <a:latin typeface="Arial" charset="0"/>
                <a:ea typeface="ＭＳ Ｐゴシック" charset="0"/>
                <a:cs typeface="ＭＳ Ｐゴシック" charset="0"/>
              </a:rPr>
              <a:t>A variety of disability-specific programs offer grants or equipment based on a specific disability. Each have their own deadlines and application process. Check with both local and national organizations for current opportunities.</a:t>
            </a:r>
          </a:p>
          <a:p>
            <a:endParaRPr lang="en-US" b="0" dirty="0"/>
          </a:p>
          <a:p>
            <a:endParaRPr lang="en-US" b="1" dirty="0"/>
          </a:p>
          <a:p>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62</a:t>
            </a:fld>
            <a:endParaRPr lang="en-US" dirty="0"/>
          </a:p>
        </p:txBody>
      </p:sp>
    </p:spTree>
    <p:extLst>
      <p:ext uri="{BB962C8B-B14F-4D97-AF65-F5344CB8AC3E}">
        <p14:creationId xmlns:p14="http://schemas.microsoft.com/office/powerpoint/2010/main" val="37019475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63:  Disability-Specific Programs (cont.)</a:t>
            </a:r>
          </a:p>
          <a:p>
            <a:endParaRPr lang="en-US" b="1" dirty="0"/>
          </a:p>
          <a:p>
            <a:r>
              <a:rPr lang="en-US" b="1" dirty="0"/>
              <a:t>Presenter Notes:</a:t>
            </a:r>
          </a:p>
          <a:p>
            <a:endParaRPr lang="en-US" b="1" dirty="0"/>
          </a:p>
          <a:p>
            <a:r>
              <a:rPr kumimoji="1" lang="en-US" sz="1200" kern="1200" dirty="0">
                <a:solidFill>
                  <a:schemeClr val="tx1"/>
                </a:solidFill>
                <a:effectLst/>
                <a:latin typeface="Arial" charset="0"/>
                <a:ea typeface="ＭＳ Ｐゴシック" charset="0"/>
                <a:cs typeface="ＭＳ Ｐゴシック" charset="0"/>
              </a:rPr>
              <a:t>United Cerebral Palsy (UCP) and Autism Speaks are two examples of disability-specific organizations that provide grants for assistive technology. Each have their own timelines and application process.</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Resources</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Autism Speaks: Current information about available sources of funding: Call (888)288-4762 or email </a:t>
            </a:r>
            <a:r>
              <a:rPr kumimoji="1" lang="en-US" sz="1200" b="1" kern="1200" dirty="0">
                <a:solidFill>
                  <a:schemeClr val="tx1"/>
                </a:solidFill>
                <a:effectLst/>
                <a:latin typeface="Arial" charset="0"/>
                <a:ea typeface="ＭＳ Ｐゴシック" charset="0"/>
                <a:cs typeface="ＭＳ Ｐゴシック" charset="0"/>
              </a:rPr>
              <a:t>familyservices@autismspeaks.org</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https://www.autismspeaks.org/family-services/financial-assistance </a:t>
            </a:r>
          </a:p>
          <a:p>
            <a:endParaRPr lang="en-US"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63</a:t>
            </a:fld>
            <a:endParaRPr lang="en-US" dirty="0"/>
          </a:p>
        </p:txBody>
      </p:sp>
    </p:spTree>
    <p:extLst>
      <p:ext uri="{BB962C8B-B14F-4D97-AF65-F5344CB8AC3E}">
        <p14:creationId xmlns:p14="http://schemas.microsoft.com/office/powerpoint/2010/main" val="36668626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64:  Disability-Specific Programs (cont.)</a:t>
            </a:r>
          </a:p>
          <a:p>
            <a:endParaRPr lang="en-US" b="1" dirty="0"/>
          </a:p>
          <a:p>
            <a:r>
              <a:rPr lang="en-US" b="1" dirty="0"/>
              <a:t>Presenter Notes:</a:t>
            </a:r>
          </a:p>
          <a:p>
            <a:endParaRPr lang="en-US" b="1" dirty="0"/>
          </a:p>
          <a:p>
            <a:r>
              <a:rPr kumimoji="1" lang="en-US" sz="1200" kern="1200" dirty="0">
                <a:solidFill>
                  <a:schemeClr val="tx1"/>
                </a:solidFill>
                <a:effectLst/>
                <a:latin typeface="Arial" charset="0"/>
                <a:ea typeface="ＭＳ Ｐゴシック" charset="0"/>
                <a:cs typeface="ＭＳ Ｐゴシック" charset="0"/>
              </a:rPr>
              <a:t>The Muscular Dystrophy Association (MDA) offers a national equipment program. They help provide gently-used equipment when available to consumers. They also accept gently-used equipment for distribution. Contact your local MDA office to learn more.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https://www.mda.org/services/equipment-assistance</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64</a:t>
            </a:fld>
            <a:endParaRPr lang="en-US" dirty="0"/>
          </a:p>
        </p:txBody>
      </p:sp>
    </p:spTree>
    <p:extLst>
      <p:ext uri="{BB962C8B-B14F-4D97-AF65-F5344CB8AC3E}">
        <p14:creationId xmlns:p14="http://schemas.microsoft.com/office/powerpoint/2010/main" val="38237445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65:  Disability-Specific Programs (cont.)</a:t>
            </a:r>
          </a:p>
          <a:p>
            <a:endParaRPr lang="en-US" b="1" dirty="0"/>
          </a:p>
          <a:p>
            <a:r>
              <a:rPr lang="en-US" b="1" dirty="0"/>
              <a:t>Presenter Notes:</a:t>
            </a:r>
          </a:p>
          <a:p>
            <a:endParaRPr lang="en-US" b="0" dirty="0"/>
          </a:p>
          <a:p>
            <a:r>
              <a:rPr kumimoji="1" lang="en-US" sz="1200" kern="1200" dirty="0">
                <a:solidFill>
                  <a:schemeClr val="tx1"/>
                </a:solidFill>
                <a:effectLst/>
                <a:latin typeface="Arial" charset="0"/>
                <a:ea typeface="ＭＳ Ｐゴシック" charset="0"/>
                <a:cs typeface="ＭＳ Ｐゴシック" charset="0"/>
              </a:rPr>
              <a:t>The Braille Institute is a non-profit organization whose Braille Special Collection provides children in the US and Canada who are blind and visually impaired with free braille books and storybook kits.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The Children’s Hemiplegia and Stroke Association’s (CHASA) Orthotic Grant Program provides financial assistance to children with a medical need for a foot or hand brace that is not covered or fully covered by their health plans. Eligible children have a diagnosis of hemiplegia or hemiparesis, are 17 years old or younger, and had initial onset of hemiplegia or hemiparesis before age three.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Resources</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http://www.brailleinstitute.org/child-and-youth/special-collections.html</a:t>
            </a:r>
          </a:p>
          <a:p>
            <a:r>
              <a:rPr kumimoji="1" lang="en-US" sz="1200" kern="1200" dirty="0">
                <a:solidFill>
                  <a:schemeClr val="tx1"/>
                </a:solidFill>
                <a:effectLst/>
                <a:latin typeface="Arial" charset="0"/>
                <a:ea typeface="ＭＳ Ｐゴシック" charset="0"/>
                <a:cs typeface="ＭＳ Ｐゴシック" charset="0"/>
              </a:rPr>
              <a:t>http://chasa.org/we-can-help/orthotic-grants</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65</a:t>
            </a:fld>
            <a:endParaRPr lang="en-US" dirty="0"/>
          </a:p>
        </p:txBody>
      </p:sp>
    </p:spTree>
    <p:extLst>
      <p:ext uri="{BB962C8B-B14F-4D97-AF65-F5344CB8AC3E}">
        <p14:creationId xmlns:p14="http://schemas.microsoft.com/office/powerpoint/2010/main" val="13874512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mn-cs"/>
              </a:rPr>
              <a:t>Slide 66:  Closing Thoughts</a:t>
            </a:r>
          </a:p>
          <a:p>
            <a:pPr>
              <a:defRPr/>
            </a:pPr>
            <a:endParaRPr lang="en-US" b="1" dirty="0">
              <a:cs typeface="+mn-cs"/>
            </a:endParaRPr>
          </a:p>
          <a:p>
            <a:pPr>
              <a:defRPr/>
            </a:pPr>
            <a:r>
              <a:rPr lang="en-US" b="1" dirty="0">
                <a:cs typeface="+mn-cs"/>
              </a:rPr>
              <a:t>Presenter Notes:</a:t>
            </a:r>
            <a:endParaRPr lang="en-US" b="1" dirty="0">
              <a:latin typeface="Arial" panose="020B0604020202020204" pitchFamily="34" charset="0"/>
              <a:cs typeface="Arial" panose="020B0604020202020204" pitchFamily="34" charset="0"/>
            </a:endParaRPr>
          </a:p>
          <a:p>
            <a:r>
              <a:rPr kumimoji="1" lang="en-US" sz="1200" kern="1200" dirty="0">
                <a:solidFill>
                  <a:schemeClr val="tx1"/>
                </a:solidFill>
                <a:effectLst/>
                <a:latin typeface="Arial" charset="0"/>
                <a:ea typeface="ＭＳ Ｐゴシック" charset="0"/>
                <a:cs typeface="ＭＳ Ｐゴシック" charset="0"/>
              </a:rPr>
              <a:t>The school is the funder of first resort when assistive technology is written into a child’s IFSP, IEP, or 504 plan.</a:t>
            </a:r>
          </a:p>
          <a:p>
            <a:pPr>
              <a:defRPr/>
            </a:pPr>
            <a:endParaRPr lang="en-US" dirty="0">
              <a:cs typeface="+mn-cs"/>
            </a:endParaRPr>
          </a:p>
        </p:txBody>
      </p:sp>
      <p:sp>
        <p:nvSpPr>
          <p:cNvPr id="4" name="Slide Number Placeholder 3"/>
          <p:cNvSpPr>
            <a:spLocks noGrp="1"/>
          </p:cNvSpPr>
          <p:nvPr>
            <p:ph type="sldNum" sz="quarter" idx="5"/>
          </p:nvPr>
        </p:nvSpPr>
        <p:spPr/>
        <p:txBody>
          <a:bodyPr/>
          <a:lstStyle/>
          <a:p>
            <a:pPr>
              <a:defRPr/>
            </a:pPr>
            <a:fld id="{C1C61013-579F-CD4A-9BE0-796B77A3339D}" type="slidenum">
              <a:rPr lang="en-US"/>
              <a:pPr>
                <a:defRPr/>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mn-cs"/>
              </a:rPr>
              <a:t>Slide 67:  Closing Thoughts</a:t>
            </a:r>
          </a:p>
          <a:p>
            <a:pPr>
              <a:defRPr/>
            </a:pPr>
            <a:endParaRPr lang="en-US" dirty="0">
              <a:cs typeface="+mn-cs"/>
            </a:endParaRPr>
          </a:p>
          <a:p>
            <a:pPr>
              <a:defRPr/>
            </a:pPr>
            <a:r>
              <a:rPr lang="en-US" b="1" dirty="0">
                <a:cs typeface="+mn-cs"/>
              </a:rPr>
              <a:t>Presenter Notes:</a:t>
            </a:r>
          </a:p>
          <a:p>
            <a:r>
              <a:rPr kumimoji="1" lang="en-US" sz="1200" kern="1200" dirty="0">
                <a:solidFill>
                  <a:schemeClr val="tx1"/>
                </a:solidFill>
                <a:effectLst/>
                <a:latin typeface="Arial" charset="0"/>
                <a:ea typeface="ＭＳ Ｐゴシック" charset="0"/>
                <a:cs typeface="ＭＳ Ｐゴシック" charset="0"/>
              </a:rPr>
              <a:t>There are a variety of funding options available when assistive technology is not written into a child’s IFSP, IEP, or 504 plan. </a:t>
            </a:r>
          </a:p>
          <a:p>
            <a:pPr>
              <a:defRPr/>
            </a:pPr>
            <a:endParaRPr lang="en-US" dirty="0">
              <a:cs typeface="+mn-cs"/>
            </a:endParaRPr>
          </a:p>
        </p:txBody>
      </p:sp>
      <p:sp>
        <p:nvSpPr>
          <p:cNvPr id="4" name="Slide Number Placeholder 3"/>
          <p:cNvSpPr>
            <a:spLocks noGrp="1"/>
          </p:cNvSpPr>
          <p:nvPr>
            <p:ph type="sldNum" sz="quarter" idx="5"/>
          </p:nvPr>
        </p:nvSpPr>
        <p:spPr/>
        <p:txBody>
          <a:bodyPr/>
          <a:lstStyle/>
          <a:p>
            <a:pPr>
              <a:defRPr/>
            </a:pPr>
            <a:fld id="{FD9B11E2-1AFC-1C4D-971A-D0D7F6ED1D3F}" type="slidenum">
              <a:rPr lang="en-US"/>
              <a:pPr>
                <a:defRPr/>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mn-cs"/>
              </a:rPr>
              <a:t>Slide 68: Questions</a:t>
            </a:r>
          </a:p>
          <a:p>
            <a:pPr>
              <a:defRPr/>
            </a:pPr>
            <a:endParaRPr lang="en-US" dirty="0">
              <a:cs typeface="+mn-cs"/>
            </a:endParaRPr>
          </a:p>
          <a:p>
            <a:pPr eaLnBrk="1" fontAlgn="auto" hangingPunct="1">
              <a:spcBef>
                <a:spcPts val="0"/>
              </a:spcBef>
              <a:spcAft>
                <a:spcPts val="0"/>
              </a:spcAft>
              <a:defRPr/>
            </a:pPr>
            <a:r>
              <a:rPr lang="en-US" b="1" dirty="0">
                <a:cs typeface="+mn-cs"/>
              </a:rPr>
              <a:t>Presenter Notes:</a:t>
            </a:r>
            <a:endParaRPr lang="en-US" dirty="0">
              <a:cs typeface="+mn-cs"/>
            </a:endParaRPr>
          </a:p>
          <a:p>
            <a:r>
              <a:rPr kumimoji="1" lang="en-US" sz="1200" kern="1200" dirty="0">
                <a:solidFill>
                  <a:schemeClr val="tx1"/>
                </a:solidFill>
                <a:effectLst/>
                <a:latin typeface="Arial" charset="0"/>
                <a:ea typeface="ＭＳ Ｐゴシック" charset="0"/>
                <a:cs typeface="ＭＳ Ｐゴシック" charset="0"/>
              </a:rPr>
              <a:t>Thank you for letting us share this very important topic with you. Please take a minute to complete the TIKES workshop evaluation. We appreciate your feedback and comments.</a:t>
            </a:r>
          </a:p>
        </p:txBody>
      </p:sp>
      <p:sp>
        <p:nvSpPr>
          <p:cNvPr id="4" name="Slide Number Placeholder 3"/>
          <p:cNvSpPr>
            <a:spLocks noGrp="1"/>
          </p:cNvSpPr>
          <p:nvPr>
            <p:ph type="sldNum" sz="quarter" idx="5"/>
          </p:nvPr>
        </p:nvSpPr>
        <p:spPr/>
        <p:txBody>
          <a:bodyPr/>
          <a:lstStyle/>
          <a:p>
            <a:pPr>
              <a:defRPr/>
            </a:pPr>
            <a:fld id="{C5516876-C7E3-4649-A6D2-9903073C9BD7}" type="slidenum">
              <a:rPr lang="en-US"/>
              <a:pPr>
                <a:defRPr/>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mn-cs"/>
              </a:rPr>
              <a:t>Slide 69:  Contact Information</a:t>
            </a:r>
          </a:p>
          <a:p>
            <a:pPr>
              <a:defRPr/>
            </a:pPr>
            <a:endParaRPr lang="en-US" b="1" dirty="0">
              <a:cs typeface="+mn-cs"/>
            </a:endParaRPr>
          </a:p>
          <a:p>
            <a:pPr>
              <a:defRPr/>
            </a:pPr>
            <a:r>
              <a:rPr lang="en-US" b="1" dirty="0">
                <a:cs typeface="+mn-cs"/>
              </a:rPr>
              <a:t>Presenter Notes:</a:t>
            </a:r>
          </a:p>
          <a:p>
            <a:r>
              <a:rPr kumimoji="1" lang="en-US" sz="1200" kern="1200" dirty="0">
                <a:solidFill>
                  <a:schemeClr val="tx1"/>
                </a:solidFill>
                <a:effectLst/>
                <a:latin typeface="Arial" charset="0"/>
                <a:ea typeface="ＭＳ Ｐゴシック" charset="0"/>
                <a:cs typeface="ＭＳ Ｐゴシック" charset="0"/>
              </a:rPr>
              <a:t>For information about this or other training materials available through the TIKES Project, please use the contact information provided.</a:t>
            </a:r>
          </a:p>
        </p:txBody>
      </p:sp>
      <p:sp>
        <p:nvSpPr>
          <p:cNvPr id="4" name="Slide Number Placeholder 3"/>
          <p:cNvSpPr>
            <a:spLocks noGrp="1"/>
          </p:cNvSpPr>
          <p:nvPr>
            <p:ph type="sldNum" sz="quarter" idx="5"/>
          </p:nvPr>
        </p:nvSpPr>
        <p:spPr/>
        <p:txBody>
          <a:bodyPr/>
          <a:lstStyle/>
          <a:p>
            <a:pPr>
              <a:defRPr/>
            </a:pPr>
            <a:fld id="{277DDC33-2CA4-8B40-BEB8-73CC0CCA83DF}" type="slidenum">
              <a:rPr lang="en-US"/>
              <a:pPr>
                <a:defRPr/>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mn-cs"/>
              </a:rPr>
              <a:t>Slide 7:</a:t>
            </a:r>
            <a:r>
              <a:rPr lang="en-US" b="1" baseline="0" dirty="0">
                <a:cs typeface="+mn-cs"/>
              </a:rPr>
              <a:t>  Reviewing What is Assistive Technology</a:t>
            </a:r>
          </a:p>
          <a:p>
            <a:pPr>
              <a:defRPr/>
            </a:pPr>
            <a:endParaRPr lang="en-US" b="1" dirty="0">
              <a:cs typeface="+mn-cs"/>
            </a:endParaRPr>
          </a:p>
          <a:p>
            <a:r>
              <a:rPr kumimoji="1" lang="en-US" sz="1200" kern="1200" dirty="0">
                <a:solidFill>
                  <a:schemeClr val="tx1"/>
                </a:solidFill>
                <a:effectLst/>
                <a:latin typeface="Arial" charset="0"/>
                <a:ea typeface="ＭＳ Ｐゴシック" charset="0"/>
                <a:cs typeface="ＭＳ Ｐゴシック" charset="0"/>
              </a:rPr>
              <a:t>(Transition slide leading into a review of AT for young children, to get everyone on the same page regarding what it is and is not.)</a:t>
            </a:r>
          </a:p>
        </p:txBody>
      </p:sp>
      <p:sp>
        <p:nvSpPr>
          <p:cNvPr id="4" name="Slide Number Placeholder 3"/>
          <p:cNvSpPr>
            <a:spLocks noGrp="1"/>
          </p:cNvSpPr>
          <p:nvPr>
            <p:ph type="sldNum" sz="quarter" idx="5"/>
          </p:nvPr>
        </p:nvSpPr>
        <p:spPr/>
        <p:txBody>
          <a:bodyPr/>
          <a:lstStyle/>
          <a:p>
            <a:pPr>
              <a:defRPr/>
            </a:pPr>
            <a:fld id="{5791FFD7-9321-414C-8A41-455AE0EFBD57}" type="slidenum">
              <a:rPr lang="en-US"/>
              <a:pPr>
                <a:defRPr/>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mn-cs"/>
              </a:rPr>
              <a:t>Slide 70:  Funding Statement</a:t>
            </a:r>
          </a:p>
          <a:p>
            <a:pPr>
              <a:defRPr/>
            </a:pPr>
            <a:endParaRPr lang="en-US" b="1" dirty="0">
              <a:cs typeface="+mn-cs"/>
            </a:endParaRPr>
          </a:p>
          <a:p>
            <a:pPr>
              <a:defRPr/>
            </a:pPr>
            <a:r>
              <a:rPr lang="en-US" b="1" dirty="0">
                <a:cs typeface="+mn-cs"/>
              </a:rPr>
              <a:t>Presenter Notes:</a:t>
            </a:r>
          </a:p>
          <a:p>
            <a:r>
              <a:rPr kumimoji="1" lang="en-US" sz="1200" kern="1200" dirty="0">
                <a:solidFill>
                  <a:schemeClr val="tx1"/>
                </a:solidFill>
                <a:effectLst/>
                <a:latin typeface="Arial" charset="0"/>
                <a:ea typeface="ＭＳ Ｐゴシック" charset="0"/>
                <a:cs typeface="ＭＳ Ｐゴシック" charset="0"/>
              </a:rPr>
              <a:t>The contents of this publication were developed under a grant from the U.S. Department of Education, #H327L120005. (See slide for language.)</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While permission to reprint this publication is not necessary, the citation should be: Simon Technology Center (2019), Technology to Improve Kids’ Educational Success (TIKES), Minneapolis, MN, PACER Center.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Alternate formats available upon request.</a:t>
            </a:r>
          </a:p>
          <a:p>
            <a:pPr>
              <a:defRPr/>
            </a:pPr>
            <a:endParaRPr lang="en-US" dirty="0">
              <a:cs typeface="+mn-cs"/>
            </a:endParaRPr>
          </a:p>
        </p:txBody>
      </p:sp>
      <p:sp>
        <p:nvSpPr>
          <p:cNvPr id="4" name="Slide Number Placeholder 3"/>
          <p:cNvSpPr>
            <a:spLocks noGrp="1"/>
          </p:cNvSpPr>
          <p:nvPr>
            <p:ph type="sldNum" sz="quarter" idx="5"/>
          </p:nvPr>
        </p:nvSpPr>
        <p:spPr/>
        <p:txBody>
          <a:bodyPr/>
          <a:lstStyle/>
          <a:p>
            <a:pPr>
              <a:defRPr/>
            </a:pPr>
            <a:fld id="{5CC75690-7ECE-7A48-A6D7-DC62D985DC0D}" type="slidenum">
              <a:rPr lang="en-US"/>
              <a:pPr>
                <a:defRPr/>
              </a:pPr>
              <a:t>70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8:  What</a:t>
            </a:r>
            <a:r>
              <a:rPr lang="en-US" b="1" baseline="0" dirty="0"/>
              <a:t> is Assistive Technology?</a:t>
            </a:r>
            <a:endParaRPr lang="en-US" b="1" dirty="0"/>
          </a:p>
          <a:p>
            <a:endParaRPr lang="en-US" b="1" dirty="0"/>
          </a:p>
          <a:p>
            <a:r>
              <a:rPr lang="en-US" b="1" dirty="0"/>
              <a:t>Presenter Notes: </a:t>
            </a:r>
          </a:p>
          <a:p>
            <a:r>
              <a:rPr kumimoji="1" lang="en-US" sz="1200" kern="1200" dirty="0">
                <a:solidFill>
                  <a:schemeClr val="tx1"/>
                </a:solidFill>
                <a:effectLst/>
                <a:latin typeface="Arial" charset="0"/>
                <a:ea typeface="ＭＳ Ｐゴシック" charset="0"/>
                <a:cs typeface="ＭＳ Ｐゴシック" charset="0"/>
              </a:rPr>
              <a:t>AT is defined as both devices and services and is guided by the Individuals with Disabilities Education Act (IDEA) legislation. AT devices are anything that helps a young child do something they otherwise couldn’t do. It may be as simple as a modified utensil holder and as complex as a communication device.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Common AT Myths</a:t>
            </a:r>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As we review the definition of AT it is also important to talk about some of the myths that are often a barrier to the use of AT.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Myth:</a:t>
            </a:r>
            <a:r>
              <a:rPr kumimoji="1" lang="en-US" sz="1200" kern="1200" dirty="0">
                <a:solidFill>
                  <a:schemeClr val="tx1"/>
                </a:solidFill>
                <a:effectLst/>
                <a:latin typeface="Arial" charset="0"/>
                <a:ea typeface="ＭＳ Ｐゴシック" charset="0"/>
                <a:cs typeface="ＭＳ Ｐゴシック" charset="0"/>
              </a:rPr>
              <a:t> AT is just computers and tablets. </a:t>
            </a:r>
            <a:r>
              <a:rPr kumimoji="1" lang="en-US" sz="1200" b="1" kern="1200" dirty="0">
                <a:solidFill>
                  <a:schemeClr val="tx1"/>
                </a:solidFill>
                <a:effectLst/>
                <a:latin typeface="Arial" charset="0"/>
                <a:ea typeface="ＭＳ Ｐゴシック" charset="0"/>
                <a:cs typeface="ＭＳ Ｐゴシック" charset="0"/>
              </a:rPr>
              <a:t>Fact:</a:t>
            </a:r>
            <a:r>
              <a:rPr kumimoji="1" lang="en-US" sz="1200" kern="1200" dirty="0">
                <a:solidFill>
                  <a:schemeClr val="tx1"/>
                </a:solidFill>
                <a:effectLst/>
                <a:latin typeface="Arial" charset="0"/>
                <a:ea typeface="ＭＳ Ｐゴシック" charset="0"/>
                <a:cs typeface="ＭＳ Ｐゴシック" charset="0"/>
              </a:rPr>
              <a:t> AT consists of a range of items from low-tech devices like pencil grips and utensil holders, to mid-tech devices like switch activated toys, to high-tech devices such as tablets and computers that offer apps for creating visual schedules, timers, and much more.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Myth:</a:t>
            </a:r>
            <a:r>
              <a:rPr kumimoji="1" lang="en-US" sz="1200" kern="1200" dirty="0">
                <a:solidFill>
                  <a:schemeClr val="tx1"/>
                </a:solidFill>
                <a:effectLst/>
                <a:latin typeface="Arial" charset="0"/>
                <a:ea typeface="ＭＳ Ｐゴシック" charset="0"/>
                <a:cs typeface="ＭＳ Ｐゴシック" charset="0"/>
              </a:rPr>
              <a:t> AT can hinder a child’s development. </a:t>
            </a:r>
            <a:r>
              <a:rPr kumimoji="1" lang="en-US" sz="1200" b="1" kern="1200" dirty="0">
                <a:solidFill>
                  <a:schemeClr val="tx1"/>
                </a:solidFill>
                <a:effectLst/>
                <a:latin typeface="Arial" charset="0"/>
                <a:ea typeface="ＭＳ Ｐゴシック" charset="0"/>
                <a:cs typeface="ＭＳ Ｐゴシック" charset="0"/>
              </a:rPr>
              <a:t>Fact:</a:t>
            </a:r>
            <a:r>
              <a:rPr kumimoji="1" lang="en-US" sz="1200" kern="1200" dirty="0">
                <a:solidFill>
                  <a:schemeClr val="tx1"/>
                </a:solidFill>
                <a:effectLst/>
                <a:latin typeface="Arial" charset="0"/>
                <a:ea typeface="ＭＳ Ｐゴシック" charset="0"/>
                <a:cs typeface="ＭＳ Ｐゴシック" charset="0"/>
              </a:rPr>
              <a:t> AT will not harm a child’s development and can in fact act as a bridge to activities and routines, making things possible for young children.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b="1" kern="1200" dirty="0">
                <a:solidFill>
                  <a:schemeClr val="tx1"/>
                </a:solidFill>
                <a:effectLst/>
                <a:latin typeface="Arial" charset="0"/>
                <a:ea typeface="ＭＳ Ｐゴシック" charset="0"/>
                <a:cs typeface="ＭＳ Ｐゴシック" charset="0"/>
              </a:rPr>
              <a:t>Myth:</a:t>
            </a:r>
            <a:r>
              <a:rPr kumimoji="1" lang="en-US" sz="1200" kern="1200" dirty="0">
                <a:solidFill>
                  <a:schemeClr val="tx1"/>
                </a:solidFill>
                <a:effectLst/>
                <a:latin typeface="Arial" charset="0"/>
                <a:ea typeface="ＭＳ Ｐゴシック" charset="0"/>
                <a:cs typeface="ＭＳ Ｐゴシック" charset="0"/>
              </a:rPr>
              <a:t> A child must have specific skills to use AT. </a:t>
            </a:r>
            <a:r>
              <a:rPr kumimoji="1" lang="en-US" sz="1200" b="1" kern="1200" dirty="0">
                <a:solidFill>
                  <a:schemeClr val="tx1"/>
                </a:solidFill>
                <a:effectLst/>
                <a:latin typeface="Arial" charset="0"/>
                <a:ea typeface="ＭＳ Ｐゴシック" charset="0"/>
                <a:cs typeface="ＭＳ Ｐゴシック" charset="0"/>
              </a:rPr>
              <a:t>Fact:</a:t>
            </a:r>
            <a:r>
              <a:rPr kumimoji="1" lang="en-US" sz="1200" kern="1200" dirty="0">
                <a:solidFill>
                  <a:schemeClr val="tx1"/>
                </a:solidFill>
                <a:effectLst/>
                <a:latin typeface="Arial" charset="0"/>
                <a:ea typeface="ＭＳ Ｐゴシック" charset="0"/>
                <a:cs typeface="ＭＳ Ｐゴシック" charset="0"/>
              </a:rPr>
              <a:t> There are no prerequisites to using AT. A child does not need to display certain behaviors or achieve specific benchmarks before considering the implementation of AT. This is especially true when considering the use of augmentative and alternative communication (AAC). Often in the past we have waited too long to introduce young children to robust communication. When implemented early, a young child has the opportunity to be immersed in the language that they will likely use to communicate with others throughout his or her life.</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For more information about the definition of AT, check out the TIKES training material on Introduction to Assistive Technology (AT) for Young Learners.</a:t>
            </a:r>
          </a:p>
          <a:p>
            <a:pPr marL="0" indent="0">
              <a:buNone/>
            </a:pPr>
            <a:endParaRPr lang="en-US" b="0" baseline="0" dirty="0"/>
          </a:p>
          <a:p>
            <a:pPr marL="228600" indent="-228600">
              <a:buAutoNum type="arabicPeriod" startAt="2"/>
            </a:pPr>
            <a:endParaRPr lang="en-US" b="0" baseline="0" dirty="0"/>
          </a:p>
          <a:p>
            <a:pPr marL="228600" indent="-228600">
              <a:buAutoNum type="arabicPeriod" startAt="2"/>
            </a:pPr>
            <a:endParaRPr lang="en-US" b="0" baseline="0" dirty="0"/>
          </a:p>
          <a:p>
            <a:endParaRPr lang="en-US" b="1" dirty="0"/>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8</a:t>
            </a:fld>
            <a:endParaRPr lang="en-US" dirty="0"/>
          </a:p>
        </p:txBody>
      </p:sp>
    </p:spTree>
    <p:extLst>
      <p:ext uri="{BB962C8B-B14F-4D97-AF65-F5344CB8AC3E}">
        <p14:creationId xmlns:p14="http://schemas.microsoft.com/office/powerpoint/2010/main" val="2274968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9:  Legal Requirements to Remember about Including AT</a:t>
            </a:r>
            <a:r>
              <a:rPr lang="en-US" b="1" baseline="0" dirty="0"/>
              <a:t> in the IFSP/IEP</a:t>
            </a:r>
            <a:endParaRPr lang="en-US" b="1" dirty="0"/>
          </a:p>
          <a:p>
            <a:endParaRPr lang="en-US" b="1" dirty="0"/>
          </a:p>
          <a:p>
            <a:r>
              <a:rPr lang="en-US" b="1" dirty="0"/>
              <a:t>Presenter Notes: </a:t>
            </a:r>
          </a:p>
          <a:p>
            <a:r>
              <a:rPr kumimoji="1" lang="en-US" sz="1200" kern="1200" dirty="0">
                <a:solidFill>
                  <a:schemeClr val="tx1"/>
                </a:solidFill>
                <a:effectLst/>
                <a:latin typeface="Arial" charset="0"/>
                <a:ea typeface="ＭＳ Ｐゴシック" charset="0"/>
                <a:cs typeface="ＭＳ Ｐゴシック" charset="0"/>
              </a:rPr>
              <a:t>The consideration of AT is a legal requirement under the Individuals with Disabilities Education Act (IDEA) for students with an IEP. For children with an IFSP, the team must explore any factor that is relevant to an infant or toddler with a disability achieving the outcomes in his or her IFSP. The AT consideration process is best practice as it helps determine if assistive technology is a relevant factor for a child with an IFSP. Consideration is generally a team conversation about the child’s need for AT and includes the parents. The team does not have to know about all the technology available; they simply need to identify if there is something the child cannot do where technology might help. Once the team determines there is a need for AT, they can talk about how to identify what technology they will try, and eventually what technology gets written into the IFSP or IEP. AT must be considered for every child with an IFSP or IEP. It is best practice to document the team's decisions about AT, even if the team determines that AT is not needed. </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Consideration is often confused with an evaluation. The consideration process is not an evaluation of AT, but sometimes after a team discusses the need for AT, they may determine that an AT evaluation is needed to help them make decisions about it. Often the team has enough information about the child and the technology to make decisions during the annual IFSP or IEP meeting.</a:t>
            </a:r>
          </a:p>
          <a:p>
            <a:endParaRPr kumimoji="1" lang="en-US" sz="1200" kern="1200" dirty="0">
              <a:solidFill>
                <a:schemeClr val="tx1"/>
              </a:solidFill>
              <a:effectLst/>
              <a:latin typeface="Arial" charset="0"/>
              <a:ea typeface="ＭＳ Ｐゴシック" charset="0"/>
              <a:cs typeface="ＭＳ Ｐゴシック" charset="0"/>
            </a:endParaRPr>
          </a:p>
          <a:p>
            <a:r>
              <a:rPr kumimoji="1" lang="en-US" sz="1200" kern="1200" dirty="0">
                <a:solidFill>
                  <a:schemeClr val="tx1"/>
                </a:solidFill>
                <a:effectLst/>
                <a:latin typeface="Arial" charset="0"/>
                <a:ea typeface="ＭＳ Ｐゴシック" charset="0"/>
                <a:cs typeface="ＭＳ Ｐゴシック" charset="0"/>
              </a:rPr>
              <a:t>For more information about including AT in the IFSP and IEP, check out the TIKES training material on Including Assistive Technology in the IFSP and IEP.</a:t>
            </a:r>
          </a:p>
        </p:txBody>
      </p:sp>
      <p:sp>
        <p:nvSpPr>
          <p:cNvPr id="4" name="Slide Number Placeholder 3"/>
          <p:cNvSpPr>
            <a:spLocks noGrp="1"/>
          </p:cNvSpPr>
          <p:nvPr>
            <p:ph type="sldNum" sz="quarter" idx="10"/>
          </p:nvPr>
        </p:nvSpPr>
        <p:spPr/>
        <p:txBody>
          <a:bodyPr/>
          <a:lstStyle/>
          <a:p>
            <a:pPr>
              <a:defRPr/>
            </a:pPr>
            <a:fld id="{43D5E7E8-257F-EC46-AB8C-7DC7408CAB10}" type="slidenum">
              <a:rPr lang="en-US" smtClean="0"/>
              <a:pPr>
                <a:defRPr/>
              </a:pPr>
              <a:t>9</a:t>
            </a:fld>
            <a:endParaRPr lang="en-US" dirty="0"/>
          </a:p>
        </p:txBody>
      </p:sp>
    </p:spTree>
    <p:extLst>
      <p:ext uri="{BB962C8B-B14F-4D97-AF65-F5344CB8AC3E}">
        <p14:creationId xmlns:p14="http://schemas.microsoft.com/office/powerpoint/2010/main" val="8559944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0.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16" descr="shutterstock_24631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91400" y="1909763"/>
            <a:ext cx="1752600" cy="151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7" descr="shutterstock_487870"/>
          <p:cNvPicPr>
            <a:picLocks noChangeAspect="1" noChangeArrowheads="1"/>
          </p:cNvPicPr>
          <p:nvPr/>
        </p:nvPicPr>
        <p:blipFill>
          <a:blip r:embed="rId3" cstate="screen">
            <a:extLst>
              <a:ext uri="{28A0092B-C50C-407E-A947-70E740481C1C}">
                <a14:useLocalDpi xmlns:a14="http://schemas.microsoft.com/office/drawing/2010/main"/>
              </a:ext>
            </a:extLst>
          </a:blip>
          <a:srcRect t="-523"/>
          <a:stretch>
            <a:fillRect/>
          </a:stretch>
        </p:blipFill>
        <p:spPr bwMode="auto">
          <a:xfrm>
            <a:off x="0" y="1905000"/>
            <a:ext cx="17526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8" descr="shutterstock_521016"/>
          <p:cNvPicPr>
            <a:picLocks noChangeAspect="1" noChangeArrowheads="1"/>
          </p:cNvPicPr>
          <p:nvPr/>
        </p:nvPicPr>
        <p:blipFill>
          <a:blip r:embed="rId4" cstate="screen">
            <a:extLst>
              <a:ext uri="{28A0092B-C50C-407E-A947-70E740481C1C}">
                <a14:useLocalDpi xmlns:a14="http://schemas.microsoft.com/office/drawing/2010/main"/>
              </a:ext>
            </a:extLst>
          </a:blip>
          <a:srcRect t="-629"/>
          <a:stretch>
            <a:fillRect/>
          </a:stretch>
        </p:blipFill>
        <p:spPr bwMode="auto">
          <a:xfrm>
            <a:off x="3733800" y="1905000"/>
            <a:ext cx="17526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9" descr="shutterstock_677250"/>
          <p:cNvPicPr>
            <a:picLocks noChangeAspect="1" noChangeArrowheads="1"/>
          </p:cNvPicPr>
          <p:nvPr/>
        </p:nvPicPr>
        <p:blipFill>
          <a:blip r:embed="rId5" cstate="screen">
            <a:extLst>
              <a:ext uri="{28A0092B-C50C-407E-A947-70E740481C1C}">
                <a14:useLocalDpi xmlns:a14="http://schemas.microsoft.com/office/drawing/2010/main"/>
              </a:ext>
            </a:extLst>
          </a:blip>
          <a:srcRect t="-209"/>
          <a:stretch>
            <a:fillRect/>
          </a:stretch>
        </p:blipFill>
        <p:spPr bwMode="auto">
          <a:xfrm>
            <a:off x="5562600" y="1905000"/>
            <a:ext cx="1752600" cy="152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1" descr="shutterstock_72337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1905000"/>
            <a:ext cx="18288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0" y="0"/>
            <a:ext cx="9144000" cy="1828800"/>
          </a:xfrm>
          <a:prstGeom prst="rect">
            <a:avLst/>
          </a:prstGeom>
          <a:solidFill>
            <a:srgbClr val="FFD1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nSpc>
                <a:spcPct val="100000"/>
              </a:lnSpc>
              <a:spcBef>
                <a:spcPct val="0"/>
              </a:spcBef>
              <a:buFontTx/>
              <a:buNone/>
            </a:pPr>
            <a:endParaRPr lang="en-US" sz="1800" dirty="0">
              <a:solidFill>
                <a:srgbClr val="000000"/>
              </a:solidFill>
              <a:latin typeface="Century Gothic" charset="0"/>
            </a:endParaRPr>
          </a:p>
        </p:txBody>
      </p:sp>
      <p:sp>
        <p:nvSpPr>
          <p:cNvPr id="10" name="Line 13"/>
          <p:cNvSpPr>
            <a:spLocks noChangeShapeType="1"/>
          </p:cNvSpPr>
          <p:nvPr/>
        </p:nvSpPr>
        <p:spPr bwMode="auto">
          <a:xfrm>
            <a:off x="0" y="34290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11" name="Line 14"/>
          <p:cNvSpPr>
            <a:spLocks noChangeShapeType="1"/>
          </p:cNvSpPr>
          <p:nvPr/>
        </p:nvSpPr>
        <p:spPr bwMode="auto">
          <a:xfrm>
            <a:off x="0" y="19050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pic>
        <p:nvPicPr>
          <p:cNvPr id="12" name="Picture 22" descr="PACER Logo 2-color RGB"/>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34200" y="6172200"/>
            <a:ext cx="2133600" cy="45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23"/>
          <p:cNvSpPr>
            <a:spLocks noChangeArrowheads="1"/>
          </p:cNvSpPr>
          <p:nvPr/>
        </p:nvSpPr>
        <p:spPr bwMode="auto">
          <a:xfrm>
            <a:off x="0" y="6629400"/>
            <a:ext cx="9144000" cy="228600"/>
          </a:xfrm>
          <a:prstGeom prst="rect">
            <a:avLst/>
          </a:prstGeom>
          <a:solidFill>
            <a:srgbClr val="FFD1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nSpc>
                <a:spcPct val="100000"/>
              </a:lnSpc>
              <a:spcBef>
                <a:spcPct val="0"/>
              </a:spcBef>
              <a:buFontTx/>
              <a:buNone/>
            </a:pPr>
            <a:endParaRPr lang="en-US" sz="1800" dirty="0">
              <a:solidFill>
                <a:srgbClr val="000000"/>
              </a:solidFill>
              <a:latin typeface="Century Gothic" charset="0"/>
            </a:endParaRPr>
          </a:p>
        </p:txBody>
      </p:sp>
      <p:sp>
        <p:nvSpPr>
          <p:cNvPr id="23554" name="Rectangle 2"/>
          <p:cNvSpPr>
            <a:spLocks noGrp="1" noChangeArrowheads="1"/>
          </p:cNvSpPr>
          <p:nvPr>
            <p:ph type="ctrTitle"/>
          </p:nvPr>
        </p:nvSpPr>
        <p:spPr>
          <a:xfrm>
            <a:off x="381000" y="3581400"/>
            <a:ext cx="8382000" cy="1470025"/>
          </a:xfrm>
        </p:spPr>
        <p:txBody>
          <a:bodyPr/>
          <a:lstStyle>
            <a:lvl1pPr>
              <a:defRPr/>
            </a:lvl1pPr>
          </a:lstStyle>
          <a:p>
            <a:r>
              <a:rPr lang="en-US"/>
              <a:t>Click to edit Master title style</a:t>
            </a:r>
            <a:endParaRPr lang="es-MX"/>
          </a:p>
        </p:txBody>
      </p:sp>
      <p:sp>
        <p:nvSpPr>
          <p:cNvPr id="23555" name="Rectangle 3"/>
          <p:cNvSpPr>
            <a:spLocks noGrp="1" noChangeArrowheads="1"/>
          </p:cNvSpPr>
          <p:nvPr>
            <p:ph type="subTitle" idx="1"/>
          </p:nvPr>
        </p:nvSpPr>
        <p:spPr>
          <a:xfrm>
            <a:off x="1066800" y="5334000"/>
            <a:ext cx="7010400" cy="609600"/>
          </a:xfrm>
        </p:spPr>
        <p:txBody>
          <a:bodyPr/>
          <a:lstStyle>
            <a:lvl1pPr marL="0" indent="0" algn="ctr">
              <a:buFontTx/>
              <a:buNone/>
              <a:defRPr/>
            </a:lvl1pPr>
          </a:lstStyle>
          <a:p>
            <a:r>
              <a:rPr lang="en-US"/>
              <a:t>Click to edit Master subtitle style</a:t>
            </a:r>
            <a:endParaRPr lang="es-MX"/>
          </a:p>
        </p:txBody>
      </p:sp>
      <p:sp>
        <p:nvSpPr>
          <p:cNvPr id="14" name="Rectangle 24"/>
          <p:cNvSpPr>
            <a:spLocks noGrp="1" noChangeArrowheads="1"/>
          </p:cNvSpPr>
          <p:nvPr>
            <p:ph type="ftr" sz="quarter" idx="10"/>
          </p:nvPr>
        </p:nvSpPr>
        <p:spPr bwMode="auto">
          <a:xfrm>
            <a:off x="76200" y="6384925"/>
            <a:ext cx="3505200" cy="244475"/>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fontAlgn="auto">
              <a:lnSpc>
                <a:spcPct val="100000"/>
              </a:lnSpc>
              <a:spcBef>
                <a:spcPts val="0"/>
              </a:spcBef>
              <a:spcAft>
                <a:spcPts val="0"/>
              </a:spcAft>
              <a:buFontTx/>
              <a:buNone/>
              <a:defRPr sz="1200" b="1" dirty="0" smtClean="0">
                <a:solidFill>
                  <a:schemeClr val="tx1"/>
                </a:solidFill>
                <a:latin typeface="Century Gothic"/>
                <a:ea typeface="+mn-ea"/>
                <a:cs typeface="Arial"/>
              </a:defRPr>
            </a:lvl1pPr>
          </a:lstStyle>
          <a:p>
            <a:pPr>
              <a:defRPr/>
            </a:pPr>
            <a:r>
              <a:rPr lang="en-US" dirty="0"/>
              <a:t>© 2018, PACER Center</a:t>
            </a:r>
          </a:p>
        </p:txBody>
      </p:sp>
    </p:spTree>
    <p:extLst>
      <p:ext uri="{BB962C8B-B14F-4D97-AF65-F5344CB8AC3E}">
        <p14:creationId xmlns:p14="http://schemas.microsoft.com/office/powerpoint/2010/main" val="2363722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1" y="5257800"/>
            <a:ext cx="9144000" cy="1086270"/>
          </a:xfrm>
          <a:prstGeom prst="rect">
            <a:avLst/>
          </a:prstGeom>
        </p:spPr>
      </p:pic>
      <p:sp>
        <p:nvSpPr>
          <p:cNvPr id="6" name="Content Placeholder 5"/>
          <p:cNvSpPr>
            <a:spLocks noGrp="1"/>
          </p:cNvSpPr>
          <p:nvPr>
            <p:ph sz="quarter" idx="10"/>
          </p:nvPr>
        </p:nvSpPr>
        <p:spPr>
          <a:xfrm>
            <a:off x="457200" y="2057400"/>
            <a:ext cx="8229600" cy="2971800"/>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862336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457200" y="1981200"/>
            <a:ext cx="5410200" cy="4191000"/>
          </a:xfrm>
        </p:spPr>
        <p:txBody>
          <a:bodyPr/>
          <a:lstStyle>
            <a:lvl1pPr marL="0" indent="0">
              <a:buNone/>
              <a:defRPr/>
            </a:lvl1pPr>
          </a:lstStyle>
          <a:p>
            <a:pPr lvl="0"/>
            <a:r>
              <a:rPr lang="en-US"/>
              <a:t>Edit Master text styles</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8400" y="1981200"/>
            <a:ext cx="2895600" cy="4343400"/>
          </a:xfrm>
          <a:prstGeom prst="rect">
            <a:avLst/>
          </a:prstGeom>
          <a:ln w="12700">
            <a:solidFill>
              <a:srgbClr val="D31245"/>
            </a:solidFill>
          </a:ln>
        </p:spPr>
      </p:pic>
    </p:spTree>
    <p:extLst>
      <p:ext uri="{BB962C8B-B14F-4D97-AF65-F5344CB8AC3E}">
        <p14:creationId xmlns:p14="http://schemas.microsoft.com/office/powerpoint/2010/main" val="384566633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96098" y="2057400"/>
            <a:ext cx="2219327" cy="4257676"/>
          </a:xfrm>
          <a:prstGeom prst="rect">
            <a:avLst/>
          </a:prstGeom>
          <a:solidFill>
            <a:srgbClr val="D31245"/>
          </a:solidFill>
          <a:ln w="25400">
            <a:solidFill>
              <a:srgbClr val="D31245"/>
            </a:solidFill>
          </a:ln>
        </p:spPr>
      </p:pic>
      <p:sp>
        <p:nvSpPr>
          <p:cNvPr id="2" name="Title 1"/>
          <p:cNvSpPr>
            <a:spLocks noGrp="1"/>
          </p:cNvSpPr>
          <p:nvPr>
            <p:ph type="title"/>
          </p:nvPr>
        </p:nvSpPr>
        <p:spPr/>
        <p:txBody>
          <a:bodyPr/>
          <a:lstStyle/>
          <a:p>
            <a:r>
              <a:rPr lang="en-US"/>
              <a:t>Click to edit Master title style</a:t>
            </a:r>
          </a:p>
        </p:txBody>
      </p:sp>
      <p:sp>
        <p:nvSpPr>
          <p:cNvPr id="4" name="Text Placeholder 6"/>
          <p:cNvSpPr>
            <a:spLocks noGrp="1"/>
          </p:cNvSpPr>
          <p:nvPr>
            <p:ph type="body" sz="quarter" idx="11"/>
          </p:nvPr>
        </p:nvSpPr>
        <p:spPr>
          <a:xfrm>
            <a:off x="457200" y="2057400"/>
            <a:ext cx="6324600" cy="4191000"/>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678216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1"/>
          </p:nvPr>
        </p:nvSpPr>
        <p:spPr>
          <a:xfrm>
            <a:off x="457200" y="2057400"/>
            <a:ext cx="8229600" cy="3352800"/>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313"/>
          <a:stretch/>
        </p:blipFill>
        <p:spPr>
          <a:xfrm>
            <a:off x="-1712" y="5545480"/>
            <a:ext cx="2209800" cy="783273"/>
          </a:xfrm>
          <a:prstGeom prst="rect">
            <a:avLst/>
          </a:prstGeom>
        </p:spPr>
      </p:pic>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l="-313"/>
          <a:stretch/>
        </p:blipFill>
        <p:spPr>
          <a:xfrm>
            <a:off x="2286857" y="5545478"/>
            <a:ext cx="2209800" cy="783273"/>
          </a:xfrm>
          <a:prstGeom prst="rect">
            <a:avLst/>
          </a:prstGeom>
        </p:spPr>
      </p:pic>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313"/>
          <a:stretch/>
        </p:blipFill>
        <p:spPr>
          <a:xfrm>
            <a:off x="4570288" y="5545477"/>
            <a:ext cx="2209800" cy="783273"/>
          </a:xfrm>
          <a:prstGeom prst="rect">
            <a:avLst/>
          </a:prstGeom>
        </p:spPr>
      </p:pic>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l="-313"/>
          <a:stretch/>
        </p:blipFill>
        <p:spPr>
          <a:xfrm>
            <a:off x="6853719" y="5545476"/>
            <a:ext cx="2209800" cy="783273"/>
          </a:xfrm>
          <a:prstGeom prst="rect">
            <a:avLst/>
          </a:prstGeom>
        </p:spPr>
      </p:pic>
    </p:spTree>
    <p:extLst>
      <p:ext uri="{BB962C8B-B14F-4D97-AF65-F5344CB8AC3E}">
        <p14:creationId xmlns:p14="http://schemas.microsoft.com/office/powerpoint/2010/main" val="13027665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457200" y="1981200"/>
            <a:ext cx="5943600" cy="426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77000" y="2362200"/>
            <a:ext cx="2667000" cy="3962400"/>
          </a:xfrm>
          <a:prstGeom prst="rect">
            <a:avLst/>
          </a:prstGeom>
        </p:spPr>
      </p:pic>
    </p:spTree>
    <p:extLst>
      <p:ext uri="{BB962C8B-B14F-4D97-AF65-F5344CB8AC3E}">
        <p14:creationId xmlns:p14="http://schemas.microsoft.com/office/powerpoint/2010/main" val="5531508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57200" y="1981200"/>
            <a:ext cx="3886200" cy="4114800"/>
          </a:xfrm>
        </p:spPr>
        <p:txBody>
          <a:bodyPr/>
          <a:lstStyle>
            <a:lvl1pPr>
              <a:buClr>
                <a:srgbClr val="D31245"/>
              </a:buClr>
              <a:defRPr>
                <a:latin typeface="+mj-lt"/>
              </a:defRPr>
            </a:lvl1pPr>
            <a:lvl2pPr>
              <a:buClr>
                <a:srgbClr val="D31245"/>
              </a:buClr>
              <a:defRPr>
                <a:latin typeface="+mj-lt"/>
              </a:defRPr>
            </a:lvl2pPr>
            <a:lvl3pPr>
              <a:buClr>
                <a:srgbClr val="D31245"/>
              </a:buClr>
              <a:defRPr>
                <a:latin typeface="+mj-lt"/>
              </a:defRPr>
            </a:lvl3pPr>
            <a:lvl4pPr>
              <a:buClr>
                <a:srgbClr val="D31245"/>
              </a:buClr>
              <a:defRPr>
                <a:latin typeface="+mj-lt"/>
              </a:defRPr>
            </a:lvl4pPr>
            <a:lvl5pPr>
              <a:buClr>
                <a:srgbClr val="D31245"/>
              </a:buCl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0"/>
          </p:nvPr>
        </p:nvSpPr>
        <p:spPr>
          <a:xfrm>
            <a:off x="4800600" y="1981200"/>
            <a:ext cx="3886200" cy="4114800"/>
          </a:xfrm>
        </p:spPr>
        <p:txBody>
          <a:bodyPr/>
          <a:lstStyle>
            <a:lvl1pPr>
              <a:buClr>
                <a:srgbClr val="D31245"/>
              </a:buClr>
              <a:defRPr>
                <a:latin typeface="+mj-lt"/>
              </a:defRPr>
            </a:lvl1pPr>
            <a:lvl2pPr>
              <a:buClr>
                <a:srgbClr val="D31245"/>
              </a:buClr>
              <a:defRPr>
                <a:latin typeface="+mj-lt"/>
              </a:defRPr>
            </a:lvl2pPr>
            <a:lvl3pPr>
              <a:buClr>
                <a:srgbClr val="D31245"/>
              </a:buClr>
              <a:defRPr>
                <a:latin typeface="+mj-lt"/>
              </a:defRPr>
            </a:lvl3pPr>
            <a:lvl4pPr>
              <a:buClr>
                <a:srgbClr val="D31245"/>
              </a:buClr>
              <a:defRPr>
                <a:latin typeface="+mj-lt"/>
              </a:defRPr>
            </a:lvl4pPr>
            <a:lvl5pPr>
              <a:buClr>
                <a:srgbClr val="D31245"/>
              </a:buCl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584883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81000" y="3581400"/>
            <a:ext cx="8382000" cy="1470025"/>
          </a:xfrm>
        </p:spPr>
        <p:txBody>
          <a:bodyPr/>
          <a:lstStyle>
            <a:lvl1pPr>
              <a:defRPr/>
            </a:lvl1pPr>
          </a:lstStyle>
          <a:p>
            <a:r>
              <a:rPr lang="en-US"/>
              <a:t>Click to edit Master title style</a:t>
            </a:r>
            <a:endParaRPr lang="es-MX"/>
          </a:p>
        </p:txBody>
      </p:sp>
      <p:sp>
        <p:nvSpPr>
          <p:cNvPr id="23555" name="Rectangle 3"/>
          <p:cNvSpPr>
            <a:spLocks noGrp="1" noChangeArrowheads="1"/>
          </p:cNvSpPr>
          <p:nvPr>
            <p:ph type="subTitle" idx="1"/>
          </p:nvPr>
        </p:nvSpPr>
        <p:spPr>
          <a:xfrm>
            <a:off x="1066800" y="5334000"/>
            <a:ext cx="7010400" cy="609600"/>
          </a:xfrm>
        </p:spPr>
        <p:txBody>
          <a:bodyPr/>
          <a:lstStyle>
            <a:lvl1pPr marL="0" indent="0" algn="ctr">
              <a:buFontTx/>
              <a:buNone/>
              <a:defRPr/>
            </a:lvl1pPr>
          </a:lstStyle>
          <a:p>
            <a:r>
              <a:rPr lang="en-US"/>
              <a:t>Click to edit Master subtitle style</a:t>
            </a:r>
            <a:endParaRPr lang="es-MX"/>
          </a:p>
        </p:txBody>
      </p:sp>
      <p:sp>
        <p:nvSpPr>
          <p:cNvPr id="14" name="Rectangle 24"/>
          <p:cNvSpPr>
            <a:spLocks noGrp="1" noChangeArrowheads="1"/>
          </p:cNvSpPr>
          <p:nvPr>
            <p:ph type="ftr" sz="quarter" idx="10"/>
          </p:nvPr>
        </p:nvSpPr>
        <p:spPr bwMode="auto">
          <a:xfrm>
            <a:off x="76200" y="6384925"/>
            <a:ext cx="3505200" cy="244475"/>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fontAlgn="auto">
              <a:lnSpc>
                <a:spcPct val="100000"/>
              </a:lnSpc>
              <a:spcBef>
                <a:spcPts val="0"/>
              </a:spcBef>
              <a:spcAft>
                <a:spcPts val="0"/>
              </a:spcAft>
              <a:buFontTx/>
              <a:buNone/>
              <a:defRPr sz="1200" b="1" dirty="0" smtClean="0">
                <a:solidFill>
                  <a:schemeClr val="tx1"/>
                </a:solidFill>
                <a:latin typeface="Century Gothic"/>
                <a:ea typeface="+mn-ea"/>
                <a:cs typeface="Arial"/>
              </a:defRPr>
            </a:lvl1pPr>
          </a:lstStyle>
          <a:p>
            <a:pPr>
              <a:defRPr/>
            </a:pPr>
            <a:r>
              <a:rPr lang="en-US" dirty="0"/>
              <a:t>© 2017, PACER Center</a:t>
            </a:r>
          </a:p>
        </p:txBody>
      </p:sp>
    </p:spTree>
    <p:extLst>
      <p:ext uri="{BB962C8B-B14F-4D97-AF65-F5344CB8AC3E}">
        <p14:creationId xmlns:p14="http://schemas.microsoft.com/office/powerpoint/2010/main" val="527010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11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4841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098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251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47344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1" name="Shape 21"/>
          <p:cNvSpPr txBox="1">
            <a:spLocks noGrp="1"/>
          </p:cNvSpPr>
          <p:nvPr>
            <p:ph type="title"/>
          </p:nvPr>
        </p:nvSpPr>
        <p:spPr>
          <a:xfrm>
            <a:off x="311700" y="593367"/>
            <a:ext cx="8520600" cy="817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62133"/>
            <a:ext cx="8520600" cy="452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dirty="0"/>
          </a:p>
        </p:txBody>
      </p:sp>
    </p:spTree>
    <p:extLst>
      <p:ext uri="{BB962C8B-B14F-4D97-AF65-F5344CB8AC3E}">
        <p14:creationId xmlns:p14="http://schemas.microsoft.com/office/powerpoint/2010/main" val="1803475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38922" y="4841715"/>
            <a:ext cx="3105079" cy="2016285"/>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41715"/>
            <a:ext cx="3074170" cy="2016287"/>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7999" y="4836605"/>
            <a:ext cx="3081109" cy="2021395"/>
          </a:xfrm>
          <a:prstGeom prst="rect">
            <a:avLst/>
          </a:prstGeom>
        </p:spPr>
      </p:pic>
      <p:sp>
        <p:nvSpPr>
          <p:cNvPr id="19" name="Rectangle 23"/>
          <p:cNvSpPr>
            <a:spLocks noChangeArrowheads="1"/>
          </p:cNvSpPr>
          <p:nvPr/>
        </p:nvSpPr>
        <p:spPr bwMode="auto">
          <a:xfrm>
            <a:off x="0" y="0"/>
            <a:ext cx="9144000" cy="2011680"/>
          </a:xfrm>
          <a:prstGeom prst="rect">
            <a:avLst/>
          </a:prstGeom>
          <a:solidFill>
            <a:srgbClr val="D31245"/>
          </a:solidFill>
          <a:ln>
            <a:noFill/>
          </a:ln>
        </p:spPr>
        <p:txBody>
          <a:bodyPr wrap="none" anchor="ct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dirty="0"/>
          </a:p>
        </p:txBody>
      </p:sp>
      <p:sp>
        <p:nvSpPr>
          <p:cNvPr id="23554" name="Rectangle 2"/>
          <p:cNvSpPr>
            <a:spLocks noGrp="1" noChangeArrowheads="1"/>
          </p:cNvSpPr>
          <p:nvPr>
            <p:ph type="ctrTitle" hasCustomPrompt="1"/>
          </p:nvPr>
        </p:nvSpPr>
        <p:spPr>
          <a:xfrm>
            <a:off x="304800" y="2362200"/>
            <a:ext cx="8534401" cy="2098494"/>
          </a:xfrm>
        </p:spPr>
        <p:txBody>
          <a:bodyPr/>
          <a:lstStyle>
            <a:lvl1pPr>
              <a:defRPr sz="4400" baseline="0">
                <a:solidFill>
                  <a:schemeClr val="tx1"/>
                </a:solidFill>
                <a:latin typeface="+mn-lt"/>
              </a:defRPr>
            </a:lvl1pPr>
          </a:lstStyle>
          <a:p>
            <a:r>
              <a:rPr lang="en-US" dirty="0"/>
              <a:t>Title Slide</a:t>
            </a:r>
            <a:endParaRPr lang="es-MX" dirty="0"/>
          </a:p>
        </p:txBody>
      </p:sp>
      <p:sp>
        <p:nvSpPr>
          <p:cNvPr id="20" name="Rectangle 23"/>
          <p:cNvSpPr>
            <a:spLocks noChangeArrowheads="1"/>
          </p:cNvSpPr>
          <p:nvPr/>
        </p:nvSpPr>
        <p:spPr bwMode="auto">
          <a:xfrm>
            <a:off x="0" y="6520190"/>
            <a:ext cx="9144000" cy="342922"/>
          </a:xfrm>
          <a:prstGeom prst="rect">
            <a:avLst/>
          </a:prstGeom>
          <a:solidFill>
            <a:srgbClr val="00ADD0">
              <a:alpha val="90000"/>
            </a:srgbClr>
          </a:solidFill>
          <a:ln>
            <a:noFill/>
          </a:ln>
        </p:spPr>
        <p:txBody>
          <a:bodyPr wrap="none" anchor="ct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dirty="0"/>
          </a:p>
        </p:txBody>
      </p:sp>
      <p:sp>
        <p:nvSpPr>
          <p:cNvPr id="21" name="TextBox 20"/>
          <p:cNvSpPr txBox="1"/>
          <p:nvPr/>
        </p:nvSpPr>
        <p:spPr>
          <a:xfrm>
            <a:off x="24829" y="6560846"/>
            <a:ext cx="9144000" cy="244682"/>
          </a:xfrm>
          <a:prstGeom prst="rect">
            <a:avLst/>
          </a:prstGeom>
          <a:noFill/>
        </p:spPr>
        <p:txBody>
          <a:bodyPr wrap="square" rtlCol="0">
            <a:spAutoFit/>
          </a:bodyPr>
          <a:lstStyle/>
          <a:p>
            <a:pPr algn="ctr">
              <a:spcAft>
                <a:spcPts val="600"/>
              </a:spcAft>
              <a:buNone/>
            </a:pPr>
            <a:r>
              <a:rPr lang="en-US" sz="1100" b="1" dirty="0">
                <a:solidFill>
                  <a:schemeClr val="bg1"/>
                </a:solidFill>
              </a:rPr>
              <a:t>© 2017, PACER Center</a:t>
            </a:r>
            <a:r>
              <a:rPr lang="en-US" sz="1100" b="1" baseline="0" dirty="0">
                <a:solidFill>
                  <a:schemeClr val="bg1"/>
                </a:solidFill>
              </a:rPr>
              <a:t> │ 8161 Normandale Boulevard, Bloomington, MN 55437 │ </a:t>
            </a:r>
            <a:r>
              <a:rPr lang="en-US" sz="1100" b="1" dirty="0">
                <a:solidFill>
                  <a:schemeClr val="bg1"/>
                </a:solidFill>
              </a:rPr>
              <a:t>PACER.org</a:t>
            </a:r>
            <a:r>
              <a:rPr lang="en-US" sz="1100" b="1" baseline="0" dirty="0">
                <a:solidFill>
                  <a:schemeClr val="bg1"/>
                </a:solidFill>
              </a:rPr>
              <a:t> </a:t>
            </a:r>
            <a:endParaRPr lang="en-US" sz="1100" b="1" dirty="0">
              <a:solidFill>
                <a:schemeClr val="bg1"/>
              </a:solidFill>
            </a:endParaRPr>
          </a:p>
        </p:txBody>
      </p:sp>
      <p:cxnSp>
        <p:nvCxnSpPr>
          <p:cNvPr id="22" name="Straight Connector 21"/>
          <p:cNvCxnSpPr/>
          <p:nvPr/>
        </p:nvCxnSpPr>
        <p:spPr>
          <a:xfrm>
            <a:off x="0" y="4841715"/>
            <a:ext cx="9144000" cy="0"/>
          </a:xfrm>
          <a:prstGeom prst="line">
            <a:avLst/>
          </a:prstGeom>
          <a:ln w="25400">
            <a:solidFill>
              <a:srgbClr val="D3124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86431" y="598491"/>
            <a:ext cx="3971137" cy="814698"/>
          </a:xfrm>
          <a:prstGeom prst="rect">
            <a:avLst/>
          </a:prstGeom>
        </p:spPr>
      </p:pic>
    </p:spTree>
    <p:extLst>
      <p:ext uri="{BB962C8B-B14F-4D97-AF65-F5344CB8AC3E}">
        <p14:creationId xmlns:p14="http://schemas.microsoft.com/office/powerpoint/2010/main" val="1952276869"/>
      </p:ext>
    </p:extLst>
  </p:cSld>
  <p:clrMapOvr>
    <a:masterClrMapping/>
  </p:clrMapOvr>
  <p:hf hdr="0" ftr="0" dt="0"/>
  <p:extLst>
    <p:ext uri="{DCECCB84-F9BA-43D5-87BE-67443E8EF086}">
      <p15:sldGuideLst xmlns:p15="http://schemas.microsoft.com/office/powerpoint/2012/main">
        <p15:guide id="1" orient="horz" pos="1296">
          <p15:clr>
            <a:srgbClr val="FBAE40"/>
          </p15:clr>
        </p15:guide>
        <p15:guide id="2" pos="1920">
          <p15:clr>
            <a:srgbClr val="FBAE40"/>
          </p15:clr>
        </p15:guide>
        <p15:guide id="3" orient="horz" pos="3888">
          <p15:clr>
            <a:srgbClr val="FBAE40"/>
          </p15:clr>
        </p15:guide>
        <p15:guide id="4" orient="horz" pos="2160">
          <p15:clr>
            <a:srgbClr val="FBAE40"/>
          </p15:clr>
        </p15:guide>
        <p15:guide id="5" orient="horz" pos="30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0" name="Text Placeholder 9"/>
          <p:cNvSpPr>
            <a:spLocks noGrp="1"/>
          </p:cNvSpPr>
          <p:nvPr>
            <p:ph type="body" sz="quarter" idx="11"/>
          </p:nvPr>
        </p:nvSpPr>
        <p:spPr>
          <a:xfrm>
            <a:off x="457200" y="2057400"/>
            <a:ext cx="8229600" cy="3962400"/>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008408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 Placeholder 6"/>
          <p:cNvSpPr>
            <a:spLocks noGrp="1"/>
          </p:cNvSpPr>
          <p:nvPr>
            <p:ph type="body" sz="quarter" idx="11"/>
          </p:nvPr>
        </p:nvSpPr>
        <p:spPr>
          <a:xfrm>
            <a:off x="457200" y="1981200"/>
            <a:ext cx="5768132"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67450" y="3675888"/>
            <a:ext cx="2876550" cy="2648712"/>
          </a:xfrm>
          <a:prstGeom prst="rect">
            <a:avLst/>
          </a:prstGeom>
        </p:spPr>
      </p:pic>
    </p:spTree>
    <p:extLst>
      <p:ext uri="{BB962C8B-B14F-4D97-AF65-F5344CB8AC3E}">
        <p14:creationId xmlns:p14="http://schemas.microsoft.com/office/powerpoint/2010/main" val="207908060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6"/>
          <p:cNvSpPr>
            <a:spLocks noGrp="1"/>
          </p:cNvSpPr>
          <p:nvPr>
            <p:ph type="body" sz="quarter" idx="11"/>
          </p:nvPr>
        </p:nvSpPr>
        <p:spPr>
          <a:xfrm>
            <a:off x="457200" y="1981200"/>
            <a:ext cx="6096000" cy="4114800"/>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14536" y="3962401"/>
            <a:ext cx="2003988" cy="2362199"/>
          </a:xfrm>
          <a:prstGeom prst="rect">
            <a:avLst/>
          </a:prstGeom>
          <a:ln w="25400">
            <a:solidFill>
              <a:srgbClr val="D31245"/>
            </a:solidFill>
          </a:ln>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b="-8370"/>
          <a:stretch/>
        </p:blipFill>
        <p:spPr>
          <a:xfrm>
            <a:off x="7114536" y="1981199"/>
            <a:ext cx="2003988" cy="1955321"/>
          </a:xfrm>
          <a:prstGeom prst="rect">
            <a:avLst/>
          </a:prstGeom>
          <a:ln w="25400">
            <a:solidFill>
              <a:srgbClr val="D31245"/>
            </a:solidFill>
          </a:ln>
        </p:spPr>
      </p:pic>
    </p:spTree>
    <p:extLst>
      <p:ext uri="{BB962C8B-B14F-4D97-AF65-F5344CB8AC3E}">
        <p14:creationId xmlns:p14="http://schemas.microsoft.com/office/powerpoint/2010/main" val="160624173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6"/>
          <p:cNvSpPr>
            <a:spLocks noGrp="1"/>
          </p:cNvSpPr>
          <p:nvPr>
            <p:ph type="body" sz="quarter" idx="11"/>
          </p:nvPr>
        </p:nvSpPr>
        <p:spPr>
          <a:xfrm>
            <a:off x="457200" y="1981200"/>
            <a:ext cx="5715000" cy="4114800"/>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39838" y="3886200"/>
            <a:ext cx="2904162" cy="2438400"/>
          </a:xfrm>
          <a:prstGeom prst="rect">
            <a:avLst/>
          </a:prstGeom>
        </p:spPr>
      </p:pic>
    </p:spTree>
    <p:extLst>
      <p:ext uri="{BB962C8B-B14F-4D97-AF65-F5344CB8AC3E}">
        <p14:creationId xmlns:p14="http://schemas.microsoft.com/office/powerpoint/2010/main" val="392658531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6"/>
          <p:cNvSpPr>
            <a:spLocks noGrp="1"/>
          </p:cNvSpPr>
          <p:nvPr>
            <p:ph type="body" sz="quarter" idx="11"/>
          </p:nvPr>
        </p:nvSpPr>
        <p:spPr>
          <a:xfrm>
            <a:off x="457200" y="1981200"/>
            <a:ext cx="5791200" cy="4114800"/>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00906" y="4402407"/>
            <a:ext cx="2717409" cy="1922194"/>
          </a:xfrm>
          <a:prstGeom prst="rect">
            <a:avLst/>
          </a:prstGeom>
          <a:ln w="25400">
            <a:solidFill>
              <a:srgbClr val="D31245"/>
            </a:solidFill>
          </a:ln>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6400906" y="1981200"/>
            <a:ext cx="2717409" cy="2421206"/>
          </a:xfrm>
          <a:prstGeom prst="rect">
            <a:avLst/>
          </a:prstGeom>
          <a:ln w="25400">
            <a:solidFill>
              <a:srgbClr val="D31245"/>
            </a:solidFill>
          </a:ln>
        </p:spPr>
      </p:pic>
    </p:spTree>
    <p:extLst>
      <p:ext uri="{BB962C8B-B14F-4D97-AF65-F5344CB8AC3E}">
        <p14:creationId xmlns:p14="http://schemas.microsoft.com/office/powerpoint/2010/main" val="2783372047"/>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7"/>
          <p:cNvSpPr>
            <a:spLocks noChangeArrowheads="1"/>
          </p:cNvSpPr>
          <p:nvPr/>
        </p:nvSpPr>
        <p:spPr bwMode="auto">
          <a:xfrm>
            <a:off x="0" y="0"/>
            <a:ext cx="9144000" cy="762000"/>
          </a:xfrm>
          <a:prstGeom prst="rect">
            <a:avLst/>
          </a:prstGeom>
          <a:solidFill>
            <a:srgbClr val="FFD1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nSpc>
                <a:spcPct val="100000"/>
              </a:lnSpc>
              <a:spcBef>
                <a:spcPct val="0"/>
              </a:spcBef>
              <a:buFontTx/>
              <a:buNone/>
            </a:pPr>
            <a:endParaRPr lang="en-US" sz="1800" dirty="0">
              <a:solidFill>
                <a:srgbClr val="000000"/>
              </a:solidFill>
              <a:latin typeface="Century Gothic" charset="0"/>
            </a:endParaRPr>
          </a:p>
        </p:txBody>
      </p:sp>
      <p:sp>
        <p:nvSpPr>
          <p:cNvPr id="3075" name="Rectangle 2"/>
          <p:cNvSpPr>
            <a:spLocks noGrp="1" noChangeArrowheads="1"/>
          </p:cNvSpPr>
          <p:nvPr>
            <p:ph type="title"/>
          </p:nvPr>
        </p:nvSpPr>
        <p:spPr bwMode="auto">
          <a:xfrm>
            <a:off x="457200" y="838200"/>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s-MX"/>
          </a:p>
        </p:txBody>
      </p:sp>
      <p:sp>
        <p:nvSpPr>
          <p:cNvPr id="3076" name="Rectangle 3"/>
          <p:cNvSpPr>
            <a:spLocks noGrp="1" noChangeArrowheads="1"/>
          </p:cNvSpPr>
          <p:nvPr>
            <p:ph type="body" idx="1"/>
          </p:nvPr>
        </p:nvSpPr>
        <p:spPr bwMode="auto">
          <a:xfrm>
            <a:off x="457200" y="2209800"/>
            <a:ext cx="8229600" cy="39624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1030" name="Rectangle 6"/>
          <p:cNvSpPr>
            <a:spLocks noGrp="1" noChangeArrowheads="1"/>
          </p:cNvSpPr>
          <p:nvPr>
            <p:ph type="sldNum" sz="quarter" idx="4"/>
          </p:nvPr>
        </p:nvSpPr>
        <p:spPr bwMode="auto">
          <a:xfrm>
            <a:off x="76200" y="6392863"/>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lnSpc>
                <a:spcPct val="100000"/>
              </a:lnSpc>
              <a:spcBef>
                <a:spcPts val="0"/>
              </a:spcBef>
              <a:spcAft>
                <a:spcPts val="0"/>
              </a:spcAft>
              <a:buFontTx/>
              <a:buNone/>
              <a:defRPr sz="1200" b="1" dirty="0" smtClean="0">
                <a:solidFill>
                  <a:schemeClr val="tx1"/>
                </a:solidFill>
                <a:latin typeface="Century Gothic"/>
                <a:ea typeface="+mn-ea"/>
                <a:cs typeface="Arial"/>
              </a:defRPr>
            </a:lvl1pPr>
          </a:lstStyle>
          <a:p>
            <a:pPr>
              <a:defRPr/>
            </a:pPr>
            <a:r>
              <a:rPr lang="es-MX"/>
              <a:t>Page </a:t>
            </a:r>
            <a:fld id="{E35FF5CC-F8EB-3943-BCBE-67B95B04F49D}" type="slidenum">
              <a:rPr lang="es-MX" smtClean="0"/>
              <a:pPr>
                <a:defRPr/>
              </a:pPr>
              <a:t>‹#›</a:t>
            </a:fld>
            <a:endParaRPr lang="es-MX"/>
          </a:p>
        </p:txBody>
      </p:sp>
      <p:pic>
        <p:nvPicPr>
          <p:cNvPr id="3078" name="Picture 9" descr="PACER Logo 2-color RG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6172200"/>
            <a:ext cx="2133600" cy="45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9" name="Line 10"/>
          <p:cNvSpPr>
            <a:spLocks noChangeShapeType="1"/>
          </p:cNvSpPr>
          <p:nvPr/>
        </p:nvSpPr>
        <p:spPr bwMode="auto">
          <a:xfrm>
            <a:off x="457200" y="2057400"/>
            <a:ext cx="82296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3080" name="Rectangle 12"/>
          <p:cNvSpPr>
            <a:spLocks noChangeArrowheads="1"/>
          </p:cNvSpPr>
          <p:nvPr/>
        </p:nvSpPr>
        <p:spPr bwMode="auto">
          <a:xfrm>
            <a:off x="0" y="6629400"/>
            <a:ext cx="9144000" cy="228600"/>
          </a:xfrm>
          <a:prstGeom prst="rect">
            <a:avLst/>
          </a:prstGeom>
          <a:solidFill>
            <a:srgbClr val="FFD1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nSpc>
                <a:spcPct val="100000"/>
              </a:lnSpc>
              <a:spcBef>
                <a:spcPct val="0"/>
              </a:spcBef>
              <a:buFontTx/>
              <a:buNone/>
            </a:pPr>
            <a:endParaRPr lang="en-US" sz="1800" dirty="0">
              <a:solidFill>
                <a:srgbClr val="000000"/>
              </a:solidFill>
              <a:latin typeface="Century Gothic" charset="0"/>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706" r:id="rId3"/>
  </p:sldLayoutIdLst>
  <p:hf hdr="0" ftr="0" dt="0"/>
  <p:txStyles>
    <p:titleStyle>
      <a:lvl1pPr algn="ctr" rtl="0" fontAlgn="base">
        <a:spcBef>
          <a:spcPct val="0"/>
        </a:spcBef>
        <a:spcAft>
          <a:spcPct val="0"/>
        </a:spcAft>
        <a:defRPr sz="4400" b="1">
          <a:solidFill>
            <a:srgbClr val="4D4D4D"/>
          </a:solidFill>
          <a:latin typeface="+mj-lt"/>
          <a:ea typeface="ＭＳ Ｐゴシック" charset="0"/>
          <a:cs typeface="+mj-cs"/>
        </a:defRPr>
      </a:lvl1pPr>
      <a:lvl2pPr algn="ctr" rtl="0" fontAlgn="base">
        <a:spcBef>
          <a:spcPct val="0"/>
        </a:spcBef>
        <a:spcAft>
          <a:spcPct val="0"/>
        </a:spcAft>
        <a:defRPr sz="4400" b="1">
          <a:solidFill>
            <a:srgbClr val="4D4D4D"/>
          </a:solidFill>
          <a:latin typeface="Times New Roman" pitchFamily="18" charset="0"/>
          <a:ea typeface="ＭＳ Ｐゴシック" charset="0"/>
          <a:cs typeface="Arial" charset="0"/>
        </a:defRPr>
      </a:lvl2pPr>
      <a:lvl3pPr algn="ctr" rtl="0" fontAlgn="base">
        <a:spcBef>
          <a:spcPct val="0"/>
        </a:spcBef>
        <a:spcAft>
          <a:spcPct val="0"/>
        </a:spcAft>
        <a:defRPr sz="4400" b="1">
          <a:solidFill>
            <a:srgbClr val="4D4D4D"/>
          </a:solidFill>
          <a:latin typeface="Times New Roman" pitchFamily="18" charset="0"/>
          <a:ea typeface="ＭＳ Ｐゴシック" charset="0"/>
          <a:cs typeface="Arial" charset="0"/>
        </a:defRPr>
      </a:lvl3pPr>
      <a:lvl4pPr algn="ctr" rtl="0" fontAlgn="base">
        <a:spcBef>
          <a:spcPct val="0"/>
        </a:spcBef>
        <a:spcAft>
          <a:spcPct val="0"/>
        </a:spcAft>
        <a:defRPr sz="4400" b="1">
          <a:solidFill>
            <a:srgbClr val="4D4D4D"/>
          </a:solidFill>
          <a:latin typeface="Times New Roman" pitchFamily="18" charset="0"/>
          <a:ea typeface="ＭＳ Ｐゴシック" charset="0"/>
          <a:cs typeface="Arial" charset="0"/>
        </a:defRPr>
      </a:lvl4pPr>
      <a:lvl5pPr algn="ctr" rtl="0" fontAlgn="base">
        <a:spcBef>
          <a:spcPct val="0"/>
        </a:spcBef>
        <a:spcAft>
          <a:spcPct val="0"/>
        </a:spcAft>
        <a:defRPr sz="4400" b="1">
          <a:solidFill>
            <a:srgbClr val="4D4D4D"/>
          </a:solidFill>
          <a:latin typeface="Times New Roman" pitchFamily="18" charset="0"/>
          <a:ea typeface="ＭＳ Ｐゴシック" charset="0"/>
          <a:cs typeface="Arial" charset="0"/>
        </a:defRPr>
      </a:lvl5pPr>
      <a:lvl6pPr marL="457200" algn="ctr" rtl="0" eaLnBrk="1" fontAlgn="base" hangingPunct="1">
        <a:spcBef>
          <a:spcPct val="0"/>
        </a:spcBef>
        <a:spcAft>
          <a:spcPct val="0"/>
        </a:spcAft>
        <a:defRPr sz="4400" b="1">
          <a:solidFill>
            <a:srgbClr val="4D4D4D"/>
          </a:solidFill>
          <a:latin typeface="Times New Roman" pitchFamily="18" charset="0"/>
          <a:cs typeface="Arial" charset="0"/>
        </a:defRPr>
      </a:lvl6pPr>
      <a:lvl7pPr marL="914400" algn="ctr" rtl="0" eaLnBrk="1" fontAlgn="base" hangingPunct="1">
        <a:spcBef>
          <a:spcPct val="0"/>
        </a:spcBef>
        <a:spcAft>
          <a:spcPct val="0"/>
        </a:spcAft>
        <a:defRPr sz="4400" b="1">
          <a:solidFill>
            <a:srgbClr val="4D4D4D"/>
          </a:solidFill>
          <a:latin typeface="Times New Roman" pitchFamily="18" charset="0"/>
          <a:cs typeface="Arial" charset="0"/>
        </a:defRPr>
      </a:lvl7pPr>
      <a:lvl8pPr marL="1371600" algn="ctr" rtl="0" eaLnBrk="1" fontAlgn="base" hangingPunct="1">
        <a:spcBef>
          <a:spcPct val="0"/>
        </a:spcBef>
        <a:spcAft>
          <a:spcPct val="0"/>
        </a:spcAft>
        <a:defRPr sz="4400" b="1">
          <a:solidFill>
            <a:srgbClr val="4D4D4D"/>
          </a:solidFill>
          <a:latin typeface="Times New Roman" pitchFamily="18" charset="0"/>
          <a:cs typeface="Arial" charset="0"/>
        </a:defRPr>
      </a:lvl8pPr>
      <a:lvl9pPr marL="1828800" algn="ctr" rtl="0" eaLnBrk="1" fontAlgn="base" hangingPunct="1">
        <a:spcBef>
          <a:spcPct val="0"/>
        </a:spcBef>
        <a:spcAft>
          <a:spcPct val="0"/>
        </a:spcAft>
        <a:defRPr sz="4400" b="1">
          <a:solidFill>
            <a:srgbClr val="4D4D4D"/>
          </a:solidFill>
          <a:latin typeface="Times New Roman" pitchFamily="18"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ＭＳ Ｐゴシック" charset="0"/>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0"/>
          <a:cs typeface="+mn-cs"/>
        </a:defRPr>
      </a:lvl2pPr>
      <a:lvl3pPr marL="1143000" indent="-228600" algn="l" rtl="0" fontAlgn="base">
        <a:spcBef>
          <a:spcPct val="20000"/>
        </a:spcBef>
        <a:spcAft>
          <a:spcPct val="0"/>
        </a:spcAft>
        <a:buChar char="•"/>
        <a:defRPr sz="2400">
          <a:solidFill>
            <a:schemeClr val="tx1"/>
          </a:solidFill>
          <a:latin typeface="+mn-lt"/>
          <a:ea typeface="ＭＳ Ｐゴシック" charset="0"/>
          <a:cs typeface="+mn-cs"/>
        </a:defRPr>
      </a:lvl3pPr>
      <a:lvl4pPr marL="1600200" indent="-228600" algn="l" rtl="0" fontAlgn="base">
        <a:spcBef>
          <a:spcPct val="20000"/>
        </a:spcBef>
        <a:spcAft>
          <a:spcPct val="0"/>
        </a:spcAft>
        <a:buChar char="–"/>
        <a:defRPr sz="2000">
          <a:solidFill>
            <a:schemeClr val="tx1"/>
          </a:solidFill>
          <a:latin typeface="+mn-lt"/>
          <a:ea typeface="ＭＳ Ｐゴシック" charset="0"/>
          <a:cs typeface="+mn-cs"/>
        </a:defRPr>
      </a:lvl4pPr>
      <a:lvl5pPr marL="2057400" indent="-228600" algn="l" rtl="0" fontAlgn="base">
        <a:spcBef>
          <a:spcPct val="20000"/>
        </a:spcBef>
        <a:spcAft>
          <a:spcPct val="0"/>
        </a:spcAft>
        <a:buChar char="»"/>
        <a:defRPr sz="2000">
          <a:solidFill>
            <a:schemeClr val="tx1"/>
          </a:solidFill>
          <a:latin typeface="+mn-lt"/>
          <a:ea typeface="ＭＳ Ｐゴシック" charset="0"/>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10930"/>
            <a:ext cx="9144000" cy="409692"/>
          </a:xfrm>
          <a:prstGeom prst="rect">
            <a:avLst/>
          </a:prstGeom>
          <a:solidFill>
            <a:srgbClr val="D31245"/>
          </a:solidFill>
          <a:ln>
            <a:noFill/>
          </a:ln>
        </p:spPr>
        <p:txBody>
          <a:bodyPr wrap="none" anchor="ct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dirty="0"/>
          </a:p>
        </p:txBody>
      </p:sp>
      <p:sp>
        <p:nvSpPr>
          <p:cNvPr id="1027" name="Rectangle 2"/>
          <p:cNvSpPr>
            <a:spLocks noGrp="1" noChangeArrowheads="1"/>
          </p:cNvSpPr>
          <p:nvPr>
            <p:ph type="title"/>
          </p:nvPr>
        </p:nvSpPr>
        <p:spPr bwMode="auto">
          <a:xfrm>
            <a:off x="457200" y="5334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s-MX" altLang="en-US" dirty="0"/>
          </a:p>
        </p:txBody>
      </p:sp>
      <p:sp>
        <p:nvSpPr>
          <p:cNvPr id="1028" name="Rectangle 3"/>
          <p:cNvSpPr>
            <a:spLocks noGrp="1" noChangeArrowheads="1"/>
          </p:cNvSpPr>
          <p:nvPr>
            <p:ph type="body" idx="1"/>
          </p:nvPr>
        </p:nvSpPr>
        <p:spPr bwMode="auto">
          <a:xfrm>
            <a:off x="457200" y="1981201"/>
            <a:ext cx="8229600" cy="4186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s-MX" altLang="en-US" dirty="0"/>
          </a:p>
        </p:txBody>
      </p:sp>
      <p:sp>
        <p:nvSpPr>
          <p:cNvPr id="1030" name="Rectangle 6"/>
          <p:cNvSpPr>
            <a:spLocks noGrp="1" noChangeArrowheads="1"/>
          </p:cNvSpPr>
          <p:nvPr>
            <p:ph type="sldNum" sz="quarter" idx="4"/>
          </p:nvPr>
        </p:nvSpPr>
        <p:spPr bwMode="auto">
          <a:xfrm>
            <a:off x="76200" y="6392865"/>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b="1">
                <a:solidFill>
                  <a:srgbClr val="00ADD0"/>
                </a:solidFill>
                <a:latin typeface="+mn-lt"/>
                <a:cs typeface="+mn-cs"/>
              </a:defRPr>
            </a:lvl1pPr>
          </a:lstStyle>
          <a:p>
            <a:pPr>
              <a:defRPr/>
            </a:pPr>
            <a:r>
              <a:rPr lang="es-MX"/>
              <a:t>Page </a:t>
            </a:r>
            <a:fld id="{E35FF5CC-F8EB-3943-BCBE-67B95B04F49D}" type="slidenum">
              <a:rPr lang="es-MX" smtClean="0"/>
              <a:pPr>
                <a:defRPr/>
              </a:pPr>
              <a:t>‹#›</a:t>
            </a:fld>
            <a:endParaRPr lang="es-MX"/>
          </a:p>
        </p:txBody>
      </p:sp>
      <p:sp>
        <p:nvSpPr>
          <p:cNvPr id="1031" name="Line 10"/>
          <p:cNvSpPr>
            <a:spLocks noChangeShapeType="1"/>
          </p:cNvSpPr>
          <p:nvPr/>
        </p:nvSpPr>
        <p:spPr bwMode="auto">
          <a:xfrm>
            <a:off x="457200" y="1828800"/>
            <a:ext cx="8229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032" name="Rectangle 12"/>
          <p:cNvSpPr>
            <a:spLocks noChangeArrowheads="1"/>
          </p:cNvSpPr>
          <p:nvPr/>
        </p:nvSpPr>
        <p:spPr bwMode="auto">
          <a:xfrm>
            <a:off x="0" y="6324601"/>
            <a:ext cx="9144000" cy="533400"/>
          </a:xfrm>
          <a:prstGeom prst="rect">
            <a:avLst/>
          </a:prstGeom>
          <a:solidFill>
            <a:srgbClr val="D31245"/>
          </a:solidFill>
          <a:ln>
            <a:noFill/>
          </a:ln>
        </p:spPr>
        <p:txBody>
          <a:bodyPr wrap="none" anchor="ct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dirty="0"/>
          </a:p>
        </p:txBody>
      </p:sp>
      <p:pic>
        <p:nvPicPr>
          <p:cNvPr id="9" name="Picture 8"/>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162800" y="6400800"/>
            <a:ext cx="1905000" cy="390820"/>
          </a:xfrm>
          <a:prstGeom prst="rect">
            <a:avLst/>
          </a:prstGeom>
        </p:spPr>
      </p:pic>
      <p:sp>
        <p:nvSpPr>
          <p:cNvPr id="10" name="Rectangle 6"/>
          <p:cNvSpPr txBox="1">
            <a:spLocks noChangeArrowheads="1"/>
          </p:cNvSpPr>
          <p:nvPr/>
        </p:nvSpPr>
        <p:spPr>
          <a:xfrm>
            <a:off x="76200" y="6489709"/>
            <a:ext cx="2133600" cy="252864"/>
          </a:xfrm>
          <a:prstGeom prst="rect">
            <a:avLst/>
          </a:prstGeom>
          <a:ln/>
        </p:spPr>
        <p:txBody>
          <a:bodyPr/>
          <a:lstStyle>
            <a:defPPr>
              <a:defRPr lang="en-US"/>
            </a:defPPr>
            <a:lvl1pPr algn="l" rtl="0" eaLnBrk="0" fontAlgn="base" hangingPunct="0">
              <a:spcBef>
                <a:spcPct val="0"/>
              </a:spcBef>
              <a:spcAft>
                <a:spcPct val="0"/>
              </a:spcAft>
              <a:defRPr kern="1200">
                <a:solidFill>
                  <a:schemeClr val="bg1"/>
                </a:solidFill>
                <a:latin typeface="Century Gothic" panose="020B0502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9pPr>
          </a:lstStyle>
          <a:p>
            <a:pPr>
              <a:buNone/>
              <a:defRPr/>
            </a:pPr>
            <a:r>
              <a:rPr lang="es-MX" sz="900" b="1"/>
              <a:t>Page </a:t>
            </a:r>
            <a:fld id="{6E5F826B-505F-4C80-9B18-7ADADB8751B9}" type="slidenum">
              <a:rPr lang="es-MX" sz="900" b="1" smtClean="0"/>
              <a:pPr>
                <a:buNone/>
                <a:defRPr/>
              </a:pPr>
              <a:t>‹#›</a:t>
            </a:fld>
            <a:endParaRPr lang="es-MX" sz="900" b="1"/>
          </a:p>
        </p:txBody>
      </p:sp>
      <p:sp>
        <p:nvSpPr>
          <p:cNvPr id="15" name="Rectangle 14"/>
          <p:cNvSpPr/>
          <p:nvPr/>
        </p:nvSpPr>
        <p:spPr>
          <a:xfrm rot="5400000">
            <a:off x="5286437" y="-536627"/>
            <a:ext cx="409690" cy="1461087"/>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5400000">
            <a:off x="6747525" y="-536626"/>
            <a:ext cx="409690" cy="1461087"/>
          </a:xfrm>
          <a:prstGeom prst="rect">
            <a:avLst/>
          </a:prstGeom>
          <a:solidFill>
            <a:srgbClr val="00A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rot="5400000">
            <a:off x="8208612" y="-536625"/>
            <a:ext cx="409690" cy="1461087"/>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492942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3" r:id="rId14"/>
    <p:sldLayoutId id="2147483704" r:id="rId15"/>
    <p:sldLayoutId id="2147483705" r:id="rId16"/>
  </p:sldLayoutIdLst>
  <p:hf hdr="0" ftr="0" dt="0"/>
  <p:txStyles>
    <p:titleStyle>
      <a:lvl1pPr algn="ctr" rtl="0" eaLnBrk="1" fontAlgn="base" hangingPunct="1">
        <a:spcBef>
          <a:spcPct val="0"/>
        </a:spcBef>
        <a:spcAft>
          <a:spcPct val="0"/>
        </a:spcAft>
        <a:defRPr sz="3600" b="1">
          <a:solidFill>
            <a:srgbClr val="4D4D4D"/>
          </a:solidFill>
          <a:latin typeface="+mn-lt"/>
          <a:ea typeface="+mj-ea"/>
          <a:cs typeface="+mj-cs"/>
        </a:defRPr>
      </a:lvl1pPr>
      <a:lvl2pPr algn="ctr" rtl="0" eaLnBrk="1" fontAlgn="base" hangingPunct="1">
        <a:spcBef>
          <a:spcPct val="0"/>
        </a:spcBef>
        <a:spcAft>
          <a:spcPct val="0"/>
        </a:spcAft>
        <a:defRPr sz="3300" b="1">
          <a:solidFill>
            <a:srgbClr val="4D4D4D"/>
          </a:solidFill>
          <a:latin typeface="Times New Roman" pitchFamily="18" charset="0"/>
          <a:cs typeface="Arial" charset="0"/>
        </a:defRPr>
      </a:lvl2pPr>
      <a:lvl3pPr algn="ctr" rtl="0" eaLnBrk="1" fontAlgn="base" hangingPunct="1">
        <a:spcBef>
          <a:spcPct val="0"/>
        </a:spcBef>
        <a:spcAft>
          <a:spcPct val="0"/>
        </a:spcAft>
        <a:defRPr sz="3300" b="1">
          <a:solidFill>
            <a:srgbClr val="4D4D4D"/>
          </a:solidFill>
          <a:latin typeface="Times New Roman" pitchFamily="18" charset="0"/>
          <a:cs typeface="Arial" charset="0"/>
        </a:defRPr>
      </a:lvl3pPr>
      <a:lvl4pPr algn="ctr" rtl="0" eaLnBrk="1" fontAlgn="base" hangingPunct="1">
        <a:spcBef>
          <a:spcPct val="0"/>
        </a:spcBef>
        <a:spcAft>
          <a:spcPct val="0"/>
        </a:spcAft>
        <a:defRPr sz="3300" b="1">
          <a:solidFill>
            <a:srgbClr val="4D4D4D"/>
          </a:solidFill>
          <a:latin typeface="Times New Roman" pitchFamily="18" charset="0"/>
          <a:cs typeface="Arial" charset="0"/>
        </a:defRPr>
      </a:lvl4pPr>
      <a:lvl5pPr algn="ctr" rtl="0" eaLnBrk="1" fontAlgn="base" hangingPunct="1">
        <a:spcBef>
          <a:spcPct val="0"/>
        </a:spcBef>
        <a:spcAft>
          <a:spcPct val="0"/>
        </a:spcAft>
        <a:defRPr sz="3300" b="1">
          <a:solidFill>
            <a:srgbClr val="4D4D4D"/>
          </a:solidFill>
          <a:latin typeface="Times New Roman" pitchFamily="18" charset="0"/>
          <a:cs typeface="Arial" charset="0"/>
        </a:defRPr>
      </a:lvl5pPr>
      <a:lvl6pPr marL="342900" algn="ctr" rtl="0" eaLnBrk="1" fontAlgn="base" hangingPunct="1">
        <a:spcBef>
          <a:spcPct val="0"/>
        </a:spcBef>
        <a:spcAft>
          <a:spcPct val="0"/>
        </a:spcAft>
        <a:defRPr sz="3300" b="1">
          <a:solidFill>
            <a:srgbClr val="4D4D4D"/>
          </a:solidFill>
          <a:latin typeface="Times New Roman" pitchFamily="18" charset="0"/>
          <a:cs typeface="Arial" charset="0"/>
        </a:defRPr>
      </a:lvl6pPr>
      <a:lvl7pPr marL="685800" algn="ctr" rtl="0" eaLnBrk="1" fontAlgn="base" hangingPunct="1">
        <a:spcBef>
          <a:spcPct val="0"/>
        </a:spcBef>
        <a:spcAft>
          <a:spcPct val="0"/>
        </a:spcAft>
        <a:defRPr sz="3300" b="1">
          <a:solidFill>
            <a:srgbClr val="4D4D4D"/>
          </a:solidFill>
          <a:latin typeface="Times New Roman" pitchFamily="18" charset="0"/>
          <a:cs typeface="Arial" charset="0"/>
        </a:defRPr>
      </a:lvl7pPr>
      <a:lvl8pPr marL="1028700" algn="ctr" rtl="0" eaLnBrk="1" fontAlgn="base" hangingPunct="1">
        <a:spcBef>
          <a:spcPct val="0"/>
        </a:spcBef>
        <a:spcAft>
          <a:spcPct val="0"/>
        </a:spcAft>
        <a:defRPr sz="3300" b="1">
          <a:solidFill>
            <a:srgbClr val="4D4D4D"/>
          </a:solidFill>
          <a:latin typeface="Times New Roman" pitchFamily="18" charset="0"/>
          <a:cs typeface="Arial" charset="0"/>
        </a:defRPr>
      </a:lvl8pPr>
      <a:lvl9pPr marL="1371600" algn="ctr" rtl="0" eaLnBrk="1" fontAlgn="base" hangingPunct="1">
        <a:spcBef>
          <a:spcPct val="0"/>
        </a:spcBef>
        <a:spcAft>
          <a:spcPct val="0"/>
        </a:spcAft>
        <a:defRPr sz="3300" b="1">
          <a:solidFill>
            <a:srgbClr val="4D4D4D"/>
          </a:solidFill>
          <a:latin typeface="Times New Roman" pitchFamily="18" charset="0"/>
          <a:cs typeface="Arial" charset="0"/>
        </a:defRPr>
      </a:lvl9pPr>
    </p:titleStyle>
    <p:bodyStyle>
      <a:lvl1pPr marL="257175" indent="-257175" algn="l" rtl="0" eaLnBrk="1" fontAlgn="base" hangingPunct="1">
        <a:spcBef>
          <a:spcPct val="20000"/>
        </a:spcBef>
        <a:spcAft>
          <a:spcPct val="0"/>
        </a:spcAft>
        <a:buClr>
          <a:srgbClr val="D31245"/>
        </a:buClr>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lr>
          <a:srgbClr val="D31245"/>
        </a:buClr>
        <a:buChar char="–"/>
        <a:defRPr sz="2100">
          <a:solidFill>
            <a:schemeClr val="tx1"/>
          </a:solidFill>
          <a:latin typeface="+mn-lt"/>
          <a:cs typeface="+mn-cs"/>
        </a:defRPr>
      </a:lvl2pPr>
      <a:lvl3pPr marL="857250" indent="-171450" algn="l" rtl="0" eaLnBrk="1" fontAlgn="base" hangingPunct="1">
        <a:spcBef>
          <a:spcPct val="20000"/>
        </a:spcBef>
        <a:spcAft>
          <a:spcPct val="0"/>
        </a:spcAft>
        <a:buClr>
          <a:srgbClr val="D31245"/>
        </a:buClr>
        <a:buChar char="•"/>
        <a:defRPr sz="1800">
          <a:solidFill>
            <a:schemeClr val="tx1"/>
          </a:solidFill>
          <a:latin typeface="+mn-lt"/>
          <a:cs typeface="+mn-cs"/>
        </a:defRPr>
      </a:lvl3pPr>
      <a:lvl4pPr marL="1200150" indent="-171450" algn="l" rtl="0" eaLnBrk="1" fontAlgn="base" hangingPunct="1">
        <a:spcBef>
          <a:spcPct val="20000"/>
        </a:spcBef>
        <a:spcAft>
          <a:spcPct val="0"/>
        </a:spcAft>
        <a:buClr>
          <a:srgbClr val="D31245"/>
        </a:buClr>
        <a:buChar char="–"/>
        <a:defRPr sz="1500">
          <a:solidFill>
            <a:schemeClr val="tx1"/>
          </a:solidFill>
          <a:latin typeface="+mn-lt"/>
          <a:cs typeface="+mn-cs"/>
        </a:defRPr>
      </a:lvl4pPr>
      <a:lvl5pPr marL="1543050" indent="-171450" algn="l" rtl="0" eaLnBrk="1" fontAlgn="base" hangingPunct="1">
        <a:spcBef>
          <a:spcPct val="20000"/>
        </a:spcBef>
        <a:spcAft>
          <a:spcPct val="0"/>
        </a:spcAft>
        <a:buClr>
          <a:srgbClr val="D31245"/>
        </a:buClr>
        <a:buChar char="»"/>
        <a:defRPr sz="1500">
          <a:solidFill>
            <a:schemeClr val="tx1"/>
          </a:solidFill>
          <a:latin typeface="+mn-lt"/>
          <a:cs typeface="+mn-cs"/>
        </a:defRPr>
      </a:lvl5pPr>
      <a:lvl6pPr marL="1885950" indent="-171450" algn="l" rtl="0" eaLnBrk="1" fontAlgn="base" hangingPunct="1">
        <a:spcBef>
          <a:spcPct val="20000"/>
        </a:spcBef>
        <a:spcAft>
          <a:spcPct val="0"/>
        </a:spcAft>
        <a:buChar char="»"/>
        <a:defRPr sz="1500">
          <a:solidFill>
            <a:schemeClr val="tx1"/>
          </a:solidFill>
          <a:latin typeface="+mn-lt"/>
          <a:cs typeface="+mn-cs"/>
        </a:defRPr>
      </a:lvl6pPr>
      <a:lvl7pPr marL="2228850" indent="-171450" algn="l" rtl="0" eaLnBrk="1" fontAlgn="base" hangingPunct="1">
        <a:spcBef>
          <a:spcPct val="20000"/>
        </a:spcBef>
        <a:spcAft>
          <a:spcPct val="0"/>
        </a:spcAft>
        <a:buChar char="»"/>
        <a:defRPr sz="1500">
          <a:solidFill>
            <a:schemeClr val="tx1"/>
          </a:solidFill>
          <a:latin typeface="+mn-lt"/>
          <a:cs typeface="+mn-cs"/>
        </a:defRPr>
      </a:lvl7pPr>
      <a:lvl8pPr marL="2571750" indent="-171450" algn="l" rtl="0" eaLnBrk="1" fontAlgn="base" hangingPunct="1">
        <a:spcBef>
          <a:spcPct val="20000"/>
        </a:spcBef>
        <a:spcAft>
          <a:spcPct val="0"/>
        </a:spcAft>
        <a:buChar char="»"/>
        <a:defRPr sz="1500">
          <a:solidFill>
            <a:schemeClr val="tx1"/>
          </a:solidFill>
          <a:latin typeface="+mn-lt"/>
          <a:cs typeface="+mn-cs"/>
        </a:defRPr>
      </a:lvl8pPr>
      <a:lvl9pPr marL="2914650" indent="-171450" algn="l" rtl="0" eaLnBrk="1" fontAlgn="base" hangingPunct="1">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AYvuS1L5Jbs&amp;t=3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_iWsGwMWLtg"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58.xml.rels><?xml version="1.0" encoding="UTF-8" standalone="yes"?>
<Relationships xmlns="http://schemas.openxmlformats.org/package/2006/relationships"><Relationship Id="rId3" Type="http://schemas.openxmlformats.org/officeDocument/2006/relationships/hyperlink" Target="https://www.thingiverse.com/ladybeames/collections/tactile-books"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ctrTitle"/>
          </p:nvPr>
        </p:nvSpPr>
        <p:spPr>
          <a:xfrm>
            <a:off x="533400" y="3429000"/>
            <a:ext cx="7924800" cy="2003425"/>
          </a:xfrm>
        </p:spPr>
        <p:txBody>
          <a:bodyPr/>
          <a:lstStyle/>
          <a:p>
            <a:r>
              <a:rPr lang="en-US" sz="4000" dirty="0">
                <a:latin typeface="Times New Roman" charset="0"/>
              </a:rPr>
              <a:t>Funding Assistive Technology (AT) </a:t>
            </a:r>
            <a:br>
              <a:rPr lang="en-US" sz="4000" dirty="0">
                <a:latin typeface="Times New Roman" charset="0"/>
              </a:rPr>
            </a:br>
            <a:r>
              <a:rPr lang="en-US" sz="4000" dirty="0">
                <a:latin typeface="Times New Roman" charset="0"/>
              </a:rPr>
              <a:t>for Young Children</a:t>
            </a:r>
          </a:p>
        </p:txBody>
      </p:sp>
      <p:sp>
        <p:nvSpPr>
          <p:cNvPr id="6146" name="Rectangle 3"/>
          <p:cNvSpPr>
            <a:spLocks noGrp="1" noChangeArrowheads="1"/>
          </p:cNvSpPr>
          <p:nvPr>
            <p:ph type="subTitle" idx="1"/>
          </p:nvPr>
        </p:nvSpPr>
        <p:spPr>
          <a:xfrm>
            <a:off x="533400" y="5334000"/>
            <a:ext cx="7924800" cy="762000"/>
          </a:xfrm>
        </p:spPr>
        <p:txBody>
          <a:bodyPr/>
          <a:lstStyle/>
          <a:p>
            <a:r>
              <a:rPr lang="en-US" sz="1600" dirty="0">
                <a:latin typeface="Century Gothic" charset="0"/>
              </a:rPr>
              <a:t>Training materials created by the Technology to Improve Kids’ Educational Success (TIKES) Project, a project of PACER Center (</a:t>
            </a:r>
            <a:r>
              <a:rPr lang="en-US" sz="1600" b="1" dirty="0">
                <a:latin typeface="Century Gothic" charset="0"/>
              </a:rPr>
              <a:t>PACER.org/STC/TIKES</a:t>
            </a:r>
            <a:r>
              <a:rPr lang="en-US" sz="1600" dirty="0">
                <a:latin typeface="Century Gothic" charset="0"/>
              </a:rPr>
              <a:t>)</a:t>
            </a:r>
          </a:p>
        </p:txBody>
      </p:sp>
      <p:sp>
        <p:nvSpPr>
          <p:cNvPr id="6147" name="Rectangle 24"/>
          <p:cNvSpPr>
            <a:spLocks noGrp="1" noChangeArrowheads="1"/>
          </p:cNvSpPr>
          <p:nvPr>
            <p:ph type="ftr"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6pPr>
            <a:lvl7pPr marL="29718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7pPr>
            <a:lvl8pPr marL="34290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8pPr>
            <a:lvl9pPr marL="38862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9pPr>
          </a:lstStyle>
          <a:p>
            <a:pPr eaLnBrk="1" fontAlgn="base" hangingPunct="1">
              <a:lnSpc>
                <a:spcPct val="90000"/>
              </a:lnSpc>
              <a:spcBef>
                <a:spcPct val="20000"/>
              </a:spcBef>
              <a:spcAft>
                <a:spcPct val="0"/>
              </a:spcAft>
            </a:pPr>
            <a:r>
              <a:rPr lang="en-US" sz="1200" dirty="0">
                <a:latin typeface="Century Gothic" charset="0"/>
              </a:rPr>
              <a:t>© 2018, PACER Center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Decisions About AT</a:t>
            </a:r>
          </a:p>
        </p:txBody>
      </p:sp>
      <p:sp>
        <p:nvSpPr>
          <p:cNvPr id="3" name="Content Placeholder 2"/>
          <p:cNvSpPr>
            <a:spLocks noGrp="1"/>
          </p:cNvSpPr>
          <p:nvPr>
            <p:ph idx="1"/>
          </p:nvPr>
        </p:nvSpPr>
        <p:spPr>
          <a:xfrm>
            <a:off x="457200" y="2133600"/>
            <a:ext cx="8229600" cy="3962400"/>
          </a:xfrm>
        </p:spPr>
        <p:txBody>
          <a:bodyPr/>
          <a:lstStyle/>
          <a:p>
            <a:r>
              <a:rPr lang="en-US" sz="2800" dirty="0"/>
              <a:t>Consideration</a:t>
            </a:r>
          </a:p>
          <a:p>
            <a:r>
              <a:rPr lang="en-US" sz="2800" dirty="0"/>
              <a:t>Trying</a:t>
            </a:r>
          </a:p>
          <a:p>
            <a:r>
              <a:rPr lang="en-US" sz="2800" dirty="0"/>
              <a:t>Collecting data</a:t>
            </a:r>
          </a:p>
          <a:p>
            <a:r>
              <a:rPr lang="en-US" sz="2800" dirty="0"/>
              <a:t>Making decisions</a:t>
            </a:r>
          </a:p>
          <a:p>
            <a:r>
              <a:rPr lang="en-US" sz="2800" dirty="0"/>
              <a:t>Documenting</a:t>
            </a:r>
          </a:p>
          <a:p>
            <a:r>
              <a:rPr lang="en-US" sz="2800" dirty="0"/>
              <a:t>Finding</a:t>
            </a:r>
          </a:p>
          <a:p>
            <a:r>
              <a:rPr lang="en-US" sz="2800" dirty="0"/>
              <a:t>Funding</a:t>
            </a: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10</a:t>
            </a:r>
          </a:p>
        </p:txBody>
      </p:sp>
    </p:spTree>
    <p:extLst>
      <p:ext uri="{BB962C8B-B14F-4D97-AF65-F5344CB8AC3E}">
        <p14:creationId xmlns:p14="http://schemas.microsoft.com/office/powerpoint/2010/main" val="138674632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a:latin typeface="Times New Roman" charset="0"/>
              </a:rPr>
              <a:t>A Process for Including AT</a:t>
            </a:r>
          </a:p>
        </p:txBody>
      </p:sp>
      <p:sp>
        <p:nvSpPr>
          <p:cNvPr id="15362" name="Content Placeholder 2"/>
          <p:cNvSpPr>
            <a:spLocks noGrp="1"/>
          </p:cNvSpPr>
          <p:nvPr>
            <p:ph idx="1"/>
          </p:nvPr>
        </p:nvSpPr>
        <p:spPr>
          <a:xfrm>
            <a:off x="457200" y="2209800"/>
            <a:ext cx="4953000" cy="3962400"/>
          </a:xfrm>
        </p:spPr>
        <p:txBody>
          <a:bodyPr/>
          <a:lstStyle/>
          <a:p>
            <a:pPr>
              <a:spcAft>
                <a:spcPts val="1200"/>
              </a:spcAft>
            </a:pPr>
            <a:r>
              <a:rPr lang="en-US" sz="2400" dirty="0">
                <a:latin typeface="Century Gothic" charset="0"/>
              </a:rPr>
              <a:t>AT Consideration Flowchart IFSP/IEP</a:t>
            </a:r>
          </a:p>
          <a:p>
            <a:pPr>
              <a:spcAft>
                <a:spcPts val="1200"/>
              </a:spcAft>
            </a:pPr>
            <a:r>
              <a:rPr lang="en-US" sz="2400" dirty="0">
                <a:latin typeface="Century Gothic" charset="0"/>
              </a:rPr>
              <a:t>A Child-Centered AT Plan IFSP/IEP (2 pages) </a:t>
            </a:r>
          </a:p>
          <a:p>
            <a:pPr>
              <a:spcAft>
                <a:spcPts val="1200"/>
              </a:spcAft>
            </a:pPr>
            <a:r>
              <a:rPr lang="en-US" sz="2400" dirty="0">
                <a:latin typeface="Century Gothic" charset="0"/>
              </a:rPr>
              <a:t>Expanded Child-Centered AT Plan</a:t>
            </a: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11</a:t>
            </a:r>
          </a:p>
        </p:txBody>
      </p:sp>
      <p:sp>
        <p:nvSpPr>
          <p:cNvPr id="5" name="Rectangle 4"/>
          <p:cNvSpPr/>
          <p:nvPr/>
        </p:nvSpPr>
        <p:spPr>
          <a:xfrm>
            <a:off x="685801" y="5826103"/>
            <a:ext cx="6248400" cy="803297"/>
          </a:xfrm>
          <a:prstGeom prst="rect">
            <a:avLst/>
          </a:prstGeom>
        </p:spPr>
        <p:txBody>
          <a:bodyPr wrap="square">
            <a:spAutoFit/>
          </a:bodyPr>
          <a:lstStyle/>
          <a:p>
            <a:pPr marL="0" lvl="0" indent="0" algn="ctr">
              <a:buNone/>
            </a:pPr>
            <a:r>
              <a:rPr lang="en-US" sz="1100" i="1" dirty="0"/>
              <a:t>For more information about AT planning documents, </a:t>
            </a:r>
          </a:p>
          <a:p>
            <a:pPr marL="0" lvl="0" indent="0" algn="ctr">
              <a:buNone/>
            </a:pPr>
            <a:r>
              <a:rPr lang="en-US" sz="1100" i="1" dirty="0"/>
              <a:t>check out our videos and training materials</a:t>
            </a:r>
          </a:p>
          <a:p>
            <a:pPr marL="0" lvl="0" indent="0" algn="ctr">
              <a:buNone/>
            </a:pPr>
            <a:r>
              <a:rPr lang="en-US" sz="1100" b="1" i="1" dirty="0"/>
              <a:t>A Child-Centered AT Plan: A Process for Including AT</a:t>
            </a:r>
          </a:p>
          <a:p>
            <a:pPr marL="0" lvl="0" indent="0" algn="ctr">
              <a:buNone/>
            </a:pPr>
            <a:r>
              <a:rPr lang="en-US" sz="1100" b="1" i="1" dirty="0"/>
              <a:t>PACER.org/STC/TIKES/trainings-on-demand.asp</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8894" y="2615622"/>
            <a:ext cx="3218802" cy="2511425"/>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381000" y="4016375"/>
            <a:ext cx="8382000" cy="1470025"/>
          </a:xfrm>
        </p:spPr>
        <p:txBody>
          <a:bodyPr/>
          <a:lstStyle/>
          <a:p>
            <a:r>
              <a:rPr lang="en-US" dirty="0">
                <a:latin typeface="Times New Roman" charset="0"/>
              </a:rPr>
              <a:t>Funding </a:t>
            </a:r>
            <a:br>
              <a:rPr lang="en-US" dirty="0">
                <a:latin typeface="Times New Roman" charset="0"/>
              </a:rPr>
            </a:br>
            <a:r>
              <a:rPr lang="en-US" dirty="0">
                <a:latin typeface="Times New Roman" charset="0"/>
              </a:rPr>
              <a:t>Assistive Technology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sz="3600" dirty="0">
                <a:latin typeface="Times New Roman" charset="0"/>
              </a:rPr>
              <a:t>The School’s Responsibility: Devices</a:t>
            </a:r>
          </a:p>
        </p:txBody>
      </p:sp>
      <p:sp>
        <p:nvSpPr>
          <p:cNvPr id="17410" name="Content Placeholder 2"/>
          <p:cNvSpPr>
            <a:spLocks noGrp="1"/>
          </p:cNvSpPr>
          <p:nvPr>
            <p:ph idx="1"/>
          </p:nvPr>
        </p:nvSpPr>
        <p:spPr>
          <a:xfrm>
            <a:off x="457200" y="2141537"/>
            <a:ext cx="8229600" cy="4335463"/>
          </a:xfrm>
        </p:spPr>
        <p:txBody>
          <a:bodyPr/>
          <a:lstStyle/>
          <a:p>
            <a:pPr>
              <a:spcBef>
                <a:spcPts val="0"/>
              </a:spcBef>
              <a:spcAft>
                <a:spcPts val="1800"/>
              </a:spcAft>
            </a:pPr>
            <a:r>
              <a:rPr lang="en-US" sz="2400" dirty="0">
                <a:latin typeface="Century Gothic" charset="0"/>
              </a:rPr>
              <a:t>Once identified as a need and written into the IFSP or IEP, the school district is required to purchase and/or provide the identified AT</a:t>
            </a:r>
          </a:p>
          <a:p>
            <a:pPr>
              <a:spcBef>
                <a:spcPts val="0"/>
              </a:spcBef>
              <a:spcAft>
                <a:spcPts val="1800"/>
              </a:spcAft>
            </a:pPr>
            <a:r>
              <a:rPr lang="en-US" sz="2400" dirty="0">
                <a:latin typeface="Century Gothic" charset="0"/>
              </a:rPr>
              <a:t>The school has the first responsibility to provide needed AT</a:t>
            </a:r>
          </a:p>
          <a:p>
            <a:pPr>
              <a:spcBef>
                <a:spcPts val="0"/>
              </a:spcBef>
              <a:spcAft>
                <a:spcPts val="1800"/>
              </a:spcAft>
            </a:pPr>
            <a:r>
              <a:rPr lang="en-US" sz="2400" dirty="0">
                <a:latin typeface="Century Gothic" charset="0"/>
              </a:rPr>
              <a:t>If the school pays for it, the school owns it</a:t>
            </a:r>
          </a:p>
          <a:p>
            <a:pPr>
              <a:spcBef>
                <a:spcPts val="0"/>
              </a:spcBef>
              <a:spcAft>
                <a:spcPts val="1800"/>
              </a:spcAft>
            </a:pPr>
            <a:r>
              <a:rPr lang="en-US" sz="2400" dirty="0">
                <a:latin typeface="Century Gothic" charset="0"/>
              </a:rPr>
              <a:t>If a family’s insurance pays for any portion of AT, </a:t>
            </a:r>
            <a:br>
              <a:rPr lang="en-US" sz="2400" dirty="0">
                <a:latin typeface="Century Gothic" charset="0"/>
              </a:rPr>
            </a:br>
            <a:r>
              <a:rPr lang="en-US" sz="2400" dirty="0">
                <a:latin typeface="Century Gothic" charset="0"/>
              </a:rPr>
              <a:t>the family owns it</a:t>
            </a:r>
          </a:p>
        </p:txBody>
      </p:sp>
      <p:sp>
        <p:nvSpPr>
          <p:cNvPr id="5"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13</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sz="3600" dirty="0">
                <a:latin typeface="Times New Roman" charset="0"/>
              </a:rPr>
              <a:t>The School’s Responsibility: Services</a:t>
            </a:r>
          </a:p>
        </p:txBody>
      </p:sp>
      <p:sp>
        <p:nvSpPr>
          <p:cNvPr id="17410" name="Content Placeholder 2"/>
          <p:cNvSpPr>
            <a:spLocks noGrp="1"/>
          </p:cNvSpPr>
          <p:nvPr>
            <p:ph idx="1"/>
          </p:nvPr>
        </p:nvSpPr>
        <p:spPr>
          <a:xfrm>
            <a:off x="457200" y="2209800"/>
            <a:ext cx="8229600" cy="4267200"/>
          </a:xfrm>
        </p:spPr>
        <p:txBody>
          <a:bodyPr/>
          <a:lstStyle/>
          <a:p>
            <a:pPr>
              <a:spcAft>
                <a:spcPts val="1200"/>
              </a:spcAft>
            </a:pPr>
            <a:r>
              <a:rPr lang="en-US" sz="2800" dirty="0">
                <a:latin typeface="Century Gothic" charset="0"/>
              </a:rPr>
              <a:t>Finding AT</a:t>
            </a:r>
          </a:p>
          <a:p>
            <a:pPr>
              <a:spcAft>
                <a:spcPts val="1200"/>
              </a:spcAft>
            </a:pPr>
            <a:r>
              <a:rPr lang="en-US" sz="2800" dirty="0">
                <a:latin typeface="Century Gothic" charset="0"/>
              </a:rPr>
              <a:t>Repairing and replacing </a:t>
            </a:r>
          </a:p>
          <a:p>
            <a:pPr>
              <a:spcAft>
                <a:spcPts val="1200"/>
              </a:spcAft>
            </a:pPr>
            <a:r>
              <a:rPr lang="en-US" sz="2800" dirty="0">
                <a:latin typeface="Century Gothic" charset="0"/>
              </a:rPr>
              <a:t>Maintenance (upgrading)</a:t>
            </a:r>
          </a:p>
          <a:p>
            <a:pPr>
              <a:spcAft>
                <a:spcPts val="1200"/>
              </a:spcAft>
            </a:pPr>
            <a:r>
              <a:rPr lang="en-US" sz="2800" dirty="0">
                <a:latin typeface="Century Gothic" charset="0"/>
              </a:rPr>
              <a:t>Training of user, family, and educators</a:t>
            </a:r>
          </a:p>
          <a:p>
            <a:endParaRPr lang="en-US"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14</a:t>
            </a:r>
          </a:p>
        </p:txBody>
      </p:sp>
    </p:spTree>
    <p:extLst>
      <p:ext uri="{BB962C8B-B14F-4D97-AF65-F5344CB8AC3E}">
        <p14:creationId xmlns:p14="http://schemas.microsoft.com/office/powerpoint/2010/main" val="22850802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z="4000" dirty="0">
                <a:latin typeface="Times New Roman" charset="0"/>
              </a:rPr>
              <a:t>Resources Available to Schools </a:t>
            </a:r>
            <a:br>
              <a:rPr lang="en-US" sz="4000" dirty="0">
                <a:latin typeface="Times New Roman" charset="0"/>
              </a:rPr>
            </a:br>
            <a:r>
              <a:rPr lang="en-US" sz="4000" dirty="0">
                <a:latin typeface="Times New Roman" charset="0"/>
              </a:rPr>
              <a:t>and Families</a:t>
            </a:r>
          </a:p>
        </p:txBody>
      </p:sp>
      <p:sp>
        <p:nvSpPr>
          <p:cNvPr id="18434" name="Content Placeholder 2"/>
          <p:cNvSpPr>
            <a:spLocks noGrp="1"/>
          </p:cNvSpPr>
          <p:nvPr>
            <p:ph idx="1"/>
          </p:nvPr>
        </p:nvSpPr>
        <p:spPr>
          <a:xfrm>
            <a:off x="457200" y="2133600"/>
            <a:ext cx="8229600" cy="3962400"/>
          </a:xfrm>
        </p:spPr>
        <p:txBody>
          <a:bodyPr/>
          <a:lstStyle/>
          <a:p>
            <a:pPr>
              <a:spcAft>
                <a:spcPts val="0"/>
              </a:spcAft>
              <a:buFont typeface="Arial" panose="020B0604020202020204" pitchFamily="34" charset="0"/>
              <a:buChar char="•"/>
            </a:pPr>
            <a:r>
              <a:rPr lang="en-US" sz="2800" dirty="0">
                <a:latin typeface="Century Gothic" charset="0"/>
              </a:rPr>
              <a:t>Third party billing</a:t>
            </a:r>
          </a:p>
          <a:p>
            <a:pPr lvl="1">
              <a:spcAft>
                <a:spcPts val="0"/>
              </a:spcAft>
              <a:buFont typeface="Arial" panose="020B0604020202020204" pitchFamily="34" charset="0"/>
              <a:buChar char="•"/>
            </a:pPr>
            <a:r>
              <a:rPr lang="en-US" sz="2400" dirty="0">
                <a:latin typeface="Century Gothic" charset="0"/>
              </a:rPr>
              <a:t>Medical Assistance (MA)</a:t>
            </a:r>
          </a:p>
          <a:p>
            <a:pPr lvl="1">
              <a:spcAft>
                <a:spcPts val="1200"/>
              </a:spcAft>
              <a:buFont typeface="Arial" panose="020B0604020202020204" pitchFamily="34" charset="0"/>
              <a:buChar char="•"/>
            </a:pPr>
            <a:r>
              <a:rPr lang="en-US" sz="2400" dirty="0">
                <a:latin typeface="Century Gothic" charset="0"/>
              </a:rPr>
              <a:t>Medicare</a:t>
            </a:r>
          </a:p>
          <a:p>
            <a:pPr>
              <a:spcAft>
                <a:spcPts val="1200"/>
              </a:spcAft>
              <a:buFont typeface="Arial" panose="020B0604020202020204" pitchFamily="34" charset="0"/>
              <a:buChar char="•"/>
            </a:pPr>
            <a:r>
              <a:rPr lang="en-US" sz="2800" dirty="0">
                <a:latin typeface="Century Gothic" charset="0"/>
              </a:rPr>
              <a:t>Private insurance</a:t>
            </a:r>
          </a:p>
          <a:p>
            <a:pPr>
              <a:spcAft>
                <a:spcPts val="0"/>
              </a:spcAft>
              <a:buFont typeface="Arial" panose="020B0604020202020204" pitchFamily="34" charset="0"/>
              <a:buChar char="•"/>
            </a:pPr>
            <a:r>
              <a:rPr lang="en-US" sz="2800" dirty="0">
                <a:latin typeface="Century Gothic" charset="0"/>
              </a:rPr>
              <a:t>Government health care programs such as:</a:t>
            </a:r>
          </a:p>
          <a:p>
            <a:pPr lvl="1">
              <a:spcAft>
                <a:spcPts val="1200"/>
              </a:spcAft>
              <a:buFont typeface="Arial" panose="020B0604020202020204" pitchFamily="34" charset="0"/>
              <a:buChar char="•"/>
            </a:pPr>
            <a:r>
              <a:rPr lang="en-US" sz="2400" dirty="0">
                <a:latin typeface="Century Gothic" charset="0"/>
              </a:rPr>
              <a:t>County Waiver Programs</a:t>
            </a:r>
          </a:p>
          <a:p>
            <a:endParaRPr lang="en-US" dirty="0">
              <a:latin typeface="Century Gothic" charset="0"/>
            </a:endParaRPr>
          </a:p>
          <a:p>
            <a:endParaRPr lang="en-US"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15</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z="4000" dirty="0">
                <a:latin typeface="Times New Roman" charset="0"/>
              </a:rPr>
              <a:t>Resources Available to Schools and Families (continued)</a:t>
            </a:r>
          </a:p>
        </p:txBody>
      </p:sp>
      <p:sp>
        <p:nvSpPr>
          <p:cNvPr id="19458" name="Content Placeholder 2"/>
          <p:cNvSpPr>
            <a:spLocks noGrp="1"/>
          </p:cNvSpPr>
          <p:nvPr>
            <p:ph idx="1"/>
          </p:nvPr>
        </p:nvSpPr>
        <p:spPr>
          <a:xfrm>
            <a:off x="457200" y="2141537"/>
            <a:ext cx="8229600" cy="4335463"/>
          </a:xfrm>
        </p:spPr>
        <p:txBody>
          <a:bodyPr/>
          <a:lstStyle/>
          <a:p>
            <a:pPr>
              <a:buFont typeface="Arial" panose="020B0604020202020204" pitchFamily="34" charset="0"/>
              <a:buChar char="•"/>
            </a:pPr>
            <a:r>
              <a:rPr lang="en-US" sz="2800" dirty="0">
                <a:latin typeface="Century Gothic" charset="0"/>
              </a:rPr>
              <a:t>Local community resources such as:</a:t>
            </a:r>
          </a:p>
          <a:p>
            <a:pPr lvl="1">
              <a:buFont typeface="Arial" panose="020B0604020202020204" pitchFamily="34" charset="0"/>
              <a:buChar char="•"/>
            </a:pPr>
            <a:r>
              <a:rPr lang="en-US" sz="2400" dirty="0">
                <a:latin typeface="Century Gothic" charset="0"/>
              </a:rPr>
              <a:t>American Legion</a:t>
            </a:r>
          </a:p>
          <a:p>
            <a:pPr lvl="1">
              <a:buFont typeface="Arial" panose="020B0604020202020204" pitchFamily="34" charset="0"/>
              <a:buChar char="•"/>
            </a:pPr>
            <a:r>
              <a:rPr lang="en-US" sz="2400" dirty="0">
                <a:latin typeface="Century Gothic" charset="0"/>
              </a:rPr>
              <a:t>Elks Club</a:t>
            </a:r>
          </a:p>
          <a:p>
            <a:pPr lvl="1">
              <a:buFont typeface="Arial" panose="020B0604020202020204" pitchFamily="34" charset="0"/>
              <a:buChar char="•"/>
            </a:pPr>
            <a:r>
              <a:rPr lang="en-US" sz="2400" dirty="0">
                <a:latin typeface="Century Gothic" charset="0"/>
              </a:rPr>
              <a:t>Lions Club</a:t>
            </a:r>
          </a:p>
          <a:p>
            <a:pPr lvl="1">
              <a:buFont typeface="Arial" panose="020B0604020202020204" pitchFamily="34" charset="0"/>
              <a:buChar char="•"/>
            </a:pPr>
            <a:r>
              <a:rPr lang="en-US" sz="2400" dirty="0">
                <a:latin typeface="Century Gothic" charset="0"/>
              </a:rPr>
              <a:t>Masons</a:t>
            </a:r>
          </a:p>
          <a:p>
            <a:pPr lvl="1">
              <a:buFont typeface="Arial" panose="020B0604020202020204" pitchFamily="34" charset="0"/>
              <a:buChar char="•"/>
            </a:pPr>
            <a:r>
              <a:rPr lang="en-US" sz="2400" dirty="0">
                <a:latin typeface="Century Gothic" charset="0"/>
              </a:rPr>
              <a:t>Moose Lodge</a:t>
            </a:r>
          </a:p>
          <a:p>
            <a:pPr lvl="1">
              <a:buFont typeface="Arial" panose="020B0604020202020204" pitchFamily="34" charset="0"/>
              <a:buChar char="•"/>
            </a:pPr>
            <a:r>
              <a:rPr lang="en-US" sz="2400" dirty="0">
                <a:latin typeface="Century Gothic" charset="0"/>
              </a:rPr>
              <a:t>VFW</a:t>
            </a:r>
          </a:p>
          <a:p>
            <a:pPr>
              <a:buFont typeface="Arial" panose="020B0604020202020204" pitchFamily="34" charset="0"/>
              <a:buChar char="•"/>
            </a:pPr>
            <a:r>
              <a:rPr lang="en-US" sz="2800" dirty="0">
                <a:latin typeface="Century Gothic" charset="0"/>
              </a:rPr>
              <a:t>Low interest loans</a:t>
            </a:r>
          </a:p>
          <a:p>
            <a:pPr lvl="1">
              <a:buFont typeface="Arial" panose="020B0604020202020204" pitchFamily="34" charset="0"/>
              <a:buChar char="•"/>
            </a:pPr>
            <a:r>
              <a:rPr lang="en-US" sz="2400" dirty="0">
                <a:latin typeface="Century Gothic" charset="0"/>
              </a:rPr>
              <a:t>EquipALife</a:t>
            </a:r>
          </a:p>
          <a:p>
            <a:endParaRPr lang="en-US" sz="2800" dirty="0">
              <a:latin typeface="Century Gothic" charset="0"/>
            </a:endParaRPr>
          </a:p>
          <a:p>
            <a:endParaRPr lang="en-US" sz="2800"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16</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sz="4000" dirty="0">
                <a:latin typeface="Times New Roman" charset="0"/>
              </a:rPr>
              <a:t>Resources Available to Schools and Families (continued)</a:t>
            </a:r>
          </a:p>
        </p:txBody>
      </p:sp>
      <p:sp>
        <p:nvSpPr>
          <p:cNvPr id="20482" name="Content Placeholder 2"/>
          <p:cNvSpPr>
            <a:spLocks noGrp="1"/>
          </p:cNvSpPr>
          <p:nvPr>
            <p:ph idx="1"/>
          </p:nvPr>
        </p:nvSpPr>
        <p:spPr/>
        <p:txBody>
          <a:bodyPr/>
          <a:lstStyle/>
          <a:p>
            <a:pPr>
              <a:spcAft>
                <a:spcPts val="1200"/>
              </a:spcAft>
            </a:pPr>
            <a:r>
              <a:rPr lang="en-US" sz="2800" dirty="0">
                <a:latin typeface="Century Gothic" charset="0"/>
              </a:rPr>
              <a:t>Crowd Funding</a:t>
            </a:r>
          </a:p>
          <a:p>
            <a:pPr>
              <a:spcAft>
                <a:spcPts val="1200"/>
              </a:spcAft>
            </a:pPr>
            <a:r>
              <a:rPr lang="en-US" sz="2800" dirty="0">
                <a:latin typeface="Century Gothic" charset="0"/>
              </a:rPr>
              <a:t>AT Reuse or Upcycling</a:t>
            </a:r>
          </a:p>
          <a:p>
            <a:pPr>
              <a:spcAft>
                <a:spcPts val="1200"/>
              </a:spcAft>
            </a:pPr>
            <a:r>
              <a:rPr lang="en-US" sz="2800" dirty="0">
                <a:latin typeface="Century Gothic" charset="0"/>
              </a:rPr>
              <a:t>Do-It-Yourself (DIY) Solutions</a:t>
            </a:r>
          </a:p>
          <a:p>
            <a:r>
              <a:rPr lang="en-US" sz="2800" dirty="0">
                <a:latin typeface="Century Gothic" charset="0"/>
              </a:rPr>
              <a:t>Disability Specific Programs</a:t>
            </a:r>
          </a:p>
          <a:p>
            <a:pPr lvl="1">
              <a:buFont typeface="Arial" panose="020B0604020202020204" pitchFamily="34" charset="0"/>
              <a:buChar char="•"/>
            </a:pPr>
            <a:r>
              <a:rPr lang="en-US" sz="2400" dirty="0">
                <a:latin typeface="Century Gothic" charset="0"/>
              </a:rPr>
              <a:t>Offer grants to specific groups</a:t>
            </a:r>
          </a:p>
          <a:p>
            <a:endParaRPr lang="en-US"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17</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635375"/>
            <a:ext cx="8382000" cy="1470025"/>
          </a:xfrm>
        </p:spPr>
        <p:txBody>
          <a:bodyPr/>
          <a:lstStyle/>
          <a:p>
            <a:r>
              <a:rPr lang="en-US" dirty="0"/>
              <a:t>Third Party Billing</a:t>
            </a:r>
          </a:p>
        </p:txBody>
      </p:sp>
      <p:sp>
        <p:nvSpPr>
          <p:cNvPr id="3" name="Subtitle 2"/>
          <p:cNvSpPr>
            <a:spLocks noGrp="1"/>
          </p:cNvSpPr>
          <p:nvPr>
            <p:ph type="subTitle" idx="1"/>
          </p:nvPr>
        </p:nvSpPr>
        <p:spPr>
          <a:xfrm>
            <a:off x="1066800" y="4953000"/>
            <a:ext cx="7010400" cy="609600"/>
          </a:xfrm>
        </p:spPr>
        <p:txBody>
          <a:bodyPr/>
          <a:lstStyle/>
          <a:p>
            <a:r>
              <a:rPr lang="en-US" sz="2400" dirty="0"/>
              <a:t>Resources Available to Schools and Families</a:t>
            </a:r>
          </a:p>
        </p:txBody>
      </p:sp>
    </p:spTree>
    <p:extLst>
      <p:ext uri="{BB962C8B-B14F-4D97-AF65-F5344CB8AC3E}">
        <p14:creationId xmlns:p14="http://schemas.microsoft.com/office/powerpoint/2010/main" val="1425990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a:latin typeface="Times New Roman" charset="0"/>
              </a:rPr>
              <a:t>Third Party Billing</a:t>
            </a:r>
          </a:p>
        </p:txBody>
      </p:sp>
      <p:sp>
        <p:nvSpPr>
          <p:cNvPr id="22530" name="Content Placeholder 2"/>
          <p:cNvSpPr>
            <a:spLocks noGrp="1"/>
          </p:cNvSpPr>
          <p:nvPr>
            <p:ph idx="1"/>
          </p:nvPr>
        </p:nvSpPr>
        <p:spPr>
          <a:xfrm>
            <a:off x="457200" y="2205831"/>
            <a:ext cx="4876800" cy="3962400"/>
          </a:xfrm>
        </p:spPr>
        <p:txBody>
          <a:bodyPr/>
          <a:lstStyle/>
          <a:p>
            <a:pPr marL="0" indent="0">
              <a:buNone/>
            </a:pPr>
            <a:r>
              <a:rPr lang="en-US" sz="2500" dirty="0">
                <a:latin typeface="Century Gothic" charset="0"/>
              </a:rPr>
              <a:t>Third party billing is a process that schools can use to recoup costs for health- related expenses that may include services such as occupational therapy (OT) or speech therapy, and equipment or devices such as a communication device.</a:t>
            </a: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19</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3342481"/>
            <a:ext cx="2895600" cy="168910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0" y="762000"/>
            <a:ext cx="9144000" cy="1295400"/>
          </a:xfrm>
        </p:spPr>
        <p:txBody>
          <a:bodyPr/>
          <a:lstStyle/>
          <a:p>
            <a:r>
              <a:rPr lang="en-US" sz="2200" dirty="0">
                <a:latin typeface="Times New Roman" charset="0"/>
              </a:rPr>
              <a:t>Funding Assistive Technology (AT) for Young Children</a:t>
            </a:r>
            <a:br>
              <a:rPr lang="en-US" sz="2200" dirty="0">
                <a:latin typeface="Times New Roman" charset="0"/>
              </a:rPr>
            </a:br>
            <a:r>
              <a:rPr lang="en-US" sz="2200" b="0" dirty="0">
                <a:latin typeface="Times New Roman" charset="0"/>
              </a:rPr>
              <a:t>Training materials created by PACER Center for the </a:t>
            </a:r>
            <a:br>
              <a:rPr lang="en-US" sz="2200" b="0" dirty="0">
                <a:latin typeface="Times New Roman" charset="0"/>
              </a:rPr>
            </a:br>
            <a:r>
              <a:rPr lang="en-US" sz="2200" b="0" dirty="0">
                <a:latin typeface="Times New Roman" charset="0"/>
              </a:rPr>
              <a:t>Technology to Improve Kids’ Educational Success (TIKES) Project</a:t>
            </a:r>
          </a:p>
        </p:txBody>
      </p:sp>
      <p:sp>
        <p:nvSpPr>
          <p:cNvPr id="7170" name="Content Placeholder 2"/>
          <p:cNvSpPr>
            <a:spLocks noGrp="1"/>
          </p:cNvSpPr>
          <p:nvPr>
            <p:ph idx="1"/>
          </p:nvPr>
        </p:nvSpPr>
        <p:spPr>
          <a:xfrm>
            <a:off x="457200" y="2322512"/>
            <a:ext cx="7467600" cy="2859088"/>
          </a:xfrm>
        </p:spPr>
        <p:txBody>
          <a:bodyPr/>
          <a:lstStyle/>
          <a:p>
            <a:pPr marL="0" indent="0">
              <a:spcAft>
                <a:spcPts val="1800"/>
              </a:spcAft>
              <a:buNone/>
            </a:pPr>
            <a:r>
              <a:rPr lang="en-US" sz="2800" dirty="0">
                <a:latin typeface="Century Gothic" charset="0"/>
              </a:rPr>
              <a:t>Paula Goldberg, Executive Director, PACER Center</a:t>
            </a:r>
          </a:p>
        </p:txBody>
      </p:sp>
      <p:sp>
        <p:nvSpPr>
          <p:cNvPr id="7171" name="Slide Number Placeholder 3"/>
          <p:cNvSpPr>
            <a:spLocks noGrp="1"/>
          </p:cNvSpPr>
          <p:nvPr>
            <p:ph type="sldNum" sz="quarter" idx="4294967295"/>
          </p:nvPr>
        </p:nvSpPr>
        <p:spPr>
          <a:xfrm>
            <a:off x="0" y="6392863"/>
            <a:ext cx="5029200" cy="3079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6pPr>
            <a:lvl7pPr marL="29718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7pPr>
            <a:lvl8pPr marL="34290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8pPr>
            <a:lvl9pPr marL="38862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a:t>
            </a:r>
            <a:fld id="{B593CE9B-8EE0-EC43-AE45-2950A2F6216E}" type="slidenum">
              <a:rPr lang="es-MX" sz="1200">
                <a:latin typeface="Century Gothic" charset="0"/>
              </a:rPr>
              <a:pPr eaLnBrk="1" fontAlgn="base" hangingPunct="1">
                <a:lnSpc>
                  <a:spcPct val="90000"/>
                </a:lnSpc>
                <a:spcBef>
                  <a:spcPct val="20000"/>
                </a:spcBef>
                <a:spcAft>
                  <a:spcPct val="0"/>
                </a:spcAft>
              </a:pPr>
              <a:t>2</a:t>
            </a:fld>
            <a:endParaRPr lang="es-MX" sz="1200">
              <a:latin typeface="Century Gothic"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a:latin typeface="Times New Roman" charset="0"/>
              </a:rPr>
              <a:t>Third Party Billing (continued)</a:t>
            </a:r>
          </a:p>
        </p:txBody>
      </p:sp>
      <p:sp>
        <p:nvSpPr>
          <p:cNvPr id="22530" name="Content Placeholder 2"/>
          <p:cNvSpPr>
            <a:spLocks noGrp="1"/>
          </p:cNvSpPr>
          <p:nvPr>
            <p:ph idx="1"/>
          </p:nvPr>
        </p:nvSpPr>
        <p:spPr>
          <a:xfrm>
            <a:off x="457200" y="2205831"/>
            <a:ext cx="8229600" cy="3962400"/>
          </a:xfrm>
        </p:spPr>
        <p:txBody>
          <a:bodyPr/>
          <a:lstStyle/>
          <a:p>
            <a:pPr>
              <a:spcAft>
                <a:spcPts val="1200"/>
              </a:spcAft>
            </a:pPr>
            <a:r>
              <a:rPr lang="en-US" sz="2400" dirty="0">
                <a:latin typeface="Century Gothic" charset="0"/>
              </a:rPr>
              <a:t>Services and AT included in the IFSP or IEP are provided at no cost to the family</a:t>
            </a:r>
          </a:p>
          <a:p>
            <a:pPr>
              <a:spcAft>
                <a:spcPts val="1200"/>
              </a:spcAft>
            </a:pPr>
            <a:r>
              <a:rPr lang="en-US" sz="2400" dirty="0">
                <a:latin typeface="Century Gothic" charset="0"/>
              </a:rPr>
              <a:t>Districts can use third party billing to help cover costs of special education</a:t>
            </a:r>
          </a:p>
          <a:p>
            <a:pPr>
              <a:spcAft>
                <a:spcPts val="1200"/>
              </a:spcAft>
            </a:pPr>
            <a:r>
              <a:rPr lang="en-US" sz="2400" dirty="0">
                <a:latin typeface="Century Gothic" charset="0"/>
              </a:rPr>
              <a:t>Districts must obtain parental consent before submitting information for billing</a:t>
            </a: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20</a:t>
            </a:r>
          </a:p>
        </p:txBody>
      </p:sp>
    </p:spTree>
    <p:extLst>
      <p:ext uri="{BB962C8B-B14F-4D97-AF65-F5344CB8AC3E}">
        <p14:creationId xmlns:p14="http://schemas.microsoft.com/office/powerpoint/2010/main" val="30369367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a:latin typeface="Times New Roman" charset="0"/>
              </a:rPr>
              <a:t>Third Party Billing (FAQ)</a:t>
            </a:r>
          </a:p>
        </p:txBody>
      </p:sp>
      <p:sp>
        <p:nvSpPr>
          <p:cNvPr id="22530" name="Content Placeholder 2"/>
          <p:cNvSpPr>
            <a:spLocks noGrp="1"/>
          </p:cNvSpPr>
          <p:nvPr>
            <p:ph idx="1"/>
          </p:nvPr>
        </p:nvSpPr>
        <p:spPr>
          <a:xfrm>
            <a:off x="457200" y="2205831"/>
            <a:ext cx="8229600" cy="3962400"/>
          </a:xfrm>
        </p:spPr>
        <p:txBody>
          <a:bodyPr/>
          <a:lstStyle/>
          <a:p>
            <a:pPr marL="514350" indent="-514350">
              <a:spcAft>
                <a:spcPts val="1200"/>
              </a:spcAft>
              <a:buAutoNum type="alphaUcPeriod" startAt="17"/>
            </a:pPr>
            <a:r>
              <a:rPr lang="en-US" b="1" dirty="0">
                <a:latin typeface="Century Gothic" charset="0"/>
              </a:rPr>
              <a:t>What are health-related services?</a:t>
            </a:r>
          </a:p>
          <a:p>
            <a:pPr marL="0" indent="0">
              <a:buNone/>
            </a:pPr>
            <a:r>
              <a:rPr lang="en-US" sz="2400" b="1" dirty="0">
                <a:latin typeface="Century Gothic" charset="0"/>
              </a:rPr>
              <a:t>A. </a:t>
            </a:r>
            <a:r>
              <a:rPr lang="en-US" sz="2400" dirty="0">
                <a:latin typeface="Century Gothic" charset="0"/>
              </a:rPr>
              <a:t>Health-related services are defined by Congress in the Individuals with Disabilities Education Act (IDEA). They include the support services a child with a disability needs to benefit from special education. They are part of the IFSP and IEP, but they are not instructional in nature. Health-related services support a child’s instructional program. </a:t>
            </a:r>
            <a:endParaRPr lang="en-US" sz="3600"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21</a:t>
            </a:r>
          </a:p>
        </p:txBody>
      </p:sp>
    </p:spTree>
    <p:extLst>
      <p:ext uri="{BB962C8B-B14F-4D97-AF65-F5344CB8AC3E}">
        <p14:creationId xmlns:p14="http://schemas.microsoft.com/office/powerpoint/2010/main" val="249553816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a:latin typeface="Times New Roman" charset="0"/>
              </a:rPr>
              <a:t>Third Party Billing (FAQ)</a:t>
            </a:r>
          </a:p>
        </p:txBody>
      </p:sp>
      <p:sp>
        <p:nvSpPr>
          <p:cNvPr id="22530" name="Content Placeholder 2"/>
          <p:cNvSpPr>
            <a:spLocks noGrp="1"/>
          </p:cNvSpPr>
          <p:nvPr>
            <p:ph idx="1"/>
          </p:nvPr>
        </p:nvSpPr>
        <p:spPr>
          <a:xfrm>
            <a:off x="457200" y="2205831"/>
            <a:ext cx="8229600" cy="3962400"/>
          </a:xfrm>
        </p:spPr>
        <p:txBody>
          <a:bodyPr/>
          <a:lstStyle/>
          <a:p>
            <a:pPr marL="0" indent="0">
              <a:spcAft>
                <a:spcPts val="1200"/>
              </a:spcAft>
              <a:buNone/>
            </a:pPr>
            <a:r>
              <a:rPr lang="en-US" sz="2800" b="1" dirty="0">
                <a:latin typeface="Century Gothic" charset="0"/>
              </a:rPr>
              <a:t>Q. If my district gets money from Third Party Billing, does the district get less money from the Department of Education for the cost of special education?</a:t>
            </a:r>
          </a:p>
          <a:p>
            <a:pPr marL="0" indent="0">
              <a:buNone/>
            </a:pPr>
            <a:r>
              <a:rPr lang="en-US" sz="2400" b="1" dirty="0">
                <a:latin typeface="Century Gothic" charset="0"/>
              </a:rPr>
              <a:t>A. </a:t>
            </a:r>
            <a:r>
              <a:rPr lang="en-US" sz="2400" dirty="0">
                <a:latin typeface="Century Gothic" charset="0"/>
              </a:rPr>
              <a:t>No, this is additional money for the district that helps to cover the cost of special education.</a:t>
            </a:r>
            <a:endParaRPr lang="en-US"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22</a:t>
            </a:r>
          </a:p>
        </p:txBody>
      </p:sp>
    </p:spTree>
    <p:extLst>
      <p:ext uri="{BB962C8B-B14F-4D97-AF65-F5344CB8AC3E}">
        <p14:creationId xmlns:p14="http://schemas.microsoft.com/office/powerpoint/2010/main" val="19850096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a:latin typeface="Times New Roman" charset="0"/>
              </a:rPr>
              <a:t>Third Party Billing (FAQ)</a:t>
            </a:r>
          </a:p>
        </p:txBody>
      </p:sp>
      <p:sp>
        <p:nvSpPr>
          <p:cNvPr id="22530" name="Content Placeholder 2"/>
          <p:cNvSpPr>
            <a:spLocks noGrp="1"/>
          </p:cNvSpPr>
          <p:nvPr>
            <p:ph idx="1"/>
          </p:nvPr>
        </p:nvSpPr>
        <p:spPr>
          <a:xfrm>
            <a:off x="457200" y="2205831"/>
            <a:ext cx="8229600" cy="3962400"/>
          </a:xfrm>
        </p:spPr>
        <p:txBody>
          <a:bodyPr/>
          <a:lstStyle/>
          <a:p>
            <a:pPr marL="0" indent="0">
              <a:spcAft>
                <a:spcPts val="1200"/>
              </a:spcAft>
              <a:buNone/>
            </a:pPr>
            <a:r>
              <a:rPr lang="en-US" sz="2800" b="1" dirty="0">
                <a:latin typeface="Century Gothic" charset="0"/>
              </a:rPr>
              <a:t>Q. What happens with the money my district gets from third party billing?</a:t>
            </a:r>
          </a:p>
          <a:p>
            <a:pPr marL="0" indent="0">
              <a:spcAft>
                <a:spcPts val="1200"/>
              </a:spcAft>
              <a:buNone/>
            </a:pPr>
            <a:r>
              <a:rPr lang="en-US" sz="2400" b="1" dirty="0">
                <a:latin typeface="Century Gothic" charset="0"/>
              </a:rPr>
              <a:t>A. </a:t>
            </a:r>
            <a:r>
              <a:rPr lang="en-US" sz="2400" dirty="0">
                <a:latin typeface="Century Gothic" charset="0"/>
              </a:rPr>
              <a:t>Minnesota laws are very specific about the use of money districts get from third party billing. The money a district receives from third party billing does not reduce the amount of other state aid. </a:t>
            </a:r>
          </a:p>
          <a:p>
            <a:pPr marL="0" indent="0">
              <a:buNone/>
            </a:pPr>
            <a:r>
              <a:rPr lang="en-US" sz="2000" b="1" dirty="0">
                <a:latin typeface="Century Gothic" charset="0"/>
              </a:rPr>
              <a:t>Note: </a:t>
            </a:r>
            <a:r>
              <a:rPr lang="en-US" sz="2000" dirty="0">
                <a:latin typeface="Century Gothic" charset="0"/>
              </a:rPr>
              <a:t>Payments for third party services given to a child indirectly offset costs for a child.</a:t>
            </a: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23</a:t>
            </a:r>
          </a:p>
        </p:txBody>
      </p:sp>
    </p:spTree>
    <p:extLst>
      <p:ext uri="{BB962C8B-B14F-4D97-AF65-F5344CB8AC3E}">
        <p14:creationId xmlns:p14="http://schemas.microsoft.com/office/powerpoint/2010/main" val="209331442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a:latin typeface="Times New Roman" charset="0"/>
              </a:rPr>
              <a:t>Third Party Billing (FAQ)</a:t>
            </a:r>
          </a:p>
        </p:txBody>
      </p:sp>
      <p:sp>
        <p:nvSpPr>
          <p:cNvPr id="22530" name="Content Placeholder 2"/>
          <p:cNvSpPr>
            <a:spLocks noGrp="1"/>
          </p:cNvSpPr>
          <p:nvPr>
            <p:ph idx="1"/>
          </p:nvPr>
        </p:nvSpPr>
        <p:spPr>
          <a:xfrm>
            <a:off x="457200" y="2205831"/>
            <a:ext cx="8229600" cy="3962400"/>
          </a:xfrm>
        </p:spPr>
        <p:txBody>
          <a:bodyPr/>
          <a:lstStyle/>
          <a:p>
            <a:pPr marL="0" indent="0">
              <a:buNone/>
            </a:pPr>
            <a:r>
              <a:rPr lang="en-US" sz="2800" b="1" dirty="0">
                <a:latin typeface="Century Gothic" charset="0"/>
              </a:rPr>
              <a:t>Q. What happens with the money my district gets from third party billing? (continued)</a:t>
            </a:r>
          </a:p>
          <a:p>
            <a:pPr marL="0" indent="0">
              <a:buNone/>
            </a:pPr>
            <a:endParaRPr lang="en-US" sz="2800" b="1" dirty="0">
              <a:latin typeface="Century Gothic" charset="0"/>
            </a:endParaRPr>
          </a:p>
          <a:p>
            <a:pPr marL="0" indent="0">
              <a:buNone/>
            </a:pPr>
            <a:r>
              <a:rPr lang="en-US" sz="2400" b="1" dirty="0">
                <a:latin typeface="Century Gothic" charset="0"/>
              </a:rPr>
              <a:t>A. </a:t>
            </a:r>
            <a:r>
              <a:rPr lang="en-US" sz="2400" dirty="0">
                <a:latin typeface="Century Gothic" charset="0"/>
              </a:rPr>
              <a:t>The money a district receives can be used: </a:t>
            </a:r>
          </a:p>
          <a:p>
            <a:pPr lvl="1">
              <a:buFont typeface="Arial" panose="020B0604020202020204" pitchFamily="34" charset="0"/>
              <a:buChar char="•"/>
            </a:pPr>
            <a:r>
              <a:rPr lang="en-US" sz="2000" dirty="0">
                <a:latin typeface="Century Gothic" charset="0"/>
              </a:rPr>
              <a:t>For the benefit of students with special needs in the district</a:t>
            </a:r>
          </a:p>
          <a:p>
            <a:pPr lvl="1">
              <a:buFont typeface="Arial" panose="020B0604020202020204" pitchFamily="34" charset="0"/>
              <a:buChar char="•"/>
            </a:pPr>
            <a:r>
              <a:rPr lang="en-US" sz="2000" dirty="0">
                <a:latin typeface="Century Gothic" charset="0"/>
              </a:rPr>
              <a:t>To pay for the cost of doing third party billing</a:t>
            </a:r>
          </a:p>
          <a:p>
            <a:pPr lvl="1">
              <a:buFont typeface="Arial" panose="020B0604020202020204" pitchFamily="34" charset="0"/>
              <a:buChar char="•"/>
            </a:pPr>
            <a:r>
              <a:rPr lang="en-US" sz="2000" dirty="0">
                <a:latin typeface="Century Gothic" charset="0"/>
              </a:rPr>
              <a:t>To get training and help to increase the amount of third party billing.</a:t>
            </a:r>
            <a:endParaRPr lang="en-US"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24</a:t>
            </a:r>
          </a:p>
        </p:txBody>
      </p:sp>
    </p:spTree>
    <p:extLst>
      <p:ext uri="{BB962C8B-B14F-4D97-AF65-F5344CB8AC3E}">
        <p14:creationId xmlns:p14="http://schemas.microsoft.com/office/powerpoint/2010/main" val="205548559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Private Insurance</a:t>
            </a:r>
          </a:p>
        </p:txBody>
      </p:sp>
      <p:sp>
        <p:nvSpPr>
          <p:cNvPr id="3" name="Subtitle 2"/>
          <p:cNvSpPr>
            <a:spLocks noGrp="1"/>
          </p:cNvSpPr>
          <p:nvPr>
            <p:ph type="subTitle" idx="1"/>
          </p:nvPr>
        </p:nvSpPr>
        <p:spPr>
          <a:xfrm>
            <a:off x="1066800" y="5105400"/>
            <a:ext cx="7010400" cy="609600"/>
          </a:xfrm>
        </p:spPr>
        <p:txBody>
          <a:bodyPr/>
          <a:lstStyle/>
          <a:p>
            <a:r>
              <a:rPr lang="en-US" sz="2400" dirty="0"/>
              <a:t>Resources Available to Schools and Families</a:t>
            </a:r>
          </a:p>
        </p:txBody>
      </p:sp>
    </p:spTree>
    <p:extLst>
      <p:ext uri="{BB962C8B-B14F-4D97-AF65-F5344CB8AC3E}">
        <p14:creationId xmlns:p14="http://schemas.microsoft.com/office/powerpoint/2010/main" val="1578579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dirty="0">
                <a:latin typeface="Times New Roman" charset="0"/>
              </a:rPr>
              <a:t>Private Insurance</a:t>
            </a:r>
          </a:p>
        </p:txBody>
      </p:sp>
      <p:sp>
        <p:nvSpPr>
          <p:cNvPr id="21506" name="Content Placeholder 2"/>
          <p:cNvSpPr>
            <a:spLocks noGrp="1"/>
          </p:cNvSpPr>
          <p:nvPr>
            <p:ph idx="1"/>
          </p:nvPr>
        </p:nvSpPr>
        <p:spPr>
          <a:xfrm>
            <a:off x="533400" y="2133600"/>
            <a:ext cx="4953000" cy="3962400"/>
          </a:xfrm>
        </p:spPr>
        <p:txBody>
          <a:bodyPr/>
          <a:lstStyle/>
          <a:p>
            <a:pPr>
              <a:spcAft>
                <a:spcPts val="600"/>
              </a:spcAft>
            </a:pPr>
            <a:r>
              <a:rPr lang="en-US" sz="2000" dirty="0">
                <a:latin typeface="Century Gothic" charset="0"/>
              </a:rPr>
              <a:t>Know your policy, including if it covers health-related disabilities and AT</a:t>
            </a:r>
          </a:p>
          <a:p>
            <a:pPr>
              <a:spcAft>
                <a:spcPts val="600"/>
              </a:spcAft>
            </a:pPr>
            <a:r>
              <a:rPr lang="en-US" sz="2000" dirty="0">
                <a:latin typeface="Century Gothic" charset="0"/>
              </a:rPr>
              <a:t>If a family has both private and medical assistance insurance, then private insurance is considered the “payer of first resort”</a:t>
            </a:r>
          </a:p>
          <a:p>
            <a:pPr>
              <a:spcAft>
                <a:spcPts val="600"/>
              </a:spcAft>
            </a:pPr>
            <a:r>
              <a:rPr lang="en-US" sz="2000" dirty="0">
                <a:latin typeface="Century Gothic" charset="0"/>
              </a:rPr>
              <a:t>Private insurance must deny all or part of a claim before MA will consider a claim</a:t>
            </a:r>
          </a:p>
          <a:p>
            <a:pPr>
              <a:spcAft>
                <a:spcPts val="600"/>
              </a:spcAft>
            </a:pPr>
            <a:r>
              <a:rPr lang="en-US" sz="2000" dirty="0">
                <a:latin typeface="Century Gothic" charset="0"/>
              </a:rPr>
              <a:t>Be aware of the appeals procedure</a:t>
            </a:r>
          </a:p>
        </p:txBody>
      </p:sp>
      <p:sp>
        <p:nvSpPr>
          <p:cNvPr id="5"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26</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7374" y="3344068"/>
            <a:ext cx="3019426" cy="1761332"/>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Assistive Technology and 504 Plans</a:t>
            </a:r>
          </a:p>
        </p:txBody>
      </p:sp>
      <p:sp>
        <p:nvSpPr>
          <p:cNvPr id="3" name="Subtitle 2"/>
          <p:cNvSpPr>
            <a:spLocks noGrp="1"/>
          </p:cNvSpPr>
          <p:nvPr>
            <p:ph type="subTitle" idx="1"/>
          </p:nvPr>
        </p:nvSpPr>
        <p:spPr>
          <a:xfrm>
            <a:off x="1066800" y="5105400"/>
            <a:ext cx="7010400" cy="609600"/>
          </a:xfrm>
        </p:spPr>
        <p:txBody>
          <a:bodyPr/>
          <a:lstStyle/>
          <a:p>
            <a:r>
              <a:rPr lang="en-US" sz="2400" dirty="0"/>
              <a:t>Resources Available to Schools and Families</a:t>
            </a:r>
          </a:p>
        </p:txBody>
      </p:sp>
    </p:spTree>
    <p:extLst>
      <p:ext uri="{BB962C8B-B14F-4D97-AF65-F5344CB8AC3E}">
        <p14:creationId xmlns:p14="http://schemas.microsoft.com/office/powerpoint/2010/main" val="177514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Children With a Disability Who Don’t Qualify For an IEP</a:t>
            </a:r>
          </a:p>
        </p:txBody>
      </p:sp>
      <p:sp>
        <p:nvSpPr>
          <p:cNvPr id="3" name="Content Placeholder 2"/>
          <p:cNvSpPr>
            <a:spLocks noGrp="1"/>
          </p:cNvSpPr>
          <p:nvPr>
            <p:ph idx="1"/>
          </p:nvPr>
        </p:nvSpPr>
        <p:spPr>
          <a:xfrm>
            <a:off x="457200" y="2209800"/>
            <a:ext cx="4343400" cy="3962400"/>
          </a:xfrm>
        </p:spPr>
        <p:txBody>
          <a:bodyPr/>
          <a:lstStyle/>
          <a:p>
            <a:pPr>
              <a:spcAft>
                <a:spcPts val="1200"/>
              </a:spcAft>
            </a:pPr>
            <a:r>
              <a:rPr lang="en-US" sz="2400" dirty="0"/>
              <a:t>Sometimes children with a disability don’t qualify for an IEP</a:t>
            </a:r>
          </a:p>
          <a:p>
            <a:pPr>
              <a:spcAft>
                <a:spcPts val="1200"/>
              </a:spcAft>
            </a:pPr>
            <a:r>
              <a:rPr lang="en-US" sz="2400" dirty="0"/>
              <a:t>Accommodations or assistive technology could help them</a:t>
            </a:r>
          </a:p>
          <a:p>
            <a:pPr>
              <a:spcAft>
                <a:spcPts val="1200"/>
              </a:spcAft>
            </a:pPr>
            <a:r>
              <a:rPr lang="en-US" sz="2400" dirty="0"/>
              <a:t>Some students may qualify for a 504 plan</a:t>
            </a:r>
          </a:p>
          <a:p>
            <a:endParaRPr lang="en-US" sz="2800" dirty="0"/>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28</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4886" y="3212306"/>
            <a:ext cx="3341914" cy="1949450"/>
          </a:xfrm>
          <a:prstGeom prst="rect">
            <a:avLst/>
          </a:prstGeom>
        </p:spPr>
      </p:pic>
    </p:spTree>
    <p:extLst>
      <p:ext uri="{BB962C8B-B14F-4D97-AF65-F5344CB8AC3E}">
        <p14:creationId xmlns:p14="http://schemas.microsoft.com/office/powerpoint/2010/main" val="159156854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Children With a Disability Who Don’t Qualify For an IEP (cont.)</a:t>
            </a:r>
          </a:p>
        </p:txBody>
      </p:sp>
      <p:sp>
        <p:nvSpPr>
          <p:cNvPr id="3" name="Content Placeholder 2"/>
          <p:cNvSpPr>
            <a:spLocks noGrp="1"/>
          </p:cNvSpPr>
          <p:nvPr>
            <p:ph idx="1"/>
          </p:nvPr>
        </p:nvSpPr>
        <p:spPr/>
        <p:txBody>
          <a:bodyPr/>
          <a:lstStyle/>
          <a:p>
            <a:pPr>
              <a:spcAft>
                <a:spcPts val="1200"/>
              </a:spcAft>
            </a:pPr>
            <a:r>
              <a:rPr lang="en-US" sz="2400" dirty="0"/>
              <a:t>Some students who don’t qualify for an IEP may qualify for a 504 plan</a:t>
            </a:r>
          </a:p>
          <a:p>
            <a:pPr>
              <a:spcAft>
                <a:spcPts val="1200"/>
              </a:spcAft>
            </a:pPr>
            <a:r>
              <a:rPr lang="en-US" sz="2400" dirty="0"/>
              <a:t>The 504 plan process is similar to the IEP process, and may include an evaluation</a:t>
            </a:r>
          </a:p>
          <a:p>
            <a:pPr>
              <a:spcAft>
                <a:spcPts val="1200"/>
              </a:spcAft>
            </a:pPr>
            <a:r>
              <a:rPr lang="en-US" sz="2400" dirty="0"/>
              <a:t>Not every student with a disability will qualify for an IEP or 504 plan</a:t>
            </a:r>
          </a:p>
          <a:p>
            <a:endParaRPr lang="en-US" dirty="0"/>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29</a:t>
            </a:r>
          </a:p>
        </p:txBody>
      </p:sp>
    </p:spTree>
    <p:extLst>
      <p:ext uri="{BB962C8B-B14F-4D97-AF65-F5344CB8AC3E}">
        <p14:creationId xmlns:p14="http://schemas.microsoft.com/office/powerpoint/2010/main" val="122938882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a:xfrm>
            <a:off x="457200" y="762000"/>
            <a:ext cx="8229600" cy="1295400"/>
          </a:xfrm>
        </p:spPr>
        <p:txBody>
          <a:bodyPr/>
          <a:lstStyle/>
          <a:p>
            <a:r>
              <a:rPr lang="en-US" sz="3600" dirty="0">
                <a:latin typeface="Times New Roman" charset="0"/>
              </a:rPr>
              <a:t>Federally-funded Early Childhood and Assistive Technology (AT) Grants</a:t>
            </a:r>
          </a:p>
        </p:txBody>
      </p:sp>
      <p:sp>
        <p:nvSpPr>
          <p:cNvPr id="3" name="Content Placeholder 2"/>
          <p:cNvSpPr>
            <a:spLocks noGrp="1"/>
          </p:cNvSpPr>
          <p:nvPr>
            <p:ph idx="1"/>
          </p:nvPr>
        </p:nvSpPr>
        <p:spPr>
          <a:xfrm>
            <a:off x="457200" y="2133600"/>
            <a:ext cx="8229600" cy="4191000"/>
          </a:xfrm>
          <a:ln>
            <a:miter lim="800000"/>
            <a:headEnd/>
            <a:tailEnd/>
          </a:ln>
        </p:spPr>
        <p:txBody>
          <a:bodyPr/>
          <a:lstStyle/>
          <a:p>
            <a:pPr>
              <a:lnSpc>
                <a:spcPct val="110000"/>
              </a:lnSpc>
              <a:spcAft>
                <a:spcPts val="600"/>
              </a:spcAft>
            </a:pPr>
            <a:r>
              <a:rPr lang="en-US" sz="2000" dirty="0"/>
              <a:t>The TIKES Project is an education priority that is based on research that shows assistive technology is</a:t>
            </a:r>
            <a:r>
              <a:rPr lang="en-US" sz="2000" dirty="0">
                <a:solidFill>
                  <a:schemeClr val="tx1">
                    <a:lumMod val="95000"/>
                    <a:lumOff val="5000"/>
                  </a:schemeClr>
                </a:solidFill>
              </a:rPr>
              <a:t> underutilized</a:t>
            </a:r>
            <a:r>
              <a:rPr lang="en-US" sz="2000" dirty="0">
                <a:solidFill>
                  <a:srgbClr val="FF0000"/>
                </a:solidFill>
              </a:rPr>
              <a:t> </a:t>
            </a:r>
            <a:r>
              <a:rPr lang="en-US" sz="2000" dirty="0"/>
              <a:t>by children with disabilities ages birth </a:t>
            </a:r>
            <a:r>
              <a:rPr lang="en-US" sz="2000" dirty="0">
                <a:solidFill>
                  <a:srgbClr val="0D0D0D"/>
                </a:solidFill>
              </a:rPr>
              <a:t>-</a:t>
            </a:r>
            <a:r>
              <a:rPr lang="en-US" sz="2000" dirty="0"/>
              <a:t> 5</a:t>
            </a:r>
          </a:p>
          <a:p>
            <a:pPr>
              <a:lnSpc>
                <a:spcPct val="110000"/>
              </a:lnSpc>
              <a:spcAft>
                <a:spcPts val="600"/>
              </a:spcAft>
            </a:pPr>
            <a:r>
              <a:rPr lang="en-US" sz="2000" dirty="0"/>
              <a:t>The TIKES Project is one of three grants awarded by the U.S. Department of Education’s Office of Special Education Programs (OSEP)</a:t>
            </a:r>
          </a:p>
          <a:p>
            <a:pPr>
              <a:lnSpc>
                <a:spcPct val="110000"/>
              </a:lnSpc>
              <a:spcAft>
                <a:spcPts val="600"/>
              </a:spcAft>
            </a:pPr>
            <a:r>
              <a:rPr lang="en-US" sz="2000" dirty="0"/>
              <a:t>Educators and parents play an important role in equipping yourself and future early intervention and early childhood providers, teachers, and parents with important information</a:t>
            </a:r>
            <a:r>
              <a:rPr lang="en-US" sz="2000" dirty="0">
                <a:solidFill>
                  <a:srgbClr val="0D0D0D"/>
                </a:solidFill>
              </a:rPr>
              <a:t> about AT</a:t>
            </a:r>
            <a:endParaRPr lang="en-US" sz="2000" strike="sngStrike" dirty="0">
              <a:solidFill>
                <a:srgbClr val="0D0D0D"/>
              </a:solidFill>
            </a:endParaRPr>
          </a:p>
        </p:txBody>
      </p:sp>
      <p:sp>
        <p:nvSpPr>
          <p:cNvPr id="8195" name="Slide Number Placeholder 3"/>
          <p:cNvSpPr>
            <a:spLocks noGrp="1"/>
          </p:cNvSpPr>
          <p:nvPr>
            <p:ph type="sldNum" sz="quarter" idx="4294967295"/>
          </p:nvPr>
        </p:nvSpPr>
        <p:spPr>
          <a:xfrm>
            <a:off x="0" y="6392863"/>
            <a:ext cx="5029200" cy="3079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6pPr>
            <a:lvl7pPr marL="29718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7pPr>
            <a:lvl8pPr marL="34290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8pPr>
            <a:lvl9pPr marL="38862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a:t>
            </a:r>
            <a:fld id="{EAA15E7B-1C96-0543-9EA4-9FD6C561735C}" type="slidenum">
              <a:rPr lang="es-MX" sz="1200">
                <a:latin typeface="Century Gothic" charset="0"/>
              </a:rPr>
              <a:pPr eaLnBrk="1" fontAlgn="base" hangingPunct="1">
                <a:lnSpc>
                  <a:spcPct val="90000"/>
                </a:lnSpc>
                <a:spcBef>
                  <a:spcPct val="20000"/>
                </a:spcBef>
                <a:spcAft>
                  <a:spcPct val="0"/>
                </a:spcAft>
              </a:pPr>
              <a:t>3</a:t>
            </a:fld>
            <a:endParaRPr lang="es-MX" sz="1200">
              <a:latin typeface="Century Gothic"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Children With a Disability Who Don’t Qualify For an IEP (cont.)</a:t>
            </a:r>
          </a:p>
        </p:txBody>
      </p:sp>
      <p:sp>
        <p:nvSpPr>
          <p:cNvPr id="3" name="Content Placeholder 2"/>
          <p:cNvSpPr>
            <a:spLocks noGrp="1"/>
          </p:cNvSpPr>
          <p:nvPr>
            <p:ph idx="1"/>
          </p:nvPr>
        </p:nvSpPr>
        <p:spPr/>
        <p:txBody>
          <a:bodyPr/>
          <a:lstStyle/>
          <a:p>
            <a:pPr>
              <a:spcAft>
                <a:spcPts val="1200"/>
              </a:spcAft>
            </a:pPr>
            <a:r>
              <a:rPr lang="en-US" sz="2400" dirty="0"/>
              <a:t>If eligible for a 504 plan, the school must provide reasonable accommodations so a child can participate fully in the school setting</a:t>
            </a:r>
          </a:p>
          <a:p>
            <a:pPr>
              <a:spcAft>
                <a:spcPts val="1200"/>
              </a:spcAft>
            </a:pPr>
            <a:r>
              <a:rPr lang="en-US" sz="2400" dirty="0"/>
              <a:t>Accommodations may include AT</a:t>
            </a:r>
          </a:p>
          <a:p>
            <a:endParaRPr lang="en-US" dirty="0"/>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30</a:t>
            </a:r>
          </a:p>
        </p:txBody>
      </p:sp>
    </p:spTree>
    <p:extLst>
      <p:ext uri="{BB962C8B-B14F-4D97-AF65-F5344CB8AC3E}">
        <p14:creationId xmlns:p14="http://schemas.microsoft.com/office/powerpoint/2010/main" val="277526406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Government Programs</a:t>
            </a:r>
          </a:p>
        </p:txBody>
      </p:sp>
      <p:sp>
        <p:nvSpPr>
          <p:cNvPr id="3" name="Subtitle 2"/>
          <p:cNvSpPr>
            <a:spLocks noGrp="1"/>
          </p:cNvSpPr>
          <p:nvPr>
            <p:ph type="subTitle" idx="1"/>
          </p:nvPr>
        </p:nvSpPr>
        <p:spPr>
          <a:xfrm>
            <a:off x="1066800" y="5105400"/>
            <a:ext cx="7010400" cy="609600"/>
          </a:xfrm>
        </p:spPr>
        <p:txBody>
          <a:bodyPr/>
          <a:lstStyle/>
          <a:p>
            <a:r>
              <a:rPr lang="en-US" sz="2400" dirty="0"/>
              <a:t>Resources Available to Schools and Families</a:t>
            </a:r>
          </a:p>
        </p:txBody>
      </p:sp>
    </p:spTree>
    <p:extLst>
      <p:ext uri="{BB962C8B-B14F-4D97-AF65-F5344CB8AC3E}">
        <p14:creationId xmlns:p14="http://schemas.microsoft.com/office/powerpoint/2010/main" val="1746926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a:latin typeface="Times New Roman" charset="0"/>
              </a:rPr>
              <a:t>Government Programs</a:t>
            </a:r>
          </a:p>
        </p:txBody>
      </p:sp>
      <p:sp>
        <p:nvSpPr>
          <p:cNvPr id="23554" name="Content Placeholder 2"/>
          <p:cNvSpPr>
            <a:spLocks noGrp="1"/>
          </p:cNvSpPr>
          <p:nvPr>
            <p:ph idx="1"/>
          </p:nvPr>
        </p:nvSpPr>
        <p:spPr>
          <a:xfrm>
            <a:off x="457200" y="2209799"/>
            <a:ext cx="4572000" cy="4183063"/>
          </a:xfrm>
        </p:spPr>
        <p:txBody>
          <a:bodyPr/>
          <a:lstStyle/>
          <a:p>
            <a:r>
              <a:rPr lang="en-US" sz="2400" dirty="0">
                <a:latin typeface="Century Gothic" charset="0"/>
              </a:rPr>
              <a:t>Federal and State Programs</a:t>
            </a:r>
          </a:p>
          <a:p>
            <a:pPr lvl="1">
              <a:spcAft>
                <a:spcPts val="600"/>
              </a:spcAft>
              <a:buFont typeface="Arial" panose="020B0604020202020204" pitchFamily="34" charset="0"/>
              <a:buChar char="•"/>
            </a:pPr>
            <a:r>
              <a:rPr lang="en-US" sz="2000" dirty="0">
                <a:latin typeface="Century Gothic" charset="0"/>
              </a:rPr>
              <a:t>Medicaid: covers durable medical equipment (DME) with authorization from a health care professional</a:t>
            </a:r>
          </a:p>
          <a:p>
            <a:pPr lvl="1">
              <a:spcAft>
                <a:spcPts val="600"/>
              </a:spcAft>
              <a:buFont typeface="Arial" panose="020B0604020202020204" pitchFamily="34" charset="0"/>
              <a:buChar char="•"/>
            </a:pPr>
            <a:r>
              <a:rPr lang="en-US" sz="2000" dirty="0">
                <a:latin typeface="Century Gothic" charset="0"/>
              </a:rPr>
              <a:t>Specific services and covered AT vary by state</a:t>
            </a:r>
          </a:p>
          <a:p>
            <a:pPr lvl="1">
              <a:spcAft>
                <a:spcPts val="600"/>
              </a:spcAft>
              <a:buFont typeface="Arial" panose="020B0604020202020204" pitchFamily="34" charset="0"/>
              <a:buChar char="•"/>
            </a:pPr>
            <a:r>
              <a:rPr lang="en-US" sz="2000" dirty="0">
                <a:latin typeface="Century Gothic" charset="0"/>
              </a:rPr>
              <a:t>Early and Periodic Screening, Diagnosis, and Treatment (EPSDT) Program</a:t>
            </a: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32</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6400" y="3367880"/>
            <a:ext cx="3200400" cy="1866900"/>
          </a:xfrm>
          <a:prstGeom prst="rect">
            <a:avLst/>
          </a:prstGeo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charset="0"/>
              </a:rPr>
              <a:t>Government Programs (cont.)</a:t>
            </a:r>
            <a:endParaRPr lang="en-US" dirty="0"/>
          </a:p>
        </p:txBody>
      </p:sp>
      <p:sp>
        <p:nvSpPr>
          <p:cNvPr id="3" name="Content Placeholder 2"/>
          <p:cNvSpPr>
            <a:spLocks noGrp="1"/>
          </p:cNvSpPr>
          <p:nvPr>
            <p:ph idx="1"/>
          </p:nvPr>
        </p:nvSpPr>
        <p:spPr/>
        <p:txBody>
          <a:bodyPr/>
          <a:lstStyle/>
          <a:p>
            <a:r>
              <a:rPr lang="en-US" b="1" dirty="0"/>
              <a:t>County Programs</a:t>
            </a:r>
          </a:p>
          <a:p>
            <a:pPr lvl="1">
              <a:spcAft>
                <a:spcPts val="600"/>
              </a:spcAft>
              <a:buFont typeface="Arial" panose="020B0604020202020204" pitchFamily="34" charset="0"/>
              <a:buChar char="•"/>
            </a:pPr>
            <a:r>
              <a:rPr lang="en-US" sz="2400" dirty="0"/>
              <a:t>Waivers may be available to help pay for services and equipment</a:t>
            </a:r>
          </a:p>
          <a:p>
            <a:pPr lvl="1">
              <a:spcAft>
                <a:spcPts val="600"/>
              </a:spcAft>
              <a:buFont typeface="Arial" panose="020B0604020202020204" pitchFamily="34" charset="0"/>
              <a:buChar char="•"/>
            </a:pPr>
            <a:r>
              <a:rPr lang="en-US" sz="2400" dirty="0"/>
              <a:t>Counties can help families navigate the funding process in their state</a:t>
            </a:r>
          </a:p>
          <a:p>
            <a:pPr lvl="1">
              <a:spcAft>
                <a:spcPts val="600"/>
              </a:spcAft>
              <a:buFont typeface="Arial" panose="020B0604020202020204" pitchFamily="34" charset="0"/>
              <a:buChar char="•"/>
            </a:pPr>
            <a:r>
              <a:rPr lang="en-US" sz="2400" dirty="0"/>
              <a:t>Contact your county for more information</a:t>
            </a:r>
          </a:p>
          <a:p>
            <a:pPr lvl="1"/>
            <a:endParaRPr lang="en-US" dirty="0"/>
          </a:p>
          <a:p>
            <a:pPr lvl="1"/>
            <a:endParaRPr lang="en-US" dirty="0"/>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33</a:t>
            </a:r>
          </a:p>
        </p:txBody>
      </p:sp>
    </p:spTree>
    <p:extLst>
      <p:ext uri="{BB962C8B-B14F-4D97-AF65-F5344CB8AC3E}">
        <p14:creationId xmlns:p14="http://schemas.microsoft.com/office/powerpoint/2010/main" val="315985483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Local Community Resources</a:t>
            </a:r>
          </a:p>
        </p:txBody>
      </p:sp>
      <p:sp>
        <p:nvSpPr>
          <p:cNvPr id="3" name="Subtitle 2"/>
          <p:cNvSpPr>
            <a:spLocks noGrp="1"/>
          </p:cNvSpPr>
          <p:nvPr>
            <p:ph type="subTitle" idx="1"/>
          </p:nvPr>
        </p:nvSpPr>
        <p:spPr>
          <a:xfrm>
            <a:off x="1066800" y="5029200"/>
            <a:ext cx="7010400" cy="609600"/>
          </a:xfrm>
        </p:spPr>
        <p:txBody>
          <a:bodyPr/>
          <a:lstStyle/>
          <a:p>
            <a:r>
              <a:rPr lang="en-US" sz="2400" dirty="0"/>
              <a:t>Resources Available to Schools and Families</a:t>
            </a:r>
          </a:p>
        </p:txBody>
      </p:sp>
    </p:spTree>
    <p:extLst>
      <p:ext uri="{BB962C8B-B14F-4D97-AF65-F5344CB8AC3E}">
        <p14:creationId xmlns:p14="http://schemas.microsoft.com/office/powerpoint/2010/main" val="1756046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dirty="0">
                <a:latin typeface="Times New Roman" charset="0"/>
              </a:rPr>
              <a:t>Local Community Resources</a:t>
            </a:r>
          </a:p>
        </p:txBody>
      </p:sp>
      <p:sp>
        <p:nvSpPr>
          <p:cNvPr id="24578" name="Content Placeholder 2"/>
          <p:cNvSpPr>
            <a:spLocks noGrp="1"/>
          </p:cNvSpPr>
          <p:nvPr>
            <p:ph idx="1"/>
          </p:nvPr>
        </p:nvSpPr>
        <p:spPr>
          <a:xfrm>
            <a:off x="457200" y="2209800"/>
            <a:ext cx="8229600" cy="3962400"/>
          </a:xfrm>
        </p:spPr>
        <p:txBody>
          <a:bodyPr/>
          <a:lstStyle/>
          <a:p>
            <a:pPr>
              <a:spcAft>
                <a:spcPts val="1200"/>
              </a:spcAft>
            </a:pPr>
            <a:r>
              <a:rPr lang="en-US" sz="2400" dirty="0">
                <a:latin typeface="Century Gothic" charset="0"/>
              </a:rPr>
              <a:t>Accessing these resources often require some sort of affiliation with the group or resource</a:t>
            </a:r>
          </a:p>
          <a:p>
            <a:pPr>
              <a:spcAft>
                <a:spcPts val="1200"/>
              </a:spcAft>
            </a:pPr>
            <a:r>
              <a:rPr lang="en-US" sz="2400" dirty="0">
                <a:latin typeface="Century Gothic" charset="0"/>
              </a:rPr>
              <a:t>Application and dollar amounts vary</a:t>
            </a:r>
          </a:p>
          <a:p>
            <a:pPr>
              <a:spcAft>
                <a:spcPts val="1200"/>
              </a:spcAft>
            </a:pPr>
            <a:r>
              <a:rPr lang="en-US" sz="2400" dirty="0">
                <a:latin typeface="Century Gothic" charset="0"/>
              </a:rPr>
              <a:t>Organizations such as:</a:t>
            </a:r>
          </a:p>
          <a:p>
            <a:endParaRPr lang="en-US" dirty="0">
              <a:latin typeface="Century Gothic" charset="0"/>
            </a:endParaRPr>
          </a:p>
          <a:p>
            <a:endParaRPr lang="en-US" dirty="0">
              <a:latin typeface="Century Gothic" charset="0"/>
            </a:endParaRPr>
          </a:p>
        </p:txBody>
      </p:sp>
      <p:sp>
        <p:nvSpPr>
          <p:cNvPr id="5"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35</a:t>
            </a:r>
          </a:p>
        </p:txBody>
      </p:sp>
      <p:sp>
        <p:nvSpPr>
          <p:cNvPr id="3" name="TextBox 2"/>
          <p:cNvSpPr txBox="1"/>
          <p:nvPr/>
        </p:nvSpPr>
        <p:spPr>
          <a:xfrm>
            <a:off x="952500" y="4419600"/>
            <a:ext cx="7239000" cy="2456057"/>
          </a:xfrm>
          <a:prstGeom prst="rect">
            <a:avLst/>
          </a:prstGeom>
          <a:noFill/>
        </p:spPr>
        <p:txBody>
          <a:bodyPr wrap="square" numCol="2" rtlCol="0">
            <a:spAutoFit/>
          </a:bodyPr>
          <a:lstStyle/>
          <a:p>
            <a:pPr lvl="1"/>
            <a:r>
              <a:rPr lang="en-US" dirty="0">
                <a:latin typeface="Century Gothic" charset="0"/>
              </a:rPr>
              <a:t> American Legion</a:t>
            </a:r>
          </a:p>
          <a:p>
            <a:pPr lvl="1"/>
            <a:r>
              <a:rPr lang="en-US" dirty="0">
                <a:latin typeface="Century Gothic" charset="0"/>
              </a:rPr>
              <a:t> Elks Club</a:t>
            </a:r>
          </a:p>
          <a:p>
            <a:pPr lvl="1"/>
            <a:r>
              <a:rPr lang="en-US" dirty="0">
                <a:latin typeface="Century Gothic" charset="0"/>
              </a:rPr>
              <a:t> Lions Club</a:t>
            </a:r>
          </a:p>
          <a:p>
            <a:pPr lvl="1">
              <a:buNone/>
            </a:pPr>
            <a:endParaRPr lang="en-US" dirty="0">
              <a:latin typeface="Century Gothic" charset="0"/>
            </a:endParaRPr>
          </a:p>
          <a:p>
            <a:pPr lvl="1">
              <a:buNone/>
            </a:pPr>
            <a:endParaRPr lang="en-US" dirty="0">
              <a:latin typeface="Century Gothic" charset="0"/>
            </a:endParaRPr>
          </a:p>
          <a:p>
            <a:pPr lvl="1"/>
            <a:endParaRPr lang="en-US" dirty="0">
              <a:latin typeface="Century Gothic" charset="0"/>
            </a:endParaRPr>
          </a:p>
          <a:p>
            <a:pPr lvl="1"/>
            <a:r>
              <a:rPr lang="en-US" dirty="0">
                <a:latin typeface="Century Gothic" charset="0"/>
              </a:rPr>
              <a:t> Masons</a:t>
            </a:r>
          </a:p>
          <a:p>
            <a:pPr lvl="1"/>
            <a:r>
              <a:rPr lang="en-US" dirty="0">
                <a:latin typeface="Century Gothic" charset="0"/>
              </a:rPr>
              <a:t> Moose Lodge </a:t>
            </a:r>
          </a:p>
          <a:p>
            <a:pPr lvl="1"/>
            <a:r>
              <a:rPr lang="en-US" dirty="0">
                <a:latin typeface="Century Gothic" charset="0"/>
              </a:rPr>
              <a:t> VFW</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Technology Loan Resources</a:t>
            </a:r>
          </a:p>
        </p:txBody>
      </p:sp>
      <p:sp>
        <p:nvSpPr>
          <p:cNvPr id="3" name="Subtitle 2"/>
          <p:cNvSpPr>
            <a:spLocks noGrp="1"/>
          </p:cNvSpPr>
          <p:nvPr>
            <p:ph type="subTitle" idx="1"/>
          </p:nvPr>
        </p:nvSpPr>
        <p:spPr>
          <a:xfrm>
            <a:off x="1066800" y="5029200"/>
            <a:ext cx="7010400" cy="609600"/>
          </a:xfrm>
        </p:spPr>
        <p:txBody>
          <a:bodyPr/>
          <a:lstStyle/>
          <a:p>
            <a:r>
              <a:rPr lang="en-US" sz="2400" dirty="0"/>
              <a:t>Resources available to schools and families</a:t>
            </a:r>
          </a:p>
        </p:txBody>
      </p:sp>
    </p:spTree>
    <p:extLst>
      <p:ext uri="{BB962C8B-B14F-4D97-AF65-F5344CB8AC3E}">
        <p14:creationId xmlns:p14="http://schemas.microsoft.com/office/powerpoint/2010/main" val="2069602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685800"/>
            <a:ext cx="8229600" cy="1143000"/>
          </a:xfrm>
        </p:spPr>
        <p:txBody>
          <a:bodyPr/>
          <a:lstStyle/>
          <a:p>
            <a:r>
              <a:rPr lang="en-US" dirty="0">
                <a:latin typeface="Times New Roman" charset="0"/>
              </a:rPr>
              <a:t>Technology Loan Resources</a:t>
            </a:r>
          </a:p>
        </p:txBody>
      </p:sp>
      <p:sp>
        <p:nvSpPr>
          <p:cNvPr id="24578" name="Content Placeholder 2"/>
          <p:cNvSpPr>
            <a:spLocks noGrp="1"/>
          </p:cNvSpPr>
          <p:nvPr>
            <p:ph idx="1"/>
          </p:nvPr>
        </p:nvSpPr>
        <p:spPr>
          <a:xfrm>
            <a:off x="457200" y="3962400"/>
            <a:ext cx="8229600" cy="2438400"/>
          </a:xfrm>
        </p:spPr>
        <p:txBody>
          <a:bodyPr/>
          <a:lstStyle/>
          <a:p>
            <a:r>
              <a:rPr lang="en-US" sz="2200" dirty="0">
                <a:latin typeface="Century Gothic" charset="0"/>
              </a:rPr>
              <a:t>Simon Technology Center (STC) - </a:t>
            </a:r>
            <a:r>
              <a:rPr lang="en-US" sz="2200" b="1" dirty="0">
                <a:latin typeface="Century Gothic" charset="0"/>
              </a:rPr>
              <a:t>PACER.org/STC/library</a:t>
            </a:r>
          </a:p>
          <a:p>
            <a:pPr lvl="1">
              <a:spcAft>
                <a:spcPts val="600"/>
              </a:spcAft>
              <a:buFont typeface="Arial" panose="020B0604020202020204" pitchFamily="34" charset="0"/>
              <a:buChar char="•"/>
            </a:pPr>
            <a:r>
              <a:rPr lang="en-US" sz="2000" dirty="0">
                <a:latin typeface="Century Gothic" charset="0"/>
              </a:rPr>
              <a:t>Members can borrow 4 - 8 items for up to 30 days </a:t>
            </a:r>
          </a:p>
          <a:p>
            <a:pPr lvl="1">
              <a:spcAft>
                <a:spcPts val="600"/>
              </a:spcAft>
              <a:buFont typeface="Arial" panose="020B0604020202020204" pitchFamily="34" charset="0"/>
              <a:buChar char="•"/>
            </a:pPr>
            <a:r>
              <a:rPr lang="en-US" sz="2000" dirty="0">
                <a:latin typeface="Century Gothic" charset="0"/>
              </a:rPr>
              <a:t>The lending library helps people make purchasing decisions or meet a temporary need for AT</a:t>
            </a:r>
          </a:p>
          <a:p>
            <a:pPr lvl="1">
              <a:spcAft>
                <a:spcPts val="600"/>
              </a:spcAft>
              <a:buFont typeface="Arial" panose="020B0604020202020204" pitchFamily="34" charset="0"/>
              <a:buChar char="•"/>
            </a:pPr>
            <a:r>
              <a:rPr lang="en-US" sz="2000" dirty="0">
                <a:latin typeface="Century Gothic" charset="0"/>
              </a:rPr>
              <a:t>Memberships available for districts or organizations, professionals, families, and consumers</a:t>
            </a:r>
          </a:p>
        </p:txBody>
      </p:sp>
      <p:sp>
        <p:nvSpPr>
          <p:cNvPr id="5"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37</a:t>
            </a:r>
          </a:p>
        </p:txBody>
      </p:sp>
      <p:pic>
        <p:nvPicPr>
          <p:cNvPr id="2" name="Picture 1"/>
          <p:cNvPicPr>
            <a:picLocks noChangeAspect="1"/>
          </p:cNvPicPr>
          <p:nvPr/>
        </p:nvPicPr>
        <p:blipFill>
          <a:blip r:embed="rId3"/>
          <a:stretch>
            <a:fillRect/>
          </a:stretch>
        </p:blipFill>
        <p:spPr>
          <a:xfrm>
            <a:off x="0" y="1828800"/>
            <a:ext cx="9144000" cy="2022789"/>
          </a:xfrm>
          <a:prstGeom prst="rect">
            <a:avLst/>
          </a:prstGeom>
        </p:spPr>
      </p:pic>
    </p:spTree>
    <p:extLst>
      <p:ext uri="{BB962C8B-B14F-4D97-AF65-F5344CB8AC3E}">
        <p14:creationId xmlns:p14="http://schemas.microsoft.com/office/powerpoint/2010/main" val="42332941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sz="4000" dirty="0">
                <a:latin typeface="Times New Roman" charset="0"/>
              </a:rPr>
              <a:t>Technology Loan Resources - STC</a:t>
            </a:r>
          </a:p>
        </p:txBody>
      </p:sp>
      <p:sp>
        <p:nvSpPr>
          <p:cNvPr id="24578" name="Content Placeholder 2"/>
          <p:cNvSpPr>
            <a:spLocks noGrp="1"/>
          </p:cNvSpPr>
          <p:nvPr>
            <p:ph idx="1"/>
          </p:nvPr>
        </p:nvSpPr>
        <p:spPr>
          <a:xfrm>
            <a:off x="459889" y="2161391"/>
            <a:ext cx="3502511" cy="4231472"/>
          </a:xfrm>
        </p:spPr>
        <p:txBody>
          <a:bodyPr/>
          <a:lstStyle/>
          <a:p>
            <a:pPr>
              <a:spcAft>
                <a:spcPts val="1200"/>
              </a:spcAft>
            </a:pPr>
            <a:r>
              <a:rPr lang="en-US" sz="2200" dirty="0">
                <a:latin typeface="Century Gothic" charset="0"/>
              </a:rPr>
              <a:t>Access to inventory via online searchable database called </a:t>
            </a:r>
            <a:r>
              <a:rPr lang="en-US" sz="2200" i="1" dirty="0">
                <a:latin typeface="Century Gothic" charset="0"/>
              </a:rPr>
              <a:t>MyTurn</a:t>
            </a:r>
          </a:p>
          <a:p>
            <a:pPr>
              <a:spcAft>
                <a:spcPts val="1200"/>
              </a:spcAft>
            </a:pPr>
            <a:r>
              <a:rPr lang="en-US" sz="2200" dirty="0">
                <a:latin typeface="Century Gothic" charset="0"/>
              </a:rPr>
              <a:t>Search, reserve, and manage your account</a:t>
            </a:r>
          </a:p>
          <a:p>
            <a:pPr>
              <a:spcAft>
                <a:spcPts val="1200"/>
              </a:spcAft>
            </a:pPr>
            <a:r>
              <a:rPr lang="en-US" sz="2200" dirty="0">
                <a:latin typeface="Century Gothic" charset="0"/>
              </a:rPr>
              <a:t>No account needed to view inventory</a:t>
            </a:r>
          </a:p>
          <a:p>
            <a:endParaRPr lang="en-US" sz="2000" dirty="0">
              <a:latin typeface="Century Gothic" charset="0"/>
            </a:endParaRPr>
          </a:p>
        </p:txBody>
      </p:sp>
      <p:sp>
        <p:nvSpPr>
          <p:cNvPr id="5" name="Slide Number Placeholder 3"/>
          <p:cNvSpPr txBox="1">
            <a:spLocks/>
          </p:cNvSpPr>
          <p:nvPr/>
        </p:nvSpPr>
        <p:spPr bwMode="auto">
          <a:xfrm>
            <a:off x="0" y="6427957"/>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38</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7308" y="2133600"/>
            <a:ext cx="4649492" cy="3657600"/>
          </a:xfrm>
          <a:prstGeom prst="rect">
            <a:avLst/>
          </a:prstGeom>
          <a:ln>
            <a:solidFill>
              <a:schemeClr val="tx1"/>
            </a:solidFill>
          </a:ln>
        </p:spPr>
      </p:pic>
      <p:sp>
        <p:nvSpPr>
          <p:cNvPr id="2" name="TextBox 1">
            <a:extLst>
              <a:ext uri="{FF2B5EF4-FFF2-40B4-BE49-F238E27FC236}">
                <a16:creationId xmlns:a16="http://schemas.microsoft.com/office/drawing/2014/main" id="{16BCE378-F035-1746-BC76-DF958E260E94}"/>
              </a:ext>
            </a:extLst>
          </p:cNvPr>
          <p:cNvSpPr txBox="1"/>
          <p:nvPr/>
        </p:nvSpPr>
        <p:spPr>
          <a:xfrm>
            <a:off x="4038600" y="5834207"/>
            <a:ext cx="4724400" cy="313932"/>
          </a:xfrm>
          <a:prstGeom prst="rect">
            <a:avLst/>
          </a:prstGeom>
          <a:noFill/>
        </p:spPr>
        <p:txBody>
          <a:bodyPr wrap="square" rtlCol="0">
            <a:spAutoFit/>
          </a:bodyPr>
          <a:lstStyle/>
          <a:p>
            <a:pPr algn="ctr">
              <a:buNone/>
            </a:pPr>
            <a:r>
              <a:rPr lang="en-US" sz="1600" b="1" dirty="0"/>
              <a:t>stclendinglibrary.myturn.com/library</a:t>
            </a:r>
          </a:p>
        </p:txBody>
      </p:sp>
    </p:spTree>
    <p:extLst>
      <p:ext uri="{BB962C8B-B14F-4D97-AF65-F5344CB8AC3E}">
        <p14:creationId xmlns:p14="http://schemas.microsoft.com/office/powerpoint/2010/main" val="38921052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dirty="0">
                <a:latin typeface="Times New Roman" charset="0"/>
              </a:rPr>
              <a:t>Technology Loan Resources</a:t>
            </a:r>
          </a:p>
        </p:txBody>
      </p:sp>
      <p:sp>
        <p:nvSpPr>
          <p:cNvPr id="24578" name="Content Placeholder 2"/>
          <p:cNvSpPr>
            <a:spLocks noGrp="1"/>
          </p:cNvSpPr>
          <p:nvPr>
            <p:ph idx="1"/>
          </p:nvPr>
        </p:nvSpPr>
        <p:spPr>
          <a:xfrm>
            <a:off x="457200" y="2209800"/>
            <a:ext cx="5105400" cy="3962400"/>
          </a:xfrm>
        </p:spPr>
        <p:txBody>
          <a:bodyPr/>
          <a:lstStyle/>
          <a:p>
            <a:pPr>
              <a:spcAft>
                <a:spcPts val="1200"/>
              </a:spcAft>
            </a:pPr>
            <a:r>
              <a:rPr lang="en-US" sz="2800" dirty="0">
                <a:latin typeface="Century Gothic" charset="0"/>
              </a:rPr>
              <a:t>MN STAR Program</a:t>
            </a:r>
          </a:p>
          <a:p>
            <a:pPr>
              <a:spcAft>
                <a:spcPts val="1200"/>
              </a:spcAft>
            </a:pPr>
            <a:r>
              <a:rPr lang="en-US" sz="2800" dirty="0">
                <a:latin typeface="Century Gothic" charset="0"/>
              </a:rPr>
              <a:t>STAR is Minnesota’s federally funded AT Act Program</a:t>
            </a:r>
          </a:p>
          <a:p>
            <a:r>
              <a:rPr lang="en-US" sz="2800" dirty="0">
                <a:latin typeface="Century Gothic" charset="0"/>
              </a:rPr>
              <a:t>Every state has one</a:t>
            </a:r>
          </a:p>
          <a:p>
            <a:pPr lvl="1"/>
            <a:r>
              <a:rPr lang="en-US" sz="2400" b="1" dirty="0">
                <a:latin typeface="Century Gothic" charset="0"/>
              </a:rPr>
              <a:t>Ataporg.org/home</a:t>
            </a:r>
          </a:p>
        </p:txBody>
      </p:sp>
      <p:sp>
        <p:nvSpPr>
          <p:cNvPr id="5"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39</a:t>
            </a:r>
          </a:p>
        </p:txBody>
      </p:sp>
      <p:pic>
        <p:nvPicPr>
          <p:cNvPr id="2" name="Picture 1"/>
          <p:cNvPicPr>
            <a:picLocks noChangeAspect="1"/>
          </p:cNvPicPr>
          <p:nvPr/>
        </p:nvPicPr>
        <p:blipFill>
          <a:blip r:embed="rId3"/>
          <a:stretch>
            <a:fillRect/>
          </a:stretch>
        </p:blipFill>
        <p:spPr>
          <a:xfrm>
            <a:off x="5721350" y="5105400"/>
            <a:ext cx="2965450" cy="73472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22975" y="2743200"/>
            <a:ext cx="2362200" cy="1600200"/>
          </a:xfrm>
          <a:prstGeom prst="rect">
            <a:avLst/>
          </a:prstGeom>
        </p:spPr>
      </p:pic>
    </p:spTree>
    <p:extLst>
      <p:ext uri="{BB962C8B-B14F-4D97-AF65-F5344CB8AC3E}">
        <p14:creationId xmlns:p14="http://schemas.microsoft.com/office/powerpoint/2010/main" val="11625896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457200" y="762000"/>
            <a:ext cx="8229600" cy="1295400"/>
          </a:xfrm>
        </p:spPr>
        <p:txBody>
          <a:bodyPr/>
          <a:lstStyle/>
          <a:p>
            <a:r>
              <a:rPr lang="en-US" dirty="0">
                <a:latin typeface="Times New Roman" charset="0"/>
              </a:rPr>
              <a:t>PACER Center</a:t>
            </a:r>
          </a:p>
        </p:txBody>
      </p:sp>
      <p:sp>
        <p:nvSpPr>
          <p:cNvPr id="9218" name="Content Placeholder 2"/>
          <p:cNvSpPr>
            <a:spLocks noGrp="1"/>
          </p:cNvSpPr>
          <p:nvPr>
            <p:ph idx="1"/>
          </p:nvPr>
        </p:nvSpPr>
        <p:spPr>
          <a:xfrm>
            <a:off x="457200" y="2133600"/>
            <a:ext cx="8229600" cy="3962400"/>
          </a:xfrm>
        </p:spPr>
        <p:txBody>
          <a:bodyPr/>
          <a:lstStyle/>
          <a:p>
            <a:pPr>
              <a:spcAft>
                <a:spcPts val="1200"/>
              </a:spcAft>
            </a:pPr>
            <a:r>
              <a:rPr lang="en-US" sz="2800" dirty="0">
                <a:latin typeface="Century Gothic" charset="0"/>
              </a:rPr>
              <a:t>An established national parent center providing important information to parents and educators for more than 35 years</a:t>
            </a:r>
          </a:p>
          <a:p>
            <a:pPr>
              <a:spcAft>
                <a:spcPts val="1200"/>
              </a:spcAft>
            </a:pPr>
            <a:r>
              <a:rPr lang="en-US" sz="2800" dirty="0">
                <a:latin typeface="Century Gothic" charset="0"/>
              </a:rPr>
              <a:t>More than 30 programs</a:t>
            </a:r>
          </a:p>
          <a:p>
            <a:pPr>
              <a:spcAft>
                <a:spcPts val="1200"/>
              </a:spcAft>
            </a:pPr>
            <a:r>
              <a:rPr lang="en-US" sz="2800" b="1" dirty="0">
                <a:latin typeface="Century Gothic" charset="0"/>
              </a:rPr>
              <a:t>PACER.org</a:t>
            </a:r>
          </a:p>
          <a:p>
            <a:pPr>
              <a:spcAft>
                <a:spcPts val="1200"/>
              </a:spcAft>
            </a:pPr>
            <a:r>
              <a:rPr lang="en-US" sz="2800" dirty="0">
                <a:latin typeface="Century Gothic" charset="0"/>
              </a:rPr>
              <a:t>(952) 838-9000</a:t>
            </a:r>
          </a:p>
        </p:txBody>
      </p:sp>
      <p:sp>
        <p:nvSpPr>
          <p:cNvPr id="9219" name="Slide Number Placeholder 3"/>
          <p:cNvSpPr>
            <a:spLocks noGrp="1"/>
          </p:cNvSpPr>
          <p:nvPr>
            <p:ph type="sldNum" sz="quarter" idx="4294967295"/>
          </p:nvPr>
        </p:nvSpPr>
        <p:spPr>
          <a:xfrm>
            <a:off x="0" y="6392863"/>
            <a:ext cx="5029200" cy="3079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6pPr>
            <a:lvl7pPr marL="29718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7pPr>
            <a:lvl8pPr marL="34290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8pPr>
            <a:lvl9pPr marL="38862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a:t>
            </a:r>
            <a:fld id="{A8932D78-C0E3-1C48-A580-B205F6BBBBAB}" type="slidenum">
              <a:rPr lang="es-MX" sz="1200">
                <a:latin typeface="Century Gothic" charset="0"/>
              </a:rPr>
              <a:pPr eaLnBrk="1" fontAlgn="base" hangingPunct="1">
                <a:lnSpc>
                  <a:spcPct val="90000"/>
                </a:lnSpc>
                <a:spcBef>
                  <a:spcPct val="20000"/>
                </a:spcBef>
                <a:spcAft>
                  <a:spcPct val="0"/>
                </a:spcAft>
              </a:pPr>
              <a:t>4</a:t>
            </a:fld>
            <a:endParaRPr lang="es-MX" sz="1200">
              <a:latin typeface="Century Gothic"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AT Loan Libraries - Video</a:t>
            </a: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40</a:t>
            </a:r>
          </a:p>
        </p:txBody>
      </p:sp>
      <p:pic>
        <p:nvPicPr>
          <p:cNvPr id="7" name="Content Placeholder 6">
            <a:hlinkClick r:id="rId3"/>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471702" y="2205831"/>
            <a:ext cx="6200595" cy="3962400"/>
          </a:xfrm>
          <a:ln w="12700">
            <a:solidFill>
              <a:schemeClr val="tx1"/>
            </a:solidFill>
          </a:ln>
        </p:spPr>
      </p:pic>
    </p:spTree>
    <p:extLst>
      <p:ext uri="{BB962C8B-B14F-4D97-AF65-F5344CB8AC3E}">
        <p14:creationId xmlns:p14="http://schemas.microsoft.com/office/powerpoint/2010/main" val="66009829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Low Interest Loans</a:t>
            </a:r>
          </a:p>
        </p:txBody>
      </p:sp>
      <p:sp>
        <p:nvSpPr>
          <p:cNvPr id="3" name="Subtitle 2"/>
          <p:cNvSpPr>
            <a:spLocks noGrp="1"/>
          </p:cNvSpPr>
          <p:nvPr>
            <p:ph type="subTitle" idx="1"/>
          </p:nvPr>
        </p:nvSpPr>
        <p:spPr>
          <a:xfrm>
            <a:off x="1066800" y="5029200"/>
            <a:ext cx="7010400" cy="609600"/>
          </a:xfrm>
        </p:spPr>
        <p:txBody>
          <a:bodyPr/>
          <a:lstStyle/>
          <a:p>
            <a:r>
              <a:rPr lang="en-US" sz="2400" dirty="0"/>
              <a:t>Resources Available to Schools and Families</a:t>
            </a:r>
          </a:p>
        </p:txBody>
      </p:sp>
    </p:spTree>
    <p:extLst>
      <p:ext uri="{BB962C8B-B14F-4D97-AF65-F5344CB8AC3E}">
        <p14:creationId xmlns:p14="http://schemas.microsoft.com/office/powerpoint/2010/main" val="1537350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a:latin typeface="Times New Roman" charset="0"/>
              </a:rPr>
              <a:t>Low Interest Loans</a:t>
            </a:r>
          </a:p>
        </p:txBody>
      </p:sp>
      <p:sp>
        <p:nvSpPr>
          <p:cNvPr id="25602" name="Content Placeholder 2"/>
          <p:cNvSpPr>
            <a:spLocks noGrp="1"/>
          </p:cNvSpPr>
          <p:nvPr>
            <p:ph idx="1"/>
          </p:nvPr>
        </p:nvSpPr>
        <p:spPr>
          <a:xfrm>
            <a:off x="457200" y="2209800"/>
            <a:ext cx="8229600" cy="4343400"/>
          </a:xfrm>
        </p:spPr>
        <p:txBody>
          <a:bodyPr/>
          <a:lstStyle/>
          <a:p>
            <a:pPr>
              <a:spcAft>
                <a:spcPts val="600"/>
              </a:spcAft>
            </a:pPr>
            <a:r>
              <a:rPr lang="en-US" sz="2600" dirty="0">
                <a:latin typeface="Century Gothic" charset="0"/>
              </a:rPr>
              <a:t>Programs that provide low interest loans to families in need of financial support to purchase needed AT</a:t>
            </a:r>
          </a:p>
          <a:p>
            <a:r>
              <a:rPr lang="en-US" sz="2600" dirty="0">
                <a:latin typeface="Century Gothic" charset="0"/>
              </a:rPr>
              <a:t>The MN STAR program offers alternative finance programs to support acquisition of needed assistive technology</a:t>
            </a: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42</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a:latin typeface="Times New Roman" charset="0"/>
              </a:rPr>
              <a:t>Low Interest Loans - EquipALife</a:t>
            </a:r>
          </a:p>
        </p:txBody>
      </p:sp>
      <p:sp>
        <p:nvSpPr>
          <p:cNvPr id="25602" name="Content Placeholder 2"/>
          <p:cNvSpPr>
            <a:spLocks noGrp="1"/>
          </p:cNvSpPr>
          <p:nvPr>
            <p:ph idx="1"/>
          </p:nvPr>
        </p:nvSpPr>
        <p:spPr>
          <a:xfrm>
            <a:off x="457200" y="2209800"/>
            <a:ext cx="4572000" cy="3962400"/>
          </a:xfrm>
        </p:spPr>
        <p:txBody>
          <a:bodyPr/>
          <a:lstStyle/>
          <a:p>
            <a:r>
              <a:rPr lang="en-US" sz="2800" dirty="0">
                <a:latin typeface="Century Gothic" charset="0"/>
              </a:rPr>
              <a:t>EquipALife</a:t>
            </a:r>
          </a:p>
          <a:p>
            <a:pPr lvl="1">
              <a:buFont typeface="Arial" panose="020B0604020202020204" pitchFamily="34" charset="0"/>
              <a:buChar char="•"/>
            </a:pPr>
            <a:r>
              <a:rPr lang="en-US" sz="2400" dirty="0">
                <a:latin typeface="Century Gothic" charset="0"/>
              </a:rPr>
              <a:t>To be eligible for a loan, the applicant must:</a:t>
            </a:r>
          </a:p>
          <a:p>
            <a:pPr lvl="2">
              <a:buFont typeface="Arial" panose="020B0604020202020204" pitchFamily="34" charset="0"/>
              <a:buChar char="•"/>
            </a:pPr>
            <a:r>
              <a:rPr lang="en-US" sz="2000" dirty="0">
                <a:latin typeface="Century Gothic" charset="0"/>
              </a:rPr>
              <a:t>Be a Minnesota resident</a:t>
            </a:r>
          </a:p>
          <a:p>
            <a:pPr lvl="2">
              <a:buFont typeface="Arial" panose="020B0604020202020204" pitchFamily="34" charset="0"/>
              <a:buChar char="•"/>
            </a:pPr>
            <a:r>
              <a:rPr lang="en-US" sz="2000" dirty="0">
                <a:latin typeface="Century Gothic" charset="0"/>
              </a:rPr>
              <a:t>Have a disability diagnosis</a:t>
            </a:r>
          </a:p>
          <a:p>
            <a:pPr lvl="2">
              <a:spcAft>
                <a:spcPts val="1200"/>
              </a:spcAft>
              <a:buFont typeface="Arial" panose="020B0604020202020204" pitchFamily="34" charset="0"/>
              <a:buChar char="•"/>
            </a:pPr>
            <a:r>
              <a:rPr lang="en-US" sz="2000" dirty="0">
                <a:latin typeface="Century Gothic" charset="0"/>
              </a:rPr>
              <a:t>Need an AT device or service</a:t>
            </a:r>
          </a:p>
          <a:p>
            <a:pPr lvl="1">
              <a:buFont typeface="Arial" panose="020B0604020202020204" pitchFamily="34" charset="0"/>
              <a:buChar char="•"/>
            </a:pPr>
            <a:r>
              <a:rPr lang="en-US" sz="2400" b="1" dirty="0">
                <a:latin typeface="Century Gothic" charset="0"/>
              </a:rPr>
              <a:t>equipalife.org/programs/microloan.html</a:t>
            </a: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43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62600" y="2815431"/>
            <a:ext cx="3124200" cy="2743200"/>
          </a:xfrm>
          <a:prstGeom prst="rect">
            <a:avLst/>
          </a:prstGeom>
        </p:spPr>
      </p:pic>
    </p:spTree>
    <p:extLst>
      <p:ext uri="{BB962C8B-B14F-4D97-AF65-F5344CB8AC3E}">
        <p14:creationId xmlns:p14="http://schemas.microsoft.com/office/powerpoint/2010/main" val="286579451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Crowdfunding</a:t>
            </a:r>
          </a:p>
        </p:txBody>
      </p:sp>
      <p:sp>
        <p:nvSpPr>
          <p:cNvPr id="3" name="Subtitle 2"/>
          <p:cNvSpPr>
            <a:spLocks noGrp="1"/>
          </p:cNvSpPr>
          <p:nvPr>
            <p:ph type="subTitle" idx="1"/>
          </p:nvPr>
        </p:nvSpPr>
        <p:spPr>
          <a:xfrm>
            <a:off x="1066800" y="5029200"/>
            <a:ext cx="7010400" cy="609600"/>
          </a:xfrm>
        </p:spPr>
        <p:txBody>
          <a:bodyPr/>
          <a:lstStyle/>
          <a:p>
            <a:r>
              <a:rPr lang="en-US" sz="2400" dirty="0"/>
              <a:t>Resources Available to Schools and Families</a:t>
            </a:r>
          </a:p>
        </p:txBody>
      </p:sp>
    </p:spTree>
    <p:extLst>
      <p:ext uri="{BB962C8B-B14F-4D97-AF65-F5344CB8AC3E}">
        <p14:creationId xmlns:p14="http://schemas.microsoft.com/office/powerpoint/2010/main" val="1013097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dirty="0">
                <a:latin typeface="Times New Roman" charset="0"/>
              </a:rPr>
              <a:t>Crowdfunding</a:t>
            </a:r>
          </a:p>
        </p:txBody>
      </p:sp>
      <p:sp>
        <p:nvSpPr>
          <p:cNvPr id="26626" name="Content Placeholder 2"/>
          <p:cNvSpPr>
            <a:spLocks noGrp="1"/>
          </p:cNvSpPr>
          <p:nvPr>
            <p:ph idx="1"/>
          </p:nvPr>
        </p:nvSpPr>
        <p:spPr>
          <a:xfrm>
            <a:off x="457200" y="2209800"/>
            <a:ext cx="5181600" cy="3962400"/>
          </a:xfrm>
        </p:spPr>
        <p:txBody>
          <a:bodyPr/>
          <a:lstStyle/>
          <a:p>
            <a:pPr marL="0" indent="0">
              <a:buNone/>
            </a:pPr>
            <a:r>
              <a:rPr lang="en-US" sz="2400" dirty="0">
                <a:latin typeface="Century Gothic" charset="0"/>
              </a:rPr>
              <a:t>Crowdfunding is the practice of funding a project or venture by raising monetary contributions from a large number of people. </a:t>
            </a:r>
            <a:br>
              <a:rPr lang="en-US" sz="2400" dirty="0">
                <a:latin typeface="Century Gothic" charset="0"/>
              </a:rPr>
            </a:br>
            <a:r>
              <a:rPr lang="en-US" sz="2400" dirty="0">
                <a:latin typeface="Century Gothic" charset="0"/>
              </a:rPr>
              <a:t>It is most effective through our social networks.</a:t>
            </a: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45</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7249" y="2847256"/>
            <a:ext cx="2679551" cy="2679551"/>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971" y="990600"/>
            <a:ext cx="8229601" cy="613200"/>
          </a:xfrm>
        </p:spPr>
        <p:txBody>
          <a:bodyPr/>
          <a:lstStyle/>
          <a:p>
            <a:r>
              <a:rPr lang="en-US" dirty="0"/>
              <a:t>Tips for Using Crowdfunding</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6599" y="2270324"/>
            <a:ext cx="5431971" cy="3036735"/>
          </a:xfrm>
          <a:prstGeom prst="rect">
            <a:avLst/>
          </a:prstGeom>
          <a:ln>
            <a:solidFill>
              <a:schemeClr val="tx1"/>
            </a:solidFill>
          </a:ln>
        </p:spPr>
      </p:pic>
      <p:sp>
        <p:nvSpPr>
          <p:cNvPr id="5" name="TextBox 4"/>
          <p:cNvSpPr txBox="1"/>
          <p:nvPr/>
        </p:nvSpPr>
        <p:spPr>
          <a:xfrm>
            <a:off x="478971" y="2224576"/>
            <a:ext cx="2645229" cy="3831818"/>
          </a:xfrm>
          <a:prstGeom prst="rect">
            <a:avLst/>
          </a:prstGeom>
          <a:noFill/>
        </p:spPr>
        <p:txBody>
          <a:bodyPr wrap="square" rtlCol="0">
            <a:spAutoFit/>
          </a:bodyPr>
          <a:lstStyle/>
          <a:p>
            <a:pPr marL="285750" indent="-285750">
              <a:spcAft>
                <a:spcPts val="600"/>
              </a:spcAft>
              <a:buFont typeface="Arial" charset="0"/>
              <a:buChar char="•"/>
            </a:pPr>
            <a:r>
              <a:rPr lang="en-US" sz="2000" dirty="0">
                <a:latin typeface="+mn-lt"/>
              </a:rPr>
              <a:t>Identify a need</a:t>
            </a:r>
          </a:p>
          <a:p>
            <a:pPr marL="285750" indent="-285750">
              <a:spcAft>
                <a:spcPts val="600"/>
              </a:spcAft>
              <a:buFont typeface="Arial" charset="0"/>
              <a:buChar char="•"/>
            </a:pPr>
            <a:r>
              <a:rPr lang="en-US" sz="2000" dirty="0">
                <a:latin typeface="+mn-lt"/>
              </a:rPr>
              <a:t>Set a goal</a:t>
            </a:r>
          </a:p>
          <a:p>
            <a:pPr marL="285750" indent="-285750">
              <a:spcAft>
                <a:spcPts val="600"/>
              </a:spcAft>
              <a:buFont typeface="Arial" charset="0"/>
              <a:buChar char="•"/>
            </a:pPr>
            <a:r>
              <a:rPr lang="en-US" sz="2000" dirty="0">
                <a:latin typeface="+mn-lt"/>
              </a:rPr>
              <a:t>Write a compelling story</a:t>
            </a:r>
          </a:p>
          <a:p>
            <a:pPr marL="285750" indent="-285750">
              <a:spcAft>
                <a:spcPts val="600"/>
              </a:spcAft>
              <a:buFont typeface="Arial" charset="0"/>
              <a:buChar char="•"/>
            </a:pPr>
            <a:r>
              <a:rPr lang="en-US" sz="2000" dirty="0">
                <a:latin typeface="+mn-lt"/>
              </a:rPr>
              <a:t>Tap into your network of friends and family</a:t>
            </a:r>
          </a:p>
          <a:p>
            <a:pPr marL="285750" indent="-285750">
              <a:spcAft>
                <a:spcPts val="600"/>
              </a:spcAft>
              <a:buFont typeface="Arial" charset="0"/>
              <a:buChar char="•"/>
            </a:pPr>
            <a:r>
              <a:rPr lang="en-US" sz="2000" dirty="0">
                <a:latin typeface="+mn-lt"/>
              </a:rPr>
              <a:t>Give frequent updates</a:t>
            </a:r>
          </a:p>
          <a:p>
            <a:pPr marL="285750" indent="-285750">
              <a:spcAft>
                <a:spcPts val="600"/>
              </a:spcAft>
              <a:buFont typeface="Arial" charset="0"/>
              <a:buChar char="•"/>
            </a:pPr>
            <a:r>
              <a:rPr lang="en-US" sz="2000" dirty="0">
                <a:latin typeface="+mn-lt"/>
              </a:rPr>
              <a:t>Engage with your backers</a:t>
            </a:r>
          </a:p>
        </p:txBody>
      </p:sp>
      <p:sp>
        <p:nvSpPr>
          <p:cNvPr id="6"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46</a:t>
            </a:r>
          </a:p>
        </p:txBody>
      </p:sp>
      <p:sp>
        <p:nvSpPr>
          <p:cNvPr id="3" name="TextBox 2">
            <a:extLst>
              <a:ext uri="{FF2B5EF4-FFF2-40B4-BE49-F238E27FC236}">
                <a16:creationId xmlns:a16="http://schemas.microsoft.com/office/drawing/2014/main" id="{94DC6300-A674-A84F-929C-F352E9705993}"/>
              </a:ext>
            </a:extLst>
          </p:cNvPr>
          <p:cNvSpPr txBox="1"/>
          <p:nvPr/>
        </p:nvSpPr>
        <p:spPr>
          <a:xfrm>
            <a:off x="4844537" y="5486400"/>
            <a:ext cx="2318263" cy="424732"/>
          </a:xfrm>
          <a:prstGeom prst="rect">
            <a:avLst/>
          </a:prstGeom>
          <a:noFill/>
        </p:spPr>
        <p:txBody>
          <a:bodyPr wrap="square" rtlCol="0">
            <a:spAutoFit/>
          </a:bodyPr>
          <a:lstStyle/>
          <a:p>
            <a:pPr>
              <a:buNone/>
            </a:pPr>
            <a:r>
              <a:rPr lang="en-US" b="1" dirty="0"/>
              <a:t>gofundme.com</a:t>
            </a:r>
          </a:p>
        </p:txBody>
      </p:sp>
    </p:spTree>
    <p:extLst>
      <p:ext uri="{BB962C8B-B14F-4D97-AF65-F5344CB8AC3E}">
        <p14:creationId xmlns:p14="http://schemas.microsoft.com/office/powerpoint/2010/main" val="1521665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971" y="990600"/>
            <a:ext cx="8229601" cy="613200"/>
          </a:xfrm>
        </p:spPr>
        <p:txBody>
          <a:bodyPr/>
          <a:lstStyle/>
          <a:p>
            <a:r>
              <a:rPr lang="en-US" dirty="0"/>
              <a:t>Crowdfunding in Action</a:t>
            </a:r>
          </a:p>
        </p:txBody>
      </p:sp>
      <p:sp>
        <p:nvSpPr>
          <p:cNvPr id="5" name="TextBox 4"/>
          <p:cNvSpPr txBox="1"/>
          <p:nvPr/>
        </p:nvSpPr>
        <p:spPr>
          <a:xfrm>
            <a:off x="478971" y="2362200"/>
            <a:ext cx="3276601" cy="3859518"/>
          </a:xfrm>
          <a:prstGeom prst="rect">
            <a:avLst/>
          </a:prstGeom>
          <a:noFill/>
        </p:spPr>
        <p:txBody>
          <a:bodyPr wrap="square" rtlCol="0">
            <a:spAutoFit/>
          </a:bodyPr>
          <a:lstStyle/>
          <a:p>
            <a:pPr marL="285750" indent="-285750">
              <a:buFont typeface="Arial" charset="0"/>
              <a:buChar char="•"/>
            </a:pPr>
            <a:r>
              <a:rPr lang="en-US" sz="1600" dirty="0">
                <a:latin typeface="+mn-lt"/>
              </a:rPr>
              <a:t>Identify a need</a:t>
            </a:r>
          </a:p>
          <a:p>
            <a:pPr marL="285750" indent="-285750">
              <a:buFont typeface="Arial" charset="0"/>
              <a:buChar char="•"/>
            </a:pPr>
            <a:r>
              <a:rPr lang="en-US" sz="1600" dirty="0">
                <a:latin typeface="+mn-lt"/>
              </a:rPr>
              <a:t>Set a goal</a:t>
            </a:r>
          </a:p>
          <a:p>
            <a:pPr marL="285750" indent="-285750">
              <a:buFont typeface="Arial" charset="0"/>
              <a:buChar char="•"/>
            </a:pPr>
            <a:r>
              <a:rPr lang="en-US" sz="1600" dirty="0">
                <a:latin typeface="+mn-lt"/>
              </a:rPr>
              <a:t>Write a compelling story</a:t>
            </a:r>
          </a:p>
          <a:p>
            <a:pPr marL="285750" indent="-285750">
              <a:buFont typeface="Arial" charset="0"/>
              <a:buChar char="•"/>
            </a:pPr>
            <a:r>
              <a:rPr lang="en-US" sz="1600" dirty="0">
                <a:latin typeface="+mn-lt"/>
              </a:rPr>
              <a:t>Tap into your network of friends and family</a:t>
            </a:r>
          </a:p>
          <a:p>
            <a:pPr marL="285750" indent="-285750">
              <a:buFont typeface="Arial" charset="0"/>
              <a:buChar char="•"/>
            </a:pPr>
            <a:r>
              <a:rPr lang="en-US" sz="1600" dirty="0">
                <a:latin typeface="+mn-lt"/>
              </a:rPr>
              <a:t>Give frequent updates</a:t>
            </a:r>
          </a:p>
          <a:p>
            <a:pPr marL="285750" indent="-285750">
              <a:buFont typeface="Arial" charset="0"/>
              <a:buChar char="•"/>
            </a:pPr>
            <a:r>
              <a:rPr lang="en-US" sz="1600" dirty="0">
                <a:latin typeface="+mn-lt"/>
              </a:rPr>
              <a:t>Engage with your backers</a:t>
            </a:r>
          </a:p>
          <a:p>
            <a:pPr>
              <a:buNone/>
            </a:pPr>
            <a:r>
              <a:rPr lang="en-US" sz="1600" dirty="0">
                <a:latin typeface="+mn-lt"/>
              </a:rPr>
              <a:t>------------------------------------</a:t>
            </a:r>
          </a:p>
          <a:p>
            <a:pPr marL="285750" indent="-285750">
              <a:buFont typeface="Arial" charset="0"/>
              <a:buChar char="•"/>
            </a:pPr>
            <a:r>
              <a:rPr lang="en-US" sz="1600" dirty="0">
                <a:latin typeface="+mn-lt"/>
              </a:rPr>
              <a:t>Sometimes something really special happens</a:t>
            </a:r>
          </a:p>
          <a:p>
            <a:pPr marL="285750" indent="-285750">
              <a:buFont typeface="Arial" charset="0"/>
              <a:buChar char="•"/>
            </a:pPr>
            <a:r>
              <a:rPr lang="en-US" sz="1600" dirty="0">
                <a:latin typeface="+mn-lt"/>
              </a:rPr>
              <a:t>Raised $15K in THREE days</a:t>
            </a:r>
          </a:p>
          <a:p>
            <a:pPr marL="285750" indent="-285750">
              <a:buFont typeface="Arial" charset="0"/>
              <a:buChar char="•"/>
            </a:pPr>
            <a:r>
              <a:rPr lang="en-US" sz="1600" dirty="0">
                <a:latin typeface="+mn-lt"/>
              </a:rPr>
              <a:t>Leverage special and/or unique happenings (birthdays, holidays, insta fame)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04617" y="2359479"/>
            <a:ext cx="4803954" cy="3194226"/>
          </a:xfrm>
          <a:prstGeom prst="rect">
            <a:avLst/>
          </a:prstGeom>
          <a:ln>
            <a:solidFill>
              <a:schemeClr val="tx1"/>
            </a:solidFill>
          </a:ln>
        </p:spPr>
      </p:pic>
      <p:sp>
        <p:nvSpPr>
          <p:cNvPr id="6" name="Slide Number Placeholder 3">
            <a:extLst>
              <a:ext uri="{FF2B5EF4-FFF2-40B4-BE49-F238E27FC236}">
                <a16:creationId xmlns:a16="http://schemas.microsoft.com/office/drawing/2014/main" id="{0668FC7B-9658-A04E-A8DA-DD072F95D4B8}"/>
              </a:ext>
            </a:extLst>
          </p:cNvPr>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47</a:t>
            </a:r>
          </a:p>
        </p:txBody>
      </p:sp>
    </p:spTree>
    <p:extLst>
      <p:ext uri="{BB962C8B-B14F-4D97-AF65-F5344CB8AC3E}">
        <p14:creationId xmlns:p14="http://schemas.microsoft.com/office/powerpoint/2010/main" val="338107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dirty="0">
                <a:latin typeface="Times New Roman" charset="0"/>
              </a:rPr>
              <a:t>Crowdfunding – Resources</a:t>
            </a:r>
          </a:p>
        </p:txBody>
      </p:sp>
      <p:sp>
        <p:nvSpPr>
          <p:cNvPr id="26626" name="Content Placeholder 2"/>
          <p:cNvSpPr>
            <a:spLocks noGrp="1"/>
          </p:cNvSpPr>
          <p:nvPr>
            <p:ph idx="1"/>
          </p:nvPr>
        </p:nvSpPr>
        <p:spPr/>
        <p:txBody>
          <a:bodyPr/>
          <a:lstStyle/>
          <a:p>
            <a:pPr>
              <a:spcAft>
                <a:spcPts val="1200"/>
              </a:spcAft>
            </a:pPr>
            <a:r>
              <a:rPr lang="en-US" sz="2800" dirty="0">
                <a:latin typeface="Century Gothic" charset="0"/>
              </a:rPr>
              <a:t>Variety of tools available</a:t>
            </a:r>
          </a:p>
          <a:p>
            <a:pPr>
              <a:spcAft>
                <a:spcPts val="1200"/>
              </a:spcAft>
            </a:pPr>
            <a:r>
              <a:rPr lang="en-US" sz="2800" dirty="0">
                <a:latin typeface="Century Gothic" charset="0"/>
              </a:rPr>
              <a:t>Most charge a fee which is a percentage of the funds you raise</a:t>
            </a:r>
          </a:p>
          <a:p>
            <a:pPr>
              <a:spcAft>
                <a:spcPts val="1200"/>
              </a:spcAft>
            </a:pPr>
            <a:r>
              <a:rPr lang="en-US" sz="2800" dirty="0">
                <a:latin typeface="Century Gothic" charset="0"/>
              </a:rPr>
              <a:t>Links to your social media accounts</a:t>
            </a:r>
          </a:p>
          <a:p>
            <a:r>
              <a:rPr lang="en-US" sz="2800" dirty="0">
                <a:latin typeface="Century Gothic" charset="0"/>
              </a:rPr>
              <a:t>GoFundMe</a:t>
            </a:r>
          </a:p>
          <a:p>
            <a:pPr lvl="1">
              <a:buFont typeface="Arial" panose="020B0604020202020204" pitchFamily="34" charset="0"/>
              <a:buChar char="•"/>
            </a:pPr>
            <a:r>
              <a:rPr lang="en-US" sz="2400" dirty="0">
                <a:latin typeface="Century Gothic" charset="0"/>
              </a:rPr>
              <a:t>Most popular crowdfunding resource</a:t>
            </a:r>
          </a:p>
          <a:p>
            <a:pPr lvl="1">
              <a:buFont typeface="Arial" panose="020B0604020202020204" pitchFamily="34" charset="0"/>
              <a:buChar char="•"/>
            </a:pPr>
            <a:r>
              <a:rPr lang="en-US" sz="2400" b="1" dirty="0">
                <a:latin typeface="Century Gothic" charset="0"/>
              </a:rPr>
              <a:t>gofundme.com</a:t>
            </a:r>
          </a:p>
          <a:p>
            <a:pPr lvl="1"/>
            <a:endParaRPr lang="en-US" dirty="0">
              <a:latin typeface="Century Gothic" charset="0"/>
            </a:endParaRPr>
          </a:p>
          <a:p>
            <a:endParaRPr lang="en-US"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48</a:t>
            </a:r>
          </a:p>
        </p:txBody>
      </p:sp>
    </p:spTree>
    <p:extLst>
      <p:ext uri="{BB962C8B-B14F-4D97-AF65-F5344CB8AC3E}">
        <p14:creationId xmlns:p14="http://schemas.microsoft.com/office/powerpoint/2010/main" val="164803182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Assistive Technology Reuse</a:t>
            </a:r>
          </a:p>
        </p:txBody>
      </p:sp>
      <p:sp>
        <p:nvSpPr>
          <p:cNvPr id="3" name="Subtitle 2"/>
          <p:cNvSpPr>
            <a:spLocks noGrp="1"/>
          </p:cNvSpPr>
          <p:nvPr>
            <p:ph type="subTitle" idx="1"/>
          </p:nvPr>
        </p:nvSpPr>
        <p:spPr>
          <a:xfrm>
            <a:off x="1066800" y="5029200"/>
            <a:ext cx="7010400" cy="609600"/>
          </a:xfrm>
        </p:spPr>
        <p:txBody>
          <a:bodyPr/>
          <a:lstStyle/>
          <a:p>
            <a:r>
              <a:rPr lang="en-US" sz="2400" dirty="0"/>
              <a:t>Resources Available to Schools and Families</a:t>
            </a:r>
          </a:p>
        </p:txBody>
      </p:sp>
    </p:spTree>
    <p:extLst>
      <p:ext uri="{BB962C8B-B14F-4D97-AF65-F5344CB8AC3E}">
        <p14:creationId xmlns:p14="http://schemas.microsoft.com/office/powerpoint/2010/main" val="171708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762000"/>
            <a:ext cx="8229600" cy="1295400"/>
          </a:xfrm>
        </p:spPr>
        <p:txBody>
          <a:bodyPr/>
          <a:lstStyle/>
          <a:p>
            <a:r>
              <a:rPr lang="en-US" dirty="0">
                <a:latin typeface="Times New Roman" charset="0"/>
              </a:rPr>
              <a:t>Simon Technology Center</a:t>
            </a:r>
          </a:p>
        </p:txBody>
      </p:sp>
      <p:sp>
        <p:nvSpPr>
          <p:cNvPr id="10242" name="Content Placeholder 2"/>
          <p:cNvSpPr>
            <a:spLocks noGrp="1"/>
          </p:cNvSpPr>
          <p:nvPr>
            <p:ph idx="1"/>
          </p:nvPr>
        </p:nvSpPr>
        <p:spPr>
          <a:xfrm>
            <a:off x="457200" y="2133600"/>
            <a:ext cx="8229600" cy="3581400"/>
          </a:xfrm>
        </p:spPr>
        <p:txBody>
          <a:bodyPr/>
          <a:lstStyle/>
          <a:p>
            <a:pPr>
              <a:spcAft>
                <a:spcPts val="1200"/>
              </a:spcAft>
            </a:pPr>
            <a:r>
              <a:rPr lang="en-US" sz="2800" dirty="0">
                <a:latin typeface="Century Gothic" charset="0"/>
              </a:rPr>
              <a:t>Celebrating more than 30 years of assistive technology services and projects</a:t>
            </a:r>
          </a:p>
          <a:p>
            <a:pPr>
              <a:spcAft>
                <a:spcPts val="1200"/>
              </a:spcAft>
            </a:pPr>
            <a:r>
              <a:rPr lang="en-US" sz="2800" dirty="0">
                <a:latin typeface="Century Gothic" charset="0"/>
              </a:rPr>
              <a:t>Dedicated to making the benefits of technology more accessible</a:t>
            </a:r>
          </a:p>
          <a:p>
            <a:pPr>
              <a:spcAft>
                <a:spcPts val="1200"/>
              </a:spcAft>
            </a:pPr>
            <a:r>
              <a:rPr lang="en-US" sz="2800" b="1" dirty="0">
                <a:latin typeface="Century Gothic" charset="0"/>
              </a:rPr>
              <a:t>PACER.org/STC</a:t>
            </a:r>
          </a:p>
          <a:p>
            <a:pPr>
              <a:spcAft>
                <a:spcPts val="1200"/>
              </a:spcAft>
            </a:pPr>
            <a:r>
              <a:rPr lang="en-US" sz="2800" dirty="0">
                <a:latin typeface="Century Gothic" charset="0"/>
              </a:rPr>
              <a:t>(952) 838-9000</a:t>
            </a:r>
          </a:p>
        </p:txBody>
      </p:sp>
      <p:sp>
        <p:nvSpPr>
          <p:cNvPr id="10243" name="Slide Number Placeholder 3"/>
          <p:cNvSpPr>
            <a:spLocks noGrp="1"/>
          </p:cNvSpPr>
          <p:nvPr>
            <p:ph type="sldNum" sz="quarter" idx="4294967295"/>
          </p:nvPr>
        </p:nvSpPr>
        <p:spPr>
          <a:xfrm>
            <a:off x="0" y="6392863"/>
            <a:ext cx="5029200" cy="3079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6pPr>
            <a:lvl7pPr marL="29718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7pPr>
            <a:lvl8pPr marL="34290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8pPr>
            <a:lvl9pPr marL="38862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a:t>
            </a:r>
            <a:fld id="{ECF75F8B-8E19-F943-9C02-80F642881C85}" type="slidenum">
              <a:rPr lang="es-MX" sz="1200">
                <a:latin typeface="Century Gothic" charset="0"/>
              </a:rPr>
              <a:pPr eaLnBrk="1" fontAlgn="base" hangingPunct="1">
                <a:lnSpc>
                  <a:spcPct val="90000"/>
                </a:lnSpc>
                <a:spcBef>
                  <a:spcPct val="20000"/>
                </a:spcBef>
                <a:spcAft>
                  <a:spcPct val="0"/>
                </a:spcAft>
              </a:pPr>
              <a:t>5</a:t>
            </a:fld>
            <a:endParaRPr lang="es-MX" sz="1200">
              <a:latin typeface="Century Gothic"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a:latin typeface="Times New Roman" charset="0"/>
              </a:rPr>
              <a:t>Assistive Technology Reuse</a:t>
            </a:r>
          </a:p>
        </p:txBody>
      </p:sp>
      <p:sp>
        <p:nvSpPr>
          <p:cNvPr id="27650" name="Content Placeholder 2"/>
          <p:cNvSpPr>
            <a:spLocks noGrp="1"/>
          </p:cNvSpPr>
          <p:nvPr>
            <p:ph idx="1"/>
          </p:nvPr>
        </p:nvSpPr>
        <p:spPr/>
        <p:txBody>
          <a:bodyPr/>
          <a:lstStyle/>
          <a:p>
            <a:pPr>
              <a:spcAft>
                <a:spcPts val="1200"/>
              </a:spcAft>
            </a:pPr>
            <a:r>
              <a:rPr lang="en-US" sz="2800" dirty="0">
                <a:latin typeface="Century Gothic" charset="0"/>
              </a:rPr>
              <a:t>AT reuse is finding life for a special needs item after it has outlived its purpose with the original owner </a:t>
            </a:r>
          </a:p>
          <a:p>
            <a:pPr>
              <a:spcAft>
                <a:spcPts val="1200"/>
              </a:spcAft>
            </a:pPr>
            <a:r>
              <a:rPr lang="en-US" sz="2800" dirty="0">
                <a:latin typeface="Century Gothic" charset="0"/>
              </a:rPr>
              <a:t>This can be accomplished through programs that recycle, reuse, refurbish, etc.</a:t>
            </a: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auto">
              <a:lnSpc>
                <a:spcPct val="100000"/>
              </a:lnSpc>
              <a:spcBef>
                <a:spcPts val="0"/>
              </a:spcBef>
              <a:spcAft>
                <a:spcPts val="0"/>
              </a:spcAft>
              <a:buFontTx/>
              <a:buNone/>
              <a:defRPr sz="1200" b="1" kern="1200" dirty="0" smtClean="0">
                <a:solidFill>
                  <a:schemeClr val="tx1"/>
                </a:solidFill>
                <a:latin typeface="Century Gothic"/>
                <a:ea typeface="+mn-ea"/>
                <a:cs typeface="Arial"/>
              </a:defRPr>
            </a:lvl1pPr>
            <a:lvl2pPr marL="4572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9144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3716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18288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a:lstStyle>
          <a:p>
            <a:pPr fontAlgn="base">
              <a:lnSpc>
                <a:spcPct val="90000"/>
              </a:lnSpc>
              <a:spcBef>
                <a:spcPct val="20000"/>
              </a:spcBef>
              <a:spcAft>
                <a:spcPct val="0"/>
              </a:spcAft>
              <a:defRPr/>
            </a:pPr>
            <a:r>
              <a:rPr lang="es-MX">
                <a:latin typeface="+mn-lt"/>
                <a:ea typeface="ＭＳ Ｐゴシック" charset="0"/>
                <a:cs typeface="+mn-cs"/>
              </a:rPr>
              <a:t>Page </a:t>
            </a:r>
            <a:fld id="{3E00B598-3D18-4C4F-B8E4-0407DAC96A09}" type="slidenum">
              <a:rPr lang="es-MX" smtClean="0">
                <a:latin typeface="+mn-lt"/>
                <a:ea typeface="ＭＳ Ｐゴシック" charset="0"/>
                <a:cs typeface="+mn-cs"/>
              </a:rPr>
              <a:pPr fontAlgn="base">
                <a:lnSpc>
                  <a:spcPct val="90000"/>
                </a:lnSpc>
                <a:spcBef>
                  <a:spcPct val="20000"/>
                </a:spcBef>
                <a:spcAft>
                  <a:spcPct val="0"/>
                </a:spcAft>
                <a:defRPr/>
              </a:pPr>
              <a:t>50</a:t>
            </a:fld>
            <a:endParaRPr lang="es-MX">
              <a:latin typeface="+mn-lt"/>
              <a:ea typeface="ＭＳ Ｐゴシック" charset="0"/>
              <a:cs typeface="+mn-cs"/>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a:latin typeface="Times New Roman" charset="0"/>
              </a:rPr>
              <a:t>AT Reuse: Initiatives</a:t>
            </a:r>
          </a:p>
        </p:txBody>
      </p:sp>
      <p:sp>
        <p:nvSpPr>
          <p:cNvPr id="27650" name="Content Placeholder 2"/>
          <p:cNvSpPr>
            <a:spLocks noGrp="1"/>
          </p:cNvSpPr>
          <p:nvPr>
            <p:ph idx="1"/>
          </p:nvPr>
        </p:nvSpPr>
        <p:spPr/>
        <p:txBody>
          <a:bodyPr/>
          <a:lstStyle/>
          <a:p>
            <a:pPr>
              <a:buFont typeface="Arial" panose="020B0604020202020204" pitchFamily="34" charset="0"/>
              <a:buChar char="•"/>
            </a:pPr>
            <a:r>
              <a:rPr lang="en-US" sz="2800" dirty="0">
                <a:latin typeface="Century Gothic" charset="0"/>
              </a:rPr>
              <a:t>PACER Center Facebook Buy &amp; Sell Group</a:t>
            </a:r>
          </a:p>
          <a:p>
            <a:pPr lvl="1">
              <a:spcAft>
                <a:spcPts val="1200"/>
              </a:spcAft>
              <a:buFont typeface="Arial" panose="020B0604020202020204" pitchFamily="34" charset="0"/>
              <a:buChar char="•"/>
            </a:pPr>
            <a:r>
              <a:rPr lang="en-US" sz="2400" b="1" dirty="0">
                <a:latin typeface="Century Gothic" charset="0"/>
              </a:rPr>
              <a:t>facebook.com/groups/863267887136492</a:t>
            </a:r>
          </a:p>
          <a:p>
            <a:pPr>
              <a:buFont typeface="Arial" panose="020B0604020202020204" pitchFamily="34" charset="0"/>
              <a:buChar char="•"/>
            </a:pPr>
            <a:r>
              <a:rPr lang="en-US" sz="2800" dirty="0">
                <a:latin typeface="Century Gothic" charset="0"/>
              </a:rPr>
              <a:t>Pass It On Center</a:t>
            </a:r>
          </a:p>
          <a:p>
            <a:pPr lvl="1">
              <a:buFont typeface="Arial" panose="020B0604020202020204" pitchFamily="34" charset="0"/>
              <a:buChar char="•"/>
            </a:pPr>
            <a:r>
              <a:rPr lang="en-US" sz="2400" dirty="0">
                <a:latin typeface="Century Gothic" charset="0"/>
              </a:rPr>
              <a:t>National center for the reuse of assistive technology</a:t>
            </a:r>
          </a:p>
          <a:p>
            <a:pPr lvl="1">
              <a:buFont typeface="Arial" panose="020B0604020202020204" pitchFamily="34" charset="0"/>
              <a:buChar char="•"/>
            </a:pPr>
            <a:r>
              <a:rPr lang="en-US" sz="2400" b="1" dirty="0">
                <a:latin typeface="Century Gothic" charset="0"/>
              </a:rPr>
              <a:t>pioc.gatech.edu</a:t>
            </a:r>
          </a:p>
          <a:p>
            <a:pPr lvl="1"/>
            <a:endParaRPr lang="en-US"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auto">
              <a:lnSpc>
                <a:spcPct val="100000"/>
              </a:lnSpc>
              <a:spcBef>
                <a:spcPts val="0"/>
              </a:spcBef>
              <a:spcAft>
                <a:spcPts val="0"/>
              </a:spcAft>
              <a:buFontTx/>
              <a:buNone/>
              <a:defRPr sz="1200" b="1" kern="1200" dirty="0" smtClean="0">
                <a:solidFill>
                  <a:schemeClr val="tx1"/>
                </a:solidFill>
                <a:latin typeface="Century Gothic"/>
                <a:ea typeface="+mn-ea"/>
                <a:cs typeface="Arial"/>
              </a:defRPr>
            </a:lvl1pPr>
            <a:lvl2pPr marL="4572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9144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3716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18288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a:lstStyle>
          <a:p>
            <a:pPr fontAlgn="base">
              <a:lnSpc>
                <a:spcPct val="90000"/>
              </a:lnSpc>
              <a:spcBef>
                <a:spcPct val="20000"/>
              </a:spcBef>
              <a:spcAft>
                <a:spcPct val="0"/>
              </a:spcAft>
              <a:defRPr/>
            </a:pPr>
            <a:r>
              <a:rPr lang="es-MX">
                <a:latin typeface="+mn-lt"/>
                <a:ea typeface="ＭＳ Ｐゴシック" charset="0"/>
                <a:cs typeface="+mn-cs"/>
              </a:rPr>
              <a:t>Page </a:t>
            </a:r>
            <a:fld id="{3E00B598-3D18-4C4F-B8E4-0407DAC96A09}" type="slidenum">
              <a:rPr lang="es-MX" smtClean="0">
                <a:latin typeface="+mn-lt"/>
                <a:ea typeface="ＭＳ Ｐゴシック" charset="0"/>
                <a:cs typeface="+mn-cs"/>
              </a:rPr>
              <a:pPr fontAlgn="base">
                <a:lnSpc>
                  <a:spcPct val="90000"/>
                </a:lnSpc>
                <a:spcBef>
                  <a:spcPct val="20000"/>
                </a:spcBef>
                <a:spcAft>
                  <a:spcPct val="0"/>
                </a:spcAft>
                <a:defRPr/>
              </a:pPr>
              <a:t>51</a:t>
            </a:fld>
            <a:endParaRPr lang="es-MX">
              <a:latin typeface="+mn-lt"/>
              <a:ea typeface="ＭＳ Ｐゴシック" charset="0"/>
              <a:cs typeface="+mn-cs"/>
            </a:endParaRPr>
          </a:p>
        </p:txBody>
      </p:sp>
    </p:spTree>
    <p:extLst>
      <p:ext uri="{BB962C8B-B14F-4D97-AF65-F5344CB8AC3E}">
        <p14:creationId xmlns:p14="http://schemas.microsoft.com/office/powerpoint/2010/main" val="189132140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311700" y="898166"/>
            <a:ext cx="8520600" cy="930634"/>
          </a:xfrm>
          <a:prstGeom prst="rect">
            <a:avLst/>
          </a:prstGeom>
        </p:spPr>
        <p:txBody>
          <a:bodyPr vert="horz" wrap="square" lIns="91425" tIns="91425" rIns="91425" bIns="91425" numCol="1" anchor="t" anchorCtr="0" compatLnSpc="1">
            <a:prstTxWarp prst="textNoShape">
              <a:avLst/>
            </a:prstTxWarp>
            <a:noAutofit/>
          </a:bodyPr>
          <a:lstStyle/>
          <a:p>
            <a:r>
              <a:rPr lang="en-US" dirty="0">
                <a:latin typeface="Times New Roman" charset="0"/>
              </a:rPr>
              <a:t>AT Reuse: Initiatives</a:t>
            </a:r>
            <a:endParaRPr lang="en" dirty="0"/>
          </a:p>
        </p:txBody>
      </p:sp>
      <p:sp>
        <p:nvSpPr>
          <p:cNvPr id="368" name="Shape 368"/>
          <p:cNvSpPr txBox="1">
            <a:spLocks noGrp="1"/>
          </p:cNvSpPr>
          <p:nvPr>
            <p:ph type="body" idx="1"/>
          </p:nvPr>
        </p:nvSpPr>
        <p:spPr>
          <a:xfrm>
            <a:off x="448939" y="4207554"/>
            <a:ext cx="7126262" cy="2185309"/>
          </a:xfrm>
          <a:prstGeom prst="rect">
            <a:avLst/>
          </a:prstGeom>
        </p:spPr>
        <p:txBody>
          <a:bodyPr vert="horz" wrap="square" lIns="91425" tIns="91425" rIns="91425" bIns="91425" numCol="1" anchor="t" anchorCtr="0" compatLnSpc="1">
            <a:prstTxWarp prst="textNoShape">
              <a:avLst/>
            </a:prstTxWarp>
            <a:noAutofit/>
          </a:bodyPr>
          <a:lstStyle/>
          <a:p>
            <a:pPr marL="571500">
              <a:buFont typeface="Arial" panose="020B0604020202020204" pitchFamily="34" charset="0"/>
              <a:buChar char="•"/>
            </a:pPr>
            <a:r>
              <a:rPr lang="en-US" sz="2400" dirty="0"/>
              <a:t>PACER </a:t>
            </a:r>
            <a:r>
              <a:rPr lang="en" sz="2400" dirty="0"/>
              <a:t>Facebook Buy and Sell Group</a:t>
            </a:r>
          </a:p>
          <a:p>
            <a:pPr marL="1028700" lvl="1" indent="-342900">
              <a:spcAft>
                <a:spcPts val="600"/>
              </a:spcAft>
              <a:buFont typeface="Arial" panose="020B0604020202020204" pitchFamily="34" charset="0"/>
              <a:buChar char="•"/>
            </a:pPr>
            <a:r>
              <a:rPr lang="en" sz="2000" dirty="0"/>
              <a:t>Leveraging the power of social networks</a:t>
            </a:r>
          </a:p>
          <a:p>
            <a:pPr marL="1028700" lvl="1" indent="-342900">
              <a:spcAft>
                <a:spcPts val="600"/>
              </a:spcAft>
              <a:buFont typeface="Arial" panose="020B0604020202020204" pitchFamily="34" charset="0"/>
              <a:buChar char="•"/>
            </a:pPr>
            <a:r>
              <a:rPr lang="en" sz="2000" dirty="0"/>
              <a:t>Free platform to connect people who have </a:t>
            </a:r>
            <a:br>
              <a:rPr lang="en" sz="2000" dirty="0"/>
            </a:br>
            <a:r>
              <a:rPr lang="en" sz="2000" dirty="0"/>
              <a:t>AT with people who need </a:t>
            </a:r>
            <a:r>
              <a:rPr lang="en-US" sz="2000" dirty="0"/>
              <a:t>or </a:t>
            </a:r>
            <a:r>
              <a:rPr lang="en" sz="2000" dirty="0"/>
              <a:t>want AT</a:t>
            </a:r>
          </a:p>
          <a:p>
            <a:pPr marL="1028700" lvl="1" indent="-342900">
              <a:spcAft>
                <a:spcPts val="0"/>
              </a:spcAft>
              <a:buFont typeface="Arial" panose="020B0604020202020204" pitchFamily="34" charset="0"/>
              <a:buChar char="•"/>
            </a:pPr>
            <a:r>
              <a:rPr lang="en" sz="2000" b="1" dirty="0"/>
              <a:t>tinyurl.com/PACERATReus</a:t>
            </a:r>
            <a:r>
              <a:rPr lang="en-US" sz="2000" b="1" dirty="0"/>
              <a:t>e</a:t>
            </a:r>
          </a:p>
          <a:p>
            <a:pPr marL="914400" lvl="1" indent="-228600">
              <a:spcAft>
                <a:spcPts val="0"/>
              </a:spcAft>
              <a:buChar char="-"/>
            </a:pPr>
            <a:endParaRPr sz="2000" dirty="0"/>
          </a:p>
          <a:p>
            <a:pPr marL="457200" indent="0">
              <a:lnSpc>
                <a:spcPct val="115000"/>
              </a:lnSpc>
              <a:spcAft>
                <a:spcPts val="1600"/>
              </a:spcAft>
              <a:buNone/>
            </a:pPr>
            <a:endParaRPr sz="2400" dirty="0"/>
          </a:p>
        </p:txBody>
      </p:sp>
      <p:pic>
        <p:nvPicPr>
          <p:cNvPr id="369" name="Shape 369" descr="Screenshot 2017-04-24 12.23.24.png"/>
          <p:cNvPicPr preferRelativeResize="0"/>
          <p:nvPr/>
        </p:nvPicPr>
        <p:blipFill>
          <a:blip r:embed="rId3">
            <a:alphaModFix/>
          </a:blip>
          <a:stretch>
            <a:fillRect/>
          </a:stretch>
        </p:blipFill>
        <p:spPr>
          <a:xfrm>
            <a:off x="448940" y="1978302"/>
            <a:ext cx="8267893" cy="2166424"/>
          </a:xfrm>
          <a:prstGeom prst="rect">
            <a:avLst/>
          </a:prstGeom>
          <a:noFill/>
          <a:ln>
            <a:noFill/>
          </a:ln>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1400" y="4648200"/>
            <a:ext cx="1146629" cy="1146629"/>
          </a:xfrm>
          <a:prstGeom prst="rect">
            <a:avLst/>
          </a:prstGeom>
        </p:spPr>
      </p:pic>
      <p:sp>
        <p:nvSpPr>
          <p:cNvPr id="6" name="Slide Number Placeholder 3"/>
          <p:cNvSpPr txBox="1">
            <a:spLocks/>
          </p:cNvSpPr>
          <p:nvPr/>
        </p:nvSpPr>
        <p:spPr bwMode="auto">
          <a:xfrm>
            <a:off x="0" y="6392863"/>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auto">
              <a:lnSpc>
                <a:spcPct val="100000"/>
              </a:lnSpc>
              <a:spcBef>
                <a:spcPts val="0"/>
              </a:spcBef>
              <a:spcAft>
                <a:spcPts val="0"/>
              </a:spcAft>
              <a:buFontTx/>
              <a:buNone/>
              <a:defRPr sz="1200" b="1" kern="1200" dirty="0" smtClean="0">
                <a:solidFill>
                  <a:schemeClr val="tx1"/>
                </a:solidFill>
                <a:latin typeface="Century Gothic"/>
                <a:ea typeface="+mn-ea"/>
                <a:cs typeface="Arial"/>
              </a:defRPr>
            </a:lvl1pPr>
            <a:lvl2pPr marL="4572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9144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3716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18288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a:lstStyle>
          <a:p>
            <a:pPr fontAlgn="base">
              <a:lnSpc>
                <a:spcPct val="90000"/>
              </a:lnSpc>
              <a:spcBef>
                <a:spcPct val="20000"/>
              </a:spcBef>
              <a:spcAft>
                <a:spcPct val="0"/>
              </a:spcAft>
              <a:defRPr/>
            </a:pPr>
            <a:r>
              <a:rPr lang="es-MX">
                <a:latin typeface="+mn-lt"/>
                <a:ea typeface="ＭＳ Ｐゴシック" charset="0"/>
                <a:cs typeface="+mn-cs"/>
              </a:rPr>
              <a:t>Page 52</a:t>
            </a:r>
          </a:p>
        </p:txBody>
      </p:sp>
    </p:spTree>
    <p:extLst>
      <p:ext uri="{BB962C8B-B14F-4D97-AF65-F5344CB8AC3E}">
        <p14:creationId xmlns:p14="http://schemas.microsoft.com/office/powerpoint/2010/main" val="14269380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a:latin typeface="Times New Roman" charset="0"/>
              </a:rPr>
              <a:t>AT Reuse: Computers</a:t>
            </a:r>
          </a:p>
        </p:txBody>
      </p:sp>
      <p:sp>
        <p:nvSpPr>
          <p:cNvPr id="27650" name="Content Placeholder 2"/>
          <p:cNvSpPr>
            <a:spLocks noGrp="1"/>
          </p:cNvSpPr>
          <p:nvPr>
            <p:ph idx="1"/>
          </p:nvPr>
        </p:nvSpPr>
        <p:spPr/>
        <p:txBody>
          <a:bodyPr/>
          <a:lstStyle/>
          <a:p>
            <a:pPr>
              <a:buFont typeface="Arial" panose="020B0604020202020204" pitchFamily="34" charset="0"/>
              <a:buChar char="•"/>
            </a:pPr>
            <a:r>
              <a:rPr lang="en-US" sz="2800" dirty="0">
                <a:latin typeface="Century Gothic" charset="0"/>
              </a:rPr>
              <a:t>Minnesota Computers for Schools</a:t>
            </a:r>
          </a:p>
          <a:p>
            <a:pPr lvl="1">
              <a:spcAft>
                <a:spcPts val="1200"/>
              </a:spcAft>
              <a:buFont typeface="Arial" panose="020B0604020202020204" pitchFamily="34" charset="0"/>
              <a:buChar char="•"/>
            </a:pPr>
            <a:r>
              <a:rPr lang="en-US" sz="2400" b="1" dirty="0">
                <a:latin typeface="Century Gothic" charset="0"/>
              </a:rPr>
              <a:t>mncfs.org</a:t>
            </a:r>
          </a:p>
          <a:p>
            <a:pPr>
              <a:buFont typeface="Arial" panose="020B0604020202020204" pitchFamily="34" charset="0"/>
              <a:buChar char="•"/>
            </a:pPr>
            <a:r>
              <a:rPr lang="en-US" sz="2800" dirty="0">
                <a:latin typeface="Century Gothic" charset="0"/>
              </a:rPr>
              <a:t>United Cerebral Palsy (UCP) of Central Minnesota</a:t>
            </a:r>
          </a:p>
          <a:p>
            <a:pPr lvl="1">
              <a:buFont typeface="Arial" panose="020B0604020202020204" pitchFamily="34" charset="0"/>
              <a:buChar char="•"/>
            </a:pPr>
            <a:r>
              <a:rPr lang="en-US" sz="2400" b="1" dirty="0">
                <a:latin typeface="Century Gothic" charset="0"/>
              </a:rPr>
              <a:t>ucpcentralmn.org/access-for-all-ucps-computer-program</a:t>
            </a:r>
            <a:endParaRPr lang="en-US"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auto">
              <a:lnSpc>
                <a:spcPct val="100000"/>
              </a:lnSpc>
              <a:spcBef>
                <a:spcPts val="0"/>
              </a:spcBef>
              <a:spcAft>
                <a:spcPts val="0"/>
              </a:spcAft>
              <a:buFontTx/>
              <a:buNone/>
              <a:defRPr sz="1200" b="1" kern="1200" dirty="0" smtClean="0">
                <a:solidFill>
                  <a:schemeClr val="tx1"/>
                </a:solidFill>
                <a:latin typeface="Century Gothic"/>
                <a:ea typeface="+mn-ea"/>
                <a:cs typeface="Arial"/>
              </a:defRPr>
            </a:lvl1pPr>
            <a:lvl2pPr marL="4572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9144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3716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18288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a:lstStyle>
          <a:p>
            <a:pPr fontAlgn="base">
              <a:lnSpc>
                <a:spcPct val="90000"/>
              </a:lnSpc>
              <a:spcBef>
                <a:spcPct val="20000"/>
              </a:spcBef>
              <a:spcAft>
                <a:spcPct val="0"/>
              </a:spcAft>
              <a:defRPr/>
            </a:pPr>
            <a:r>
              <a:rPr lang="es-MX">
                <a:latin typeface="+mn-lt"/>
                <a:ea typeface="ＭＳ Ｐゴシック" charset="0"/>
                <a:cs typeface="+mn-cs"/>
              </a:rPr>
              <a:t>Page </a:t>
            </a:r>
            <a:fld id="{3E00B598-3D18-4C4F-B8E4-0407DAC96A09}" type="slidenum">
              <a:rPr lang="es-MX" smtClean="0">
                <a:latin typeface="+mn-lt"/>
                <a:ea typeface="ＭＳ Ｐゴシック" charset="0"/>
                <a:cs typeface="+mn-cs"/>
              </a:rPr>
              <a:pPr fontAlgn="base">
                <a:lnSpc>
                  <a:spcPct val="90000"/>
                </a:lnSpc>
                <a:spcBef>
                  <a:spcPct val="20000"/>
                </a:spcBef>
                <a:spcAft>
                  <a:spcPct val="0"/>
                </a:spcAft>
                <a:defRPr/>
              </a:pPr>
              <a:t>53</a:t>
            </a:fld>
            <a:endParaRPr lang="es-MX">
              <a:latin typeface="+mn-lt"/>
              <a:ea typeface="ＭＳ Ｐゴシック" charset="0"/>
              <a:cs typeface="+mn-cs"/>
            </a:endParaRPr>
          </a:p>
        </p:txBody>
      </p:sp>
    </p:spTree>
    <p:extLst>
      <p:ext uri="{BB962C8B-B14F-4D97-AF65-F5344CB8AC3E}">
        <p14:creationId xmlns:p14="http://schemas.microsoft.com/office/powerpoint/2010/main" val="52011849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Do-It-Yourself (DIY) Solutions</a:t>
            </a:r>
          </a:p>
        </p:txBody>
      </p:sp>
      <p:sp>
        <p:nvSpPr>
          <p:cNvPr id="3" name="Subtitle 2"/>
          <p:cNvSpPr>
            <a:spLocks noGrp="1"/>
          </p:cNvSpPr>
          <p:nvPr>
            <p:ph type="subTitle" idx="1"/>
          </p:nvPr>
        </p:nvSpPr>
        <p:spPr>
          <a:xfrm>
            <a:off x="1066800" y="5029200"/>
            <a:ext cx="7010400" cy="609600"/>
          </a:xfrm>
        </p:spPr>
        <p:txBody>
          <a:bodyPr/>
          <a:lstStyle/>
          <a:p>
            <a:r>
              <a:rPr lang="en-US" sz="2400" dirty="0"/>
              <a:t>Resources Available to Schools and Families</a:t>
            </a:r>
          </a:p>
        </p:txBody>
      </p:sp>
    </p:spTree>
    <p:extLst>
      <p:ext uri="{BB962C8B-B14F-4D97-AF65-F5344CB8AC3E}">
        <p14:creationId xmlns:p14="http://schemas.microsoft.com/office/powerpoint/2010/main" val="1906130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a:latin typeface="Times New Roman" charset="0"/>
              </a:rPr>
              <a:t>Do-It-Yourself (DIY) Defined</a:t>
            </a:r>
          </a:p>
        </p:txBody>
      </p:sp>
      <p:sp>
        <p:nvSpPr>
          <p:cNvPr id="28674" name="Content Placeholder 2"/>
          <p:cNvSpPr>
            <a:spLocks noGrp="1"/>
          </p:cNvSpPr>
          <p:nvPr>
            <p:ph idx="1"/>
          </p:nvPr>
        </p:nvSpPr>
        <p:spPr/>
        <p:txBody>
          <a:bodyPr/>
          <a:lstStyle/>
          <a:p>
            <a:pPr>
              <a:spcAft>
                <a:spcPts val="1200"/>
              </a:spcAft>
            </a:pPr>
            <a:r>
              <a:rPr lang="en-US" sz="2400" dirty="0">
                <a:latin typeface="Century Gothic" charset="0"/>
              </a:rPr>
              <a:t>Do-It-Yourself (DIY) is making things out of ordinary, readily available materials </a:t>
            </a:r>
          </a:p>
          <a:p>
            <a:r>
              <a:rPr lang="en-US" sz="2400" dirty="0">
                <a:latin typeface="Century Gothic" charset="0"/>
              </a:rPr>
              <a:t>The current buzz word is the Maker Movement, which is using 21</a:t>
            </a:r>
            <a:r>
              <a:rPr lang="en-US" sz="2400" baseline="30000" dirty="0">
                <a:latin typeface="Century Gothic" charset="0"/>
              </a:rPr>
              <a:t>st</a:t>
            </a:r>
            <a:r>
              <a:rPr lang="en-US" sz="2400" dirty="0">
                <a:latin typeface="Century Gothic" charset="0"/>
              </a:rPr>
              <a:t> century tools, like 3D printers, to accomplish the same goal of making affordable tech and adaptations for people with disabilities</a:t>
            </a:r>
          </a:p>
          <a:p>
            <a:pPr lvl="1"/>
            <a:endParaRPr lang="en-US" sz="2400"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auto">
              <a:lnSpc>
                <a:spcPct val="100000"/>
              </a:lnSpc>
              <a:spcBef>
                <a:spcPts val="0"/>
              </a:spcBef>
              <a:spcAft>
                <a:spcPts val="0"/>
              </a:spcAft>
              <a:buFontTx/>
              <a:buNone/>
              <a:defRPr sz="1200" b="1" kern="1200" dirty="0" smtClean="0">
                <a:solidFill>
                  <a:schemeClr val="tx1"/>
                </a:solidFill>
                <a:latin typeface="Century Gothic"/>
                <a:ea typeface="+mn-ea"/>
                <a:cs typeface="Arial"/>
              </a:defRPr>
            </a:lvl1pPr>
            <a:lvl2pPr marL="4572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9144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3716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18288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a:lstStyle>
          <a:p>
            <a:pPr fontAlgn="base">
              <a:lnSpc>
                <a:spcPct val="90000"/>
              </a:lnSpc>
              <a:spcBef>
                <a:spcPct val="20000"/>
              </a:spcBef>
              <a:spcAft>
                <a:spcPct val="0"/>
              </a:spcAft>
              <a:defRPr/>
            </a:pPr>
            <a:r>
              <a:rPr lang="es-MX">
                <a:latin typeface="+mn-lt"/>
                <a:ea typeface="ＭＳ Ｐゴシック" charset="0"/>
                <a:cs typeface="+mn-cs"/>
              </a:rPr>
              <a:t>Page </a:t>
            </a:r>
            <a:fld id="{3E00B598-3D18-4C4F-B8E4-0407DAC96A09}" type="slidenum">
              <a:rPr lang="es-MX" smtClean="0">
                <a:latin typeface="+mn-lt"/>
                <a:ea typeface="ＭＳ Ｐゴシック" charset="0"/>
                <a:cs typeface="+mn-cs"/>
              </a:rPr>
              <a:pPr fontAlgn="base">
                <a:lnSpc>
                  <a:spcPct val="90000"/>
                </a:lnSpc>
                <a:spcBef>
                  <a:spcPct val="20000"/>
                </a:spcBef>
                <a:spcAft>
                  <a:spcPct val="0"/>
                </a:spcAft>
                <a:defRPr/>
              </a:pPr>
              <a:t>55</a:t>
            </a:fld>
            <a:endParaRPr lang="es-MX">
              <a:latin typeface="+mn-lt"/>
              <a:ea typeface="ＭＳ Ｐゴシック" charset="0"/>
              <a:cs typeface="+mn-cs"/>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a:latin typeface="Times New Roman" charset="0"/>
              </a:rPr>
              <a:t>DIY Solutions: Movements</a:t>
            </a:r>
          </a:p>
        </p:txBody>
      </p:sp>
      <p:sp>
        <p:nvSpPr>
          <p:cNvPr id="28674" name="Content Placeholder 2"/>
          <p:cNvSpPr>
            <a:spLocks noGrp="1"/>
          </p:cNvSpPr>
          <p:nvPr>
            <p:ph idx="1"/>
          </p:nvPr>
        </p:nvSpPr>
        <p:spPr/>
        <p:txBody>
          <a:bodyPr/>
          <a:lstStyle/>
          <a:p>
            <a:pPr>
              <a:buFont typeface="Arial" panose="020B0604020202020204" pitchFamily="34" charset="0"/>
              <a:buChar char="•"/>
            </a:pPr>
            <a:r>
              <a:rPr lang="en-US" sz="2800" dirty="0">
                <a:latin typeface="Century Gothic" charset="0"/>
              </a:rPr>
              <a:t>E-Nable Organization (3D printed hands)</a:t>
            </a:r>
          </a:p>
          <a:p>
            <a:pPr lvl="1">
              <a:spcAft>
                <a:spcPts val="1200"/>
              </a:spcAft>
              <a:buFont typeface="Arial" panose="020B0604020202020204" pitchFamily="34" charset="0"/>
              <a:buChar char="•"/>
            </a:pPr>
            <a:r>
              <a:rPr lang="en-US" sz="2400" b="1" dirty="0">
                <a:latin typeface="Century Gothic" charset="0"/>
              </a:rPr>
              <a:t>enablingthefuture.org</a:t>
            </a:r>
          </a:p>
          <a:p>
            <a:pPr>
              <a:buFont typeface="Arial" panose="020B0604020202020204" pitchFamily="34" charset="0"/>
              <a:buChar char="•"/>
            </a:pPr>
            <a:r>
              <a:rPr lang="en-US" sz="2800" dirty="0">
                <a:latin typeface="Century Gothic" charset="0"/>
              </a:rPr>
              <a:t>GoBabyGo (mobility for little kids)</a:t>
            </a:r>
          </a:p>
          <a:p>
            <a:pPr lvl="1">
              <a:buFont typeface="Arial" panose="020B0604020202020204" pitchFamily="34" charset="0"/>
              <a:buChar char="•"/>
            </a:pPr>
            <a:r>
              <a:rPr lang="en-US" sz="2400" b="1" dirty="0">
                <a:latin typeface="Century Gothic" charset="0"/>
              </a:rPr>
              <a:t>nationswell.com/babiesdrivingracecars</a:t>
            </a:r>
          </a:p>
          <a:p>
            <a:pPr lvl="1">
              <a:buFont typeface="Arial" panose="020B0604020202020204" pitchFamily="34" charset="0"/>
              <a:buChar char="•"/>
            </a:pPr>
            <a:r>
              <a:rPr lang="en-US" sz="2400" b="1" dirty="0">
                <a:latin typeface="Century Gothic" charset="0"/>
              </a:rPr>
              <a:t>facebook.com/UDGoBabyGo</a:t>
            </a: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auto">
              <a:lnSpc>
                <a:spcPct val="100000"/>
              </a:lnSpc>
              <a:spcBef>
                <a:spcPts val="0"/>
              </a:spcBef>
              <a:spcAft>
                <a:spcPts val="0"/>
              </a:spcAft>
              <a:buFontTx/>
              <a:buNone/>
              <a:defRPr sz="1200" b="1" kern="1200" dirty="0" smtClean="0">
                <a:solidFill>
                  <a:schemeClr val="tx1"/>
                </a:solidFill>
                <a:latin typeface="Century Gothic"/>
                <a:ea typeface="+mn-ea"/>
                <a:cs typeface="Arial"/>
              </a:defRPr>
            </a:lvl1pPr>
            <a:lvl2pPr marL="4572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9144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3716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18288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a:lstStyle>
          <a:p>
            <a:pPr fontAlgn="base">
              <a:lnSpc>
                <a:spcPct val="90000"/>
              </a:lnSpc>
              <a:spcBef>
                <a:spcPct val="20000"/>
              </a:spcBef>
              <a:spcAft>
                <a:spcPct val="0"/>
              </a:spcAft>
              <a:defRPr/>
            </a:pPr>
            <a:r>
              <a:rPr lang="es-MX">
                <a:latin typeface="+mn-lt"/>
                <a:ea typeface="ＭＳ Ｐゴシック" charset="0"/>
                <a:cs typeface="+mn-cs"/>
              </a:rPr>
              <a:t>Page </a:t>
            </a:r>
            <a:fld id="{3E00B598-3D18-4C4F-B8E4-0407DAC96A09}" type="slidenum">
              <a:rPr lang="es-MX" smtClean="0">
                <a:latin typeface="+mn-lt"/>
                <a:ea typeface="ＭＳ Ｐゴシック" charset="0"/>
                <a:cs typeface="+mn-cs"/>
              </a:rPr>
              <a:pPr fontAlgn="base">
                <a:lnSpc>
                  <a:spcPct val="90000"/>
                </a:lnSpc>
                <a:spcBef>
                  <a:spcPct val="20000"/>
                </a:spcBef>
                <a:spcAft>
                  <a:spcPct val="0"/>
                </a:spcAft>
                <a:defRPr/>
              </a:pPr>
              <a:t>56</a:t>
            </a:fld>
            <a:endParaRPr lang="es-MX">
              <a:latin typeface="+mn-lt"/>
              <a:ea typeface="ＭＳ Ｐゴシック" charset="0"/>
              <a:cs typeface="+mn-cs"/>
            </a:endParaRPr>
          </a:p>
        </p:txBody>
      </p:sp>
    </p:spTree>
    <p:extLst>
      <p:ext uri="{BB962C8B-B14F-4D97-AF65-F5344CB8AC3E}">
        <p14:creationId xmlns:p14="http://schemas.microsoft.com/office/powerpoint/2010/main" val="211880316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a:latin typeface="Times New Roman" charset="0"/>
              </a:rPr>
              <a:t>DIY Solutions: Resources</a:t>
            </a:r>
          </a:p>
        </p:txBody>
      </p:sp>
      <p:sp>
        <p:nvSpPr>
          <p:cNvPr id="28674" name="Content Placeholder 2"/>
          <p:cNvSpPr>
            <a:spLocks noGrp="1"/>
          </p:cNvSpPr>
          <p:nvPr>
            <p:ph idx="1"/>
          </p:nvPr>
        </p:nvSpPr>
        <p:spPr>
          <a:xfrm>
            <a:off x="457200" y="2209800"/>
            <a:ext cx="4267200" cy="3962400"/>
          </a:xfrm>
        </p:spPr>
        <p:txBody>
          <a:bodyPr/>
          <a:lstStyle/>
          <a:p>
            <a:pPr>
              <a:buFont typeface="Arial" panose="020B0604020202020204" pitchFamily="34" charset="0"/>
              <a:buChar char="•"/>
            </a:pPr>
            <a:r>
              <a:rPr lang="en-US" sz="2800" dirty="0">
                <a:latin typeface="Century Gothic" charset="0"/>
              </a:rPr>
              <a:t>Terese Wilkommen </a:t>
            </a:r>
            <a:r>
              <a:rPr lang="mr-IN" sz="2800" dirty="0">
                <a:latin typeface="Century Gothic" charset="0"/>
              </a:rPr>
              <a:t>–</a:t>
            </a:r>
            <a:r>
              <a:rPr lang="en-US" sz="2800" dirty="0">
                <a:latin typeface="Century Gothic" charset="0"/>
              </a:rPr>
              <a:t> ATinNH</a:t>
            </a:r>
          </a:p>
          <a:p>
            <a:pPr lvl="1">
              <a:spcAft>
                <a:spcPts val="1200"/>
              </a:spcAft>
              <a:buFont typeface="Arial" panose="020B0604020202020204" pitchFamily="34" charset="0"/>
              <a:buChar char="•"/>
            </a:pPr>
            <a:r>
              <a:rPr lang="en-US" sz="2000" b="1" dirty="0">
                <a:latin typeface="Century Gothic" charset="0"/>
              </a:rPr>
              <a:t>youtube.com/user/ATinNH</a:t>
            </a:r>
          </a:p>
          <a:p>
            <a:pPr>
              <a:spcAft>
                <a:spcPts val="1200"/>
              </a:spcAft>
              <a:buFont typeface="Arial" panose="020B0604020202020204" pitchFamily="34" charset="0"/>
              <a:buChar char="•"/>
            </a:pPr>
            <a:r>
              <a:rPr lang="en-US" sz="2800" dirty="0">
                <a:latin typeface="Century Gothic" charset="0"/>
              </a:rPr>
              <a:t>YouTube</a:t>
            </a:r>
          </a:p>
          <a:p>
            <a:pPr>
              <a:buFont typeface="Arial" panose="020B0604020202020204" pitchFamily="34" charset="0"/>
              <a:buChar char="•"/>
            </a:pPr>
            <a:r>
              <a:rPr lang="en-US" sz="2800" dirty="0">
                <a:latin typeface="Century Gothic" charset="0"/>
              </a:rPr>
              <a:t>HowCast</a:t>
            </a:r>
          </a:p>
        </p:txBody>
      </p:sp>
      <p:sp>
        <p:nvSpPr>
          <p:cNvPr id="4" name="Slide Number Placeholder 3"/>
          <p:cNvSpPr txBox="1">
            <a:spLocks/>
          </p:cNvSpPr>
          <p:nvPr/>
        </p:nvSpPr>
        <p:spPr bwMode="auto">
          <a:xfrm>
            <a:off x="14438" y="6400799"/>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auto">
              <a:lnSpc>
                <a:spcPct val="100000"/>
              </a:lnSpc>
              <a:spcBef>
                <a:spcPts val="0"/>
              </a:spcBef>
              <a:spcAft>
                <a:spcPts val="0"/>
              </a:spcAft>
              <a:buFontTx/>
              <a:buNone/>
              <a:defRPr sz="1200" b="1" kern="1200" dirty="0" smtClean="0">
                <a:solidFill>
                  <a:schemeClr val="tx1"/>
                </a:solidFill>
                <a:latin typeface="Century Gothic"/>
                <a:ea typeface="+mn-ea"/>
                <a:cs typeface="Arial"/>
              </a:defRPr>
            </a:lvl1pPr>
            <a:lvl2pPr marL="4572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9144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3716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18288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a:lstStyle>
          <a:p>
            <a:pPr fontAlgn="base">
              <a:lnSpc>
                <a:spcPct val="90000"/>
              </a:lnSpc>
              <a:spcBef>
                <a:spcPct val="20000"/>
              </a:spcBef>
              <a:spcAft>
                <a:spcPct val="0"/>
              </a:spcAft>
              <a:defRPr/>
            </a:pPr>
            <a:r>
              <a:rPr lang="es-MX">
                <a:latin typeface="+mn-lt"/>
                <a:ea typeface="ＭＳ Ｐゴシック" charset="0"/>
                <a:cs typeface="+mn-cs"/>
              </a:rPr>
              <a:t>Page </a:t>
            </a:r>
            <a:fld id="{3E00B598-3D18-4C4F-B8E4-0407DAC96A09}" type="slidenum">
              <a:rPr lang="es-MX" smtClean="0">
                <a:latin typeface="+mn-lt"/>
                <a:ea typeface="ＭＳ Ｐゴシック" charset="0"/>
                <a:cs typeface="+mn-cs"/>
              </a:rPr>
              <a:pPr fontAlgn="base">
                <a:lnSpc>
                  <a:spcPct val="90000"/>
                </a:lnSpc>
                <a:spcBef>
                  <a:spcPct val="20000"/>
                </a:spcBef>
                <a:spcAft>
                  <a:spcPct val="0"/>
                </a:spcAft>
                <a:defRPr/>
              </a:pPr>
              <a:t>57</a:t>
            </a:fld>
            <a:endParaRPr lang="es-MX">
              <a:latin typeface="+mn-lt"/>
              <a:ea typeface="ＭＳ Ｐゴシック" charset="0"/>
              <a:cs typeface="+mn-cs"/>
            </a:endParaRPr>
          </a:p>
        </p:txBody>
      </p:sp>
      <p:pic>
        <p:nvPicPr>
          <p:cNvPr id="2" name="Picture 1">
            <a:hlinkClick r:id="rId3"/>
            <a:extLst>
              <a:ext uri="{FF2B5EF4-FFF2-40B4-BE49-F238E27FC236}">
                <a16:creationId xmlns:a16="http://schemas.microsoft.com/office/drawing/2014/main" id="{34E44EAF-BE20-E349-9AB3-8B9DCABD1A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25887" y="2806356"/>
            <a:ext cx="3810000" cy="2769287"/>
          </a:xfrm>
          <a:prstGeom prst="rect">
            <a:avLst/>
          </a:prstGeom>
        </p:spPr>
      </p:pic>
    </p:spTree>
    <p:extLst>
      <p:ext uri="{BB962C8B-B14F-4D97-AF65-F5344CB8AC3E}">
        <p14:creationId xmlns:p14="http://schemas.microsoft.com/office/powerpoint/2010/main" val="108782219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a:latin typeface="Times New Roman" charset="0"/>
              </a:rPr>
              <a:t>DIY Solutions: 3D Printing</a:t>
            </a:r>
          </a:p>
        </p:txBody>
      </p:sp>
      <p:sp>
        <p:nvSpPr>
          <p:cNvPr id="28674" name="Content Placeholder 2"/>
          <p:cNvSpPr>
            <a:spLocks noGrp="1"/>
          </p:cNvSpPr>
          <p:nvPr>
            <p:ph idx="1"/>
          </p:nvPr>
        </p:nvSpPr>
        <p:spPr>
          <a:xfrm>
            <a:off x="457200" y="2209800"/>
            <a:ext cx="5029200" cy="3962400"/>
          </a:xfrm>
        </p:spPr>
        <p:txBody>
          <a:bodyPr/>
          <a:lstStyle/>
          <a:p>
            <a:pPr>
              <a:buFont typeface="Arial" panose="020B0604020202020204" pitchFamily="34" charset="0"/>
              <a:buChar char="•"/>
            </a:pPr>
            <a:r>
              <a:rPr lang="en-US" sz="2800" dirty="0">
                <a:latin typeface="Century Gothic" charset="0"/>
              </a:rPr>
              <a:t>Thingiverse</a:t>
            </a:r>
          </a:p>
          <a:p>
            <a:pPr lvl="1">
              <a:spcAft>
                <a:spcPts val="1200"/>
              </a:spcAft>
              <a:buFont typeface="Arial" panose="020B0604020202020204" pitchFamily="34" charset="0"/>
              <a:buChar char="•"/>
            </a:pPr>
            <a:r>
              <a:rPr lang="en-US" sz="2400" b="1" dirty="0">
                <a:latin typeface="Century Gothic" charset="0"/>
              </a:rPr>
              <a:t>thingiverse.com</a:t>
            </a:r>
          </a:p>
          <a:p>
            <a:pPr>
              <a:buFont typeface="Arial" panose="020B0604020202020204" pitchFamily="34" charset="0"/>
              <a:buChar char="•"/>
            </a:pPr>
            <a:r>
              <a:rPr lang="en-US" sz="2800" dirty="0">
                <a:latin typeface="Century Gothic" charset="0"/>
              </a:rPr>
              <a:t>Instructables</a:t>
            </a:r>
          </a:p>
          <a:p>
            <a:pPr lvl="1">
              <a:buFont typeface="Arial" panose="020B0604020202020204" pitchFamily="34" charset="0"/>
              <a:buChar char="•"/>
            </a:pPr>
            <a:r>
              <a:rPr lang="en-US" sz="2400" b="1" dirty="0">
                <a:latin typeface="Century Gothic" charset="0"/>
              </a:rPr>
              <a:t>instructables.com</a:t>
            </a:r>
          </a:p>
          <a:p>
            <a:pPr lvl="1"/>
            <a:endParaRPr lang="en-US" dirty="0">
              <a:latin typeface="Century Gothic" charset="0"/>
            </a:endParaRPr>
          </a:p>
          <a:p>
            <a:pPr lvl="1"/>
            <a:endParaRPr lang="en-US"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auto">
              <a:lnSpc>
                <a:spcPct val="100000"/>
              </a:lnSpc>
              <a:spcBef>
                <a:spcPts val="0"/>
              </a:spcBef>
              <a:spcAft>
                <a:spcPts val="0"/>
              </a:spcAft>
              <a:buFontTx/>
              <a:buNone/>
              <a:defRPr sz="1200" b="1" kern="1200" dirty="0" smtClean="0">
                <a:solidFill>
                  <a:schemeClr val="tx1"/>
                </a:solidFill>
                <a:latin typeface="Century Gothic"/>
                <a:ea typeface="+mn-ea"/>
                <a:cs typeface="Arial"/>
              </a:defRPr>
            </a:lvl1pPr>
            <a:lvl2pPr marL="4572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9144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3716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18288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a:lstStyle>
          <a:p>
            <a:pPr fontAlgn="base">
              <a:lnSpc>
                <a:spcPct val="90000"/>
              </a:lnSpc>
              <a:spcBef>
                <a:spcPct val="20000"/>
              </a:spcBef>
              <a:spcAft>
                <a:spcPct val="0"/>
              </a:spcAft>
              <a:defRPr/>
            </a:pPr>
            <a:r>
              <a:rPr lang="es-MX">
                <a:latin typeface="+mn-lt"/>
                <a:ea typeface="ＭＳ Ｐゴシック" charset="0"/>
                <a:cs typeface="+mn-cs"/>
              </a:rPr>
              <a:t>Page </a:t>
            </a:r>
            <a:fld id="{3E00B598-3D18-4C4F-B8E4-0407DAC96A09}" type="slidenum">
              <a:rPr lang="es-MX" smtClean="0">
                <a:latin typeface="+mn-lt"/>
                <a:ea typeface="ＭＳ Ｐゴシック" charset="0"/>
                <a:cs typeface="+mn-cs"/>
              </a:rPr>
              <a:pPr fontAlgn="base">
                <a:lnSpc>
                  <a:spcPct val="90000"/>
                </a:lnSpc>
                <a:spcBef>
                  <a:spcPct val="20000"/>
                </a:spcBef>
                <a:spcAft>
                  <a:spcPct val="0"/>
                </a:spcAft>
                <a:defRPr/>
              </a:pPr>
              <a:t>58</a:t>
            </a:fld>
            <a:endParaRPr lang="es-MX">
              <a:latin typeface="+mn-lt"/>
              <a:ea typeface="ＭＳ Ｐゴシック" charset="0"/>
              <a:cs typeface="+mn-cs"/>
            </a:endParaRPr>
          </a:p>
        </p:txBody>
      </p:sp>
      <p:pic>
        <p:nvPicPr>
          <p:cNvPr id="2" name="Picture 1">
            <a:hlinkClick r:id="rId3"/>
            <a:extLst>
              <a:ext uri="{FF2B5EF4-FFF2-40B4-BE49-F238E27FC236}">
                <a16:creationId xmlns:a16="http://schemas.microsoft.com/office/drawing/2014/main" id="{4E160C1C-5807-2F4E-831C-1B44C0584C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6473" y="2209800"/>
            <a:ext cx="3210327" cy="3014012"/>
          </a:xfrm>
          <a:prstGeom prst="rect">
            <a:avLst/>
          </a:prstGeom>
        </p:spPr>
      </p:pic>
    </p:spTree>
    <p:extLst>
      <p:ext uri="{BB962C8B-B14F-4D97-AF65-F5344CB8AC3E}">
        <p14:creationId xmlns:p14="http://schemas.microsoft.com/office/powerpoint/2010/main" val="9910999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a:latin typeface="Times New Roman" charset="0"/>
              </a:rPr>
              <a:t>DIY Solutions: Web</a:t>
            </a:r>
          </a:p>
        </p:txBody>
      </p:sp>
      <p:sp>
        <p:nvSpPr>
          <p:cNvPr id="28674" name="Content Placeholder 2"/>
          <p:cNvSpPr>
            <a:spLocks noGrp="1"/>
          </p:cNvSpPr>
          <p:nvPr>
            <p:ph idx="1"/>
          </p:nvPr>
        </p:nvSpPr>
        <p:spPr/>
        <p:txBody>
          <a:bodyPr/>
          <a:lstStyle/>
          <a:p>
            <a:pPr>
              <a:buFont typeface="Arial" panose="020B0604020202020204" pitchFamily="34" charset="0"/>
              <a:buChar char="•"/>
            </a:pPr>
            <a:r>
              <a:rPr lang="en-US" dirty="0">
                <a:latin typeface="Century Gothic" charset="0"/>
              </a:rPr>
              <a:t>Pinterest</a:t>
            </a:r>
          </a:p>
          <a:p>
            <a:pPr lvl="1">
              <a:spcAft>
                <a:spcPts val="1200"/>
              </a:spcAft>
              <a:buFont typeface="Arial" panose="020B0604020202020204" pitchFamily="34" charset="0"/>
              <a:buChar char="•"/>
            </a:pPr>
            <a:r>
              <a:rPr lang="en-US" b="1" dirty="0">
                <a:latin typeface="Century Gothic" charset="0"/>
              </a:rPr>
              <a:t>pinterest.com</a:t>
            </a:r>
          </a:p>
          <a:p>
            <a:pPr>
              <a:buFont typeface="Arial" panose="020B0604020202020204" pitchFamily="34" charset="0"/>
              <a:buChar char="•"/>
            </a:pPr>
            <a:r>
              <a:rPr lang="en-US" dirty="0">
                <a:latin typeface="Century Gothic" charset="0"/>
              </a:rPr>
              <a:t>Bing, Google, and Yahoo</a:t>
            </a:r>
          </a:p>
          <a:p>
            <a:endParaRPr lang="en-US" dirty="0">
              <a:latin typeface="Century Gothic" charset="0"/>
            </a:endParaRPr>
          </a:p>
          <a:p>
            <a:pPr lvl="1"/>
            <a:endParaRPr lang="en-US"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auto">
              <a:lnSpc>
                <a:spcPct val="100000"/>
              </a:lnSpc>
              <a:spcBef>
                <a:spcPts val="0"/>
              </a:spcBef>
              <a:spcAft>
                <a:spcPts val="0"/>
              </a:spcAft>
              <a:buFontTx/>
              <a:buNone/>
              <a:defRPr sz="1200" b="1" kern="1200" dirty="0" smtClean="0">
                <a:solidFill>
                  <a:schemeClr val="tx1"/>
                </a:solidFill>
                <a:latin typeface="Century Gothic"/>
                <a:ea typeface="+mn-ea"/>
                <a:cs typeface="Arial"/>
              </a:defRPr>
            </a:lvl1pPr>
            <a:lvl2pPr marL="4572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9144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3716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18288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a:lstStyle>
          <a:p>
            <a:pPr fontAlgn="base">
              <a:lnSpc>
                <a:spcPct val="90000"/>
              </a:lnSpc>
              <a:spcBef>
                <a:spcPct val="20000"/>
              </a:spcBef>
              <a:spcAft>
                <a:spcPct val="0"/>
              </a:spcAft>
              <a:defRPr/>
            </a:pPr>
            <a:r>
              <a:rPr lang="es-MX">
                <a:latin typeface="+mn-lt"/>
                <a:ea typeface="ＭＳ Ｐゴシック" charset="0"/>
                <a:cs typeface="+mn-cs"/>
              </a:rPr>
              <a:t>Page </a:t>
            </a:r>
            <a:fld id="{3E00B598-3D18-4C4F-B8E4-0407DAC96A09}" type="slidenum">
              <a:rPr lang="es-MX" smtClean="0">
                <a:latin typeface="+mn-lt"/>
                <a:ea typeface="ＭＳ Ｐゴシック" charset="0"/>
                <a:cs typeface="+mn-cs"/>
              </a:rPr>
              <a:pPr fontAlgn="base">
                <a:lnSpc>
                  <a:spcPct val="90000"/>
                </a:lnSpc>
                <a:spcBef>
                  <a:spcPct val="20000"/>
                </a:spcBef>
                <a:spcAft>
                  <a:spcPct val="0"/>
                </a:spcAft>
                <a:defRPr/>
              </a:pPr>
              <a:t>59</a:t>
            </a:fld>
            <a:endParaRPr lang="es-MX">
              <a:latin typeface="+mn-lt"/>
              <a:ea typeface="ＭＳ Ｐゴシック" charset="0"/>
              <a:cs typeface="+mn-cs"/>
            </a:endParaRPr>
          </a:p>
        </p:txBody>
      </p:sp>
    </p:spTree>
    <p:extLst>
      <p:ext uri="{BB962C8B-B14F-4D97-AF65-F5344CB8AC3E}">
        <p14:creationId xmlns:p14="http://schemas.microsoft.com/office/powerpoint/2010/main" val="27765767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457200" y="762000"/>
            <a:ext cx="8229600" cy="1295400"/>
          </a:xfrm>
        </p:spPr>
        <p:txBody>
          <a:bodyPr/>
          <a:lstStyle/>
          <a:p>
            <a:r>
              <a:rPr lang="en-US" dirty="0">
                <a:latin typeface="Times New Roman" charset="0"/>
              </a:rPr>
              <a:t>Session Agenda</a:t>
            </a:r>
          </a:p>
        </p:txBody>
      </p:sp>
      <p:sp>
        <p:nvSpPr>
          <p:cNvPr id="11266" name="Content Placeholder 2"/>
          <p:cNvSpPr>
            <a:spLocks noGrp="1"/>
          </p:cNvSpPr>
          <p:nvPr>
            <p:ph idx="1"/>
          </p:nvPr>
        </p:nvSpPr>
        <p:spPr>
          <a:xfrm>
            <a:off x="457200" y="2057400"/>
            <a:ext cx="8229600" cy="4191000"/>
          </a:xfrm>
        </p:spPr>
        <p:txBody>
          <a:bodyPr/>
          <a:lstStyle/>
          <a:p>
            <a:pPr marL="0" indent="0">
              <a:lnSpc>
                <a:spcPct val="150000"/>
              </a:lnSpc>
              <a:buFontTx/>
              <a:buNone/>
            </a:pPr>
            <a:r>
              <a:rPr lang="en-US" sz="2400" dirty="0">
                <a:latin typeface="Century Gothic" charset="0"/>
              </a:rPr>
              <a:t>1. Reviewing: What is assistive technology?</a:t>
            </a:r>
          </a:p>
          <a:p>
            <a:pPr marL="0" indent="0">
              <a:lnSpc>
                <a:spcPct val="150000"/>
              </a:lnSpc>
              <a:buNone/>
            </a:pPr>
            <a:r>
              <a:rPr lang="en-US" sz="2400" dirty="0">
                <a:latin typeface="Century Gothic" charset="0"/>
              </a:rPr>
              <a:t>2. Resources for funding</a:t>
            </a:r>
          </a:p>
          <a:p>
            <a:pPr marL="0" indent="0">
              <a:lnSpc>
                <a:spcPct val="150000"/>
              </a:lnSpc>
              <a:spcBef>
                <a:spcPts val="0"/>
              </a:spcBef>
              <a:buNone/>
              <a:tabLst>
                <a:tab pos="568325" algn="l"/>
                <a:tab pos="682625" algn="l"/>
              </a:tabLst>
            </a:pPr>
            <a:r>
              <a:rPr lang="en-US" sz="2400" dirty="0">
                <a:latin typeface="Century Gothic" charset="0"/>
              </a:rPr>
              <a:t>	</a:t>
            </a:r>
            <a:r>
              <a:rPr lang="en-US" sz="2000" dirty="0">
                <a:latin typeface="Century Gothic" charset="0"/>
              </a:rPr>
              <a:t>First line of funding [Individualized Family Service Plan 	(IFSP)/Individualized Education Program (IEP)]</a:t>
            </a:r>
          </a:p>
          <a:p>
            <a:pPr marL="0" indent="0">
              <a:lnSpc>
                <a:spcPct val="150000"/>
              </a:lnSpc>
              <a:buFontTx/>
              <a:buNone/>
            </a:pPr>
            <a:r>
              <a:rPr lang="en-US" sz="2400" dirty="0">
                <a:latin typeface="Century Gothic" charset="0"/>
              </a:rPr>
              <a:t>3. Items for discussion</a:t>
            </a:r>
          </a:p>
          <a:p>
            <a:pPr marL="0" indent="0">
              <a:lnSpc>
                <a:spcPct val="150000"/>
              </a:lnSpc>
              <a:buFontTx/>
              <a:buNone/>
            </a:pPr>
            <a:r>
              <a:rPr lang="en-US" sz="2400" dirty="0">
                <a:latin typeface="Century Gothic" charset="0"/>
              </a:rPr>
              <a:t>4. Closing thoughts, questions, &amp; evaluations</a:t>
            </a:r>
          </a:p>
        </p:txBody>
      </p:sp>
      <p:sp>
        <p:nvSpPr>
          <p:cNvPr id="11267" name="Slide Number Placeholder 3"/>
          <p:cNvSpPr>
            <a:spLocks noGrp="1"/>
          </p:cNvSpPr>
          <p:nvPr>
            <p:ph type="sldNum" sz="quarter" idx="4294967295"/>
          </p:nvPr>
        </p:nvSpPr>
        <p:spPr>
          <a:xfrm>
            <a:off x="0" y="6392863"/>
            <a:ext cx="5029200" cy="3079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6pPr>
            <a:lvl7pPr marL="29718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7pPr>
            <a:lvl8pPr marL="34290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8pPr>
            <a:lvl9pPr marL="3886200" indent="-228600" eaLnBrk="0" fontAlgn="base" hangingPunct="0">
              <a:lnSpc>
                <a:spcPct val="90000"/>
              </a:lnSpc>
              <a:spcBef>
                <a:spcPct val="20000"/>
              </a:spcBef>
              <a:spcAft>
                <a:spcPct val="0"/>
              </a:spcAft>
              <a:buChar char="•"/>
              <a:defRPr sz="2400">
                <a:solidFill>
                  <a:schemeClr val="tx1"/>
                </a:solidFill>
                <a:latin typeface="Trebuchet MS" charset="0"/>
                <a:ea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a:t>
            </a:r>
            <a:fld id="{24881D0F-BC1F-F149-9352-7E8A3E44F28B}" type="slidenum">
              <a:rPr lang="es-MX" sz="1200">
                <a:latin typeface="Century Gothic" charset="0"/>
              </a:rPr>
              <a:pPr eaLnBrk="1" fontAlgn="base" hangingPunct="1">
                <a:lnSpc>
                  <a:spcPct val="90000"/>
                </a:lnSpc>
                <a:spcBef>
                  <a:spcPct val="20000"/>
                </a:spcBef>
                <a:spcAft>
                  <a:spcPct val="0"/>
                </a:spcAft>
              </a:pPr>
              <a:t>6</a:t>
            </a:fld>
            <a:endParaRPr lang="es-MX" sz="1200">
              <a:latin typeface="Century Gothic"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a:latin typeface="Times New Roman" charset="0"/>
              </a:rPr>
              <a:t>DIY Solutions: Supplies</a:t>
            </a:r>
          </a:p>
        </p:txBody>
      </p:sp>
      <p:sp>
        <p:nvSpPr>
          <p:cNvPr id="28674" name="Content Placeholder 2"/>
          <p:cNvSpPr>
            <a:spLocks noGrp="1"/>
          </p:cNvSpPr>
          <p:nvPr>
            <p:ph idx="1"/>
          </p:nvPr>
        </p:nvSpPr>
        <p:spPr/>
        <p:txBody>
          <a:bodyPr/>
          <a:lstStyle/>
          <a:p>
            <a:pPr>
              <a:spcAft>
                <a:spcPts val="1200"/>
              </a:spcAft>
            </a:pPr>
            <a:r>
              <a:rPr lang="en-US" sz="2800" dirty="0">
                <a:latin typeface="Century Gothic" charset="0"/>
              </a:rPr>
              <a:t>Hardware stores</a:t>
            </a:r>
          </a:p>
          <a:p>
            <a:pPr>
              <a:spcAft>
                <a:spcPts val="1200"/>
              </a:spcAft>
            </a:pPr>
            <a:r>
              <a:rPr lang="en-US" sz="2800" dirty="0">
                <a:latin typeface="Century Gothic" charset="0"/>
              </a:rPr>
              <a:t>Craft stores</a:t>
            </a:r>
          </a:p>
          <a:p>
            <a:pPr>
              <a:spcAft>
                <a:spcPts val="1200"/>
              </a:spcAft>
            </a:pPr>
            <a:r>
              <a:rPr lang="en-US" sz="2800" dirty="0">
                <a:latin typeface="Century Gothic" charset="0"/>
              </a:rPr>
              <a:t>Outdoor equipment stores</a:t>
            </a:r>
          </a:p>
          <a:p>
            <a:pPr>
              <a:spcAft>
                <a:spcPts val="1200"/>
              </a:spcAft>
            </a:pPr>
            <a:r>
              <a:rPr lang="en-US" sz="2800" dirty="0">
                <a:latin typeface="Century Gothic" charset="0"/>
              </a:rPr>
              <a:t>Dollar stores</a:t>
            </a:r>
          </a:p>
          <a:p>
            <a:r>
              <a:rPr lang="en-US" sz="2800" dirty="0">
                <a:latin typeface="Century Gothic" charset="0"/>
              </a:rPr>
              <a:t>Surplus stores</a:t>
            </a:r>
          </a:p>
          <a:p>
            <a:endParaRPr lang="en-US" dirty="0">
              <a:latin typeface="Century Gothic" charset="0"/>
            </a:endParaRPr>
          </a:p>
          <a:p>
            <a:pPr lvl="1"/>
            <a:endParaRPr lang="en-US"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auto">
              <a:lnSpc>
                <a:spcPct val="100000"/>
              </a:lnSpc>
              <a:spcBef>
                <a:spcPts val="0"/>
              </a:spcBef>
              <a:spcAft>
                <a:spcPts val="0"/>
              </a:spcAft>
              <a:buFontTx/>
              <a:buNone/>
              <a:defRPr sz="1200" b="1" kern="1200" dirty="0" smtClean="0">
                <a:solidFill>
                  <a:schemeClr val="tx1"/>
                </a:solidFill>
                <a:latin typeface="Century Gothic"/>
                <a:ea typeface="+mn-ea"/>
                <a:cs typeface="Arial"/>
              </a:defRPr>
            </a:lvl1pPr>
            <a:lvl2pPr marL="4572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9144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3716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18288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a:lstStyle>
          <a:p>
            <a:pPr fontAlgn="base">
              <a:lnSpc>
                <a:spcPct val="90000"/>
              </a:lnSpc>
              <a:spcBef>
                <a:spcPct val="20000"/>
              </a:spcBef>
              <a:spcAft>
                <a:spcPct val="0"/>
              </a:spcAft>
              <a:defRPr/>
            </a:pPr>
            <a:r>
              <a:rPr lang="es-MX">
                <a:latin typeface="+mn-lt"/>
                <a:ea typeface="ＭＳ Ｐゴシック" charset="0"/>
                <a:cs typeface="+mn-cs"/>
              </a:rPr>
              <a:t>Page </a:t>
            </a:r>
            <a:fld id="{3E00B598-3D18-4C4F-B8E4-0407DAC96A09}" type="slidenum">
              <a:rPr lang="es-MX" smtClean="0">
                <a:latin typeface="+mn-lt"/>
                <a:ea typeface="ＭＳ Ｐゴシック" charset="0"/>
                <a:cs typeface="+mn-cs"/>
              </a:rPr>
              <a:pPr fontAlgn="base">
                <a:lnSpc>
                  <a:spcPct val="90000"/>
                </a:lnSpc>
                <a:spcBef>
                  <a:spcPct val="20000"/>
                </a:spcBef>
                <a:spcAft>
                  <a:spcPct val="0"/>
                </a:spcAft>
                <a:defRPr/>
              </a:pPr>
              <a:t>60</a:t>
            </a:fld>
            <a:endParaRPr lang="es-MX">
              <a:latin typeface="+mn-lt"/>
              <a:ea typeface="ＭＳ Ｐゴシック" charset="0"/>
              <a:cs typeface="+mn-cs"/>
            </a:endParaRPr>
          </a:p>
        </p:txBody>
      </p:sp>
    </p:spTree>
    <p:extLst>
      <p:ext uri="{BB962C8B-B14F-4D97-AF65-F5344CB8AC3E}">
        <p14:creationId xmlns:p14="http://schemas.microsoft.com/office/powerpoint/2010/main" val="67957143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Disability-Specific Programs</a:t>
            </a:r>
          </a:p>
        </p:txBody>
      </p:sp>
      <p:sp>
        <p:nvSpPr>
          <p:cNvPr id="3" name="Subtitle 2"/>
          <p:cNvSpPr>
            <a:spLocks noGrp="1"/>
          </p:cNvSpPr>
          <p:nvPr>
            <p:ph type="subTitle" idx="1"/>
          </p:nvPr>
        </p:nvSpPr>
        <p:spPr>
          <a:xfrm>
            <a:off x="1066800" y="5105400"/>
            <a:ext cx="7010400" cy="609600"/>
          </a:xfrm>
        </p:spPr>
        <p:txBody>
          <a:bodyPr/>
          <a:lstStyle/>
          <a:p>
            <a:r>
              <a:rPr lang="en-US" sz="2400" dirty="0"/>
              <a:t>Resources Available to Schools and Families</a:t>
            </a:r>
          </a:p>
        </p:txBody>
      </p:sp>
    </p:spTree>
    <p:extLst>
      <p:ext uri="{BB962C8B-B14F-4D97-AF65-F5344CB8AC3E}">
        <p14:creationId xmlns:p14="http://schemas.microsoft.com/office/powerpoint/2010/main" val="39688023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dirty="0">
                <a:latin typeface="Times New Roman" charset="0"/>
              </a:rPr>
              <a:t>Disability-Specific Programs</a:t>
            </a:r>
          </a:p>
        </p:txBody>
      </p:sp>
      <p:sp>
        <p:nvSpPr>
          <p:cNvPr id="29698" name="Content Placeholder 2"/>
          <p:cNvSpPr>
            <a:spLocks noGrp="1"/>
          </p:cNvSpPr>
          <p:nvPr>
            <p:ph idx="1"/>
          </p:nvPr>
        </p:nvSpPr>
        <p:spPr/>
        <p:txBody>
          <a:bodyPr/>
          <a:lstStyle/>
          <a:p>
            <a:pPr>
              <a:spcAft>
                <a:spcPts val="1200"/>
              </a:spcAft>
            </a:pPr>
            <a:r>
              <a:rPr lang="en-US" sz="2800" dirty="0">
                <a:latin typeface="Century Gothic" charset="0"/>
              </a:rPr>
              <a:t>A variety of disability-specific organizations often have grant programs for AT</a:t>
            </a:r>
          </a:p>
          <a:p>
            <a:r>
              <a:rPr lang="en-US" sz="2800" dirty="0">
                <a:latin typeface="Century Gothic" charset="0"/>
              </a:rPr>
              <a:t>Check with both local and national organizations for current opportunities</a:t>
            </a:r>
          </a:p>
          <a:p>
            <a:pPr marL="0" indent="0">
              <a:buNone/>
            </a:pPr>
            <a:endParaRPr lang="en-US" dirty="0">
              <a:latin typeface="Century Gothic" charset="0"/>
            </a:endParaRPr>
          </a:p>
          <a:p>
            <a:endParaRPr lang="en-US" dirty="0">
              <a:latin typeface="Century Gothic" charset="0"/>
            </a:endParaRPr>
          </a:p>
          <a:p>
            <a:endParaRPr lang="en-US" dirty="0">
              <a:latin typeface="Century Gothic" charset="0"/>
            </a:endParaRPr>
          </a:p>
          <a:p>
            <a:pPr lvl="2"/>
            <a:endParaRPr lang="en-US"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auto">
              <a:lnSpc>
                <a:spcPct val="100000"/>
              </a:lnSpc>
              <a:spcBef>
                <a:spcPts val="0"/>
              </a:spcBef>
              <a:spcAft>
                <a:spcPts val="0"/>
              </a:spcAft>
              <a:buFontTx/>
              <a:buNone/>
              <a:defRPr sz="1200" b="1" kern="1200" dirty="0" smtClean="0">
                <a:solidFill>
                  <a:schemeClr val="tx1"/>
                </a:solidFill>
                <a:latin typeface="Century Gothic"/>
                <a:ea typeface="+mn-ea"/>
                <a:cs typeface="Arial"/>
              </a:defRPr>
            </a:lvl1pPr>
            <a:lvl2pPr marL="4572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9144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3716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18288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a:lstStyle>
          <a:p>
            <a:pPr fontAlgn="base">
              <a:lnSpc>
                <a:spcPct val="90000"/>
              </a:lnSpc>
              <a:spcBef>
                <a:spcPct val="20000"/>
              </a:spcBef>
              <a:spcAft>
                <a:spcPct val="0"/>
              </a:spcAft>
              <a:defRPr/>
            </a:pPr>
            <a:r>
              <a:rPr lang="es-MX">
                <a:latin typeface="+mn-lt"/>
                <a:ea typeface="ＭＳ Ｐゴシック" charset="0"/>
                <a:cs typeface="+mn-cs"/>
              </a:rPr>
              <a:t>Page </a:t>
            </a:r>
            <a:fld id="{3E00B598-3D18-4C4F-B8E4-0407DAC96A09}" type="slidenum">
              <a:rPr lang="es-MX" smtClean="0">
                <a:latin typeface="+mn-lt"/>
                <a:ea typeface="ＭＳ Ｐゴシック" charset="0"/>
                <a:cs typeface="+mn-cs"/>
              </a:rPr>
              <a:pPr fontAlgn="base">
                <a:lnSpc>
                  <a:spcPct val="90000"/>
                </a:lnSpc>
                <a:spcBef>
                  <a:spcPct val="20000"/>
                </a:spcBef>
                <a:spcAft>
                  <a:spcPct val="0"/>
                </a:spcAft>
                <a:defRPr/>
              </a:pPr>
              <a:t>62</a:t>
            </a:fld>
            <a:endParaRPr lang="es-MX">
              <a:latin typeface="+mn-lt"/>
              <a:ea typeface="ＭＳ Ｐゴシック" charset="0"/>
              <a:cs typeface="+mn-cs"/>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sz="4000" dirty="0">
                <a:latin typeface="Times New Roman" charset="0"/>
              </a:rPr>
              <a:t>Disability-Specific Programs (cont.)</a:t>
            </a:r>
          </a:p>
        </p:txBody>
      </p:sp>
      <p:sp>
        <p:nvSpPr>
          <p:cNvPr id="29698" name="Content Placeholder 2"/>
          <p:cNvSpPr>
            <a:spLocks noGrp="1"/>
          </p:cNvSpPr>
          <p:nvPr>
            <p:ph idx="1"/>
          </p:nvPr>
        </p:nvSpPr>
        <p:spPr/>
        <p:txBody>
          <a:bodyPr/>
          <a:lstStyle/>
          <a:p>
            <a:pPr>
              <a:buFont typeface="Arial" panose="020B0604020202020204" pitchFamily="34" charset="0"/>
              <a:buChar char="•"/>
            </a:pPr>
            <a:r>
              <a:rPr lang="en-US" sz="2800" dirty="0">
                <a:latin typeface="Century Gothic" charset="0"/>
              </a:rPr>
              <a:t>United Cerebral Palsy (UCP)</a:t>
            </a:r>
          </a:p>
          <a:p>
            <a:pPr lvl="1">
              <a:buFont typeface="Arial" panose="020B0604020202020204" pitchFamily="34" charset="0"/>
              <a:buChar char="•"/>
            </a:pPr>
            <a:r>
              <a:rPr lang="en-US" sz="2400" dirty="0">
                <a:latin typeface="Century Gothic" charset="0"/>
              </a:rPr>
              <a:t>UCP Elsie S. Bellows Fund</a:t>
            </a:r>
          </a:p>
          <a:p>
            <a:pPr lvl="1">
              <a:buFont typeface="Arial" panose="020B0604020202020204" pitchFamily="34" charset="0"/>
              <a:buChar char="•"/>
            </a:pPr>
            <a:r>
              <a:rPr lang="en-US" sz="2400" dirty="0">
                <a:latin typeface="Century Gothic" charset="0"/>
              </a:rPr>
              <a:t>Available only through UCP local affiliates</a:t>
            </a:r>
          </a:p>
          <a:p>
            <a:pPr lvl="1">
              <a:buFont typeface="Arial" panose="020B0604020202020204" pitchFamily="34" charset="0"/>
              <a:buChar char="•"/>
            </a:pPr>
            <a:r>
              <a:rPr lang="en-US" sz="2400" dirty="0">
                <a:latin typeface="Century Gothic" charset="0"/>
              </a:rPr>
              <a:t>Find your local affiliate:</a:t>
            </a:r>
          </a:p>
          <a:p>
            <a:pPr lvl="2">
              <a:spcAft>
                <a:spcPts val="1200"/>
              </a:spcAft>
              <a:buFont typeface="Arial" panose="020B0604020202020204" pitchFamily="34" charset="0"/>
              <a:buChar char="•"/>
            </a:pPr>
            <a:r>
              <a:rPr lang="en-US" sz="2000" b="1" dirty="0">
                <a:latin typeface="Century Gothic" charset="0"/>
              </a:rPr>
              <a:t>ucp.org/find-affiliate-near-you</a:t>
            </a:r>
          </a:p>
          <a:p>
            <a:pPr>
              <a:buFont typeface="Arial" panose="020B0604020202020204" pitchFamily="34" charset="0"/>
              <a:buChar char="•"/>
            </a:pPr>
            <a:r>
              <a:rPr lang="en-US" sz="2800" dirty="0">
                <a:latin typeface="Century Gothic" charset="0"/>
              </a:rPr>
              <a:t>Autism Speaks</a:t>
            </a:r>
          </a:p>
          <a:p>
            <a:pPr lvl="1">
              <a:buFont typeface="Arial" panose="020B0604020202020204" pitchFamily="34" charset="0"/>
              <a:buChar char="•"/>
            </a:pPr>
            <a:r>
              <a:rPr lang="en-US" sz="2400" dirty="0">
                <a:latin typeface="Century Gothic" charset="0"/>
              </a:rPr>
              <a:t>Comprehensive list of available financial resources</a:t>
            </a:r>
          </a:p>
          <a:p>
            <a:endParaRPr lang="en-US"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auto">
              <a:lnSpc>
                <a:spcPct val="100000"/>
              </a:lnSpc>
              <a:spcBef>
                <a:spcPts val="0"/>
              </a:spcBef>
              <a:spcAft>
                <a:spcPts val="0"/>
              </a:spcAft>
              <a:buFontTx/>
              <a:buNone/>
              <a:defRPr sz="1200" b="1" kern="1200" dirty="0" smtClean="0">
                <a:solidFill>
                  <a:schemeClr val="tx1"/>
                </a:solidFill>
                <a:latin typeface="Century Gothic"/>
                <a:ea typeface="+mn-ea"/>
                <a:cs typeface="Arial"/>
              </a:defRPr>
            </a:lvl1pPr>
            <a:lvl2pPr marL="4572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9144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3716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18288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a:lstStyle>
          <a:p>
            <a:pPr fontAlgn="base">
              <a:lnSpc>
                <a:spcPct val="90000"/>
              </a:lnSpc>
              <a:spcBef>
                <a:spcPct val="20000"/>
              </a:spcBef>
              <a:spcAft>
                <a:spcPct val="0"/>
              </a:spcAft>
              <a:defRPr/>
            </a:pPr>
            <a:r>
              <a:rPr lang="es-MX">
                <a:latin typeface="+mn-lt"/>
                <a:ea typeface="ＭＳ Ｐゴシック" charset="0"/>
                <a:cs typeface="+mn-cs"/>
              </a:rPr>
              <a:t>Page </a:t>
            </a:r>
            <a:fld id="{3E00B598-3D18-4C4F-B8E4-0407DAC96A09}" type="slidenum">
              <a:rPr lang="es-MX" smtClean="0">
                <a:latin typeface="+mn-lt"/>
                <a:ea typeface="ＭＳ Ｐゴシック" charset="0"/>
                <a:cs typeface="+mn-cs"/>
              </a:rPr>
              <a:pPr fontAlgn="base">
                <a:lnSpc>
                  <a:spcPct val="90000"/>
                </a:lnSpc>
                <a:spcBef>
                  <a:spcPct val="20000"/>
                </a:spcBef>
                <a:spcAft>
                  <a:spcPct val="0"/>
                </a:spcAft>
                <a:defRPr/>
              </a:pPr>
              <a:t>63</a:t>
            </a:fld>
            <a:endParaRPr lang="es-MX">
              <a:latin typeface="+mn-lt"/>
              <a:ea typeface="ＭＳ Ｐゴシック" charset="0"/>
              <a:cs typeface="+mn-cs"/>
            </a:endParaRPr>
          </a:p>
        </p:txBody>
      </p:sp>
    </p:spTree>
    <p:extLst>
      <p:ext uri="{BB962C8B-B14F-4D97-AF65-F5344CB8AC3E}">
        <p14:creationId xmlns:p14="http://schemas.microsoft.com/office/powerpoint/2010/main" val="410849578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sz="4000" dirty="0">
                <a:latin typeface="Times New Roman" charset="0"/>
              </a:rPr>
              <a:t>Disability-Specific Programs (cont.)</a:t>
            </a:r>
          </a:p>
        </p:txBody>
      </p:sp>
      <p:sp>
        <p:nvSpPr>
          <p:cNvPr id="29698" name="Content Placeholder 2"/>
          <p:cNvSpPr>
            <a:spLocks noGrp="1"/>
          </p:cNvSpPr>
          <p:nvPr>
            <p:ph idx="1"/>
          </p:nvPr>
        </p:nvSpPr>
        <p:spPr>
          <a:xfrm>
            <a:off x="457200" y="2133600"/>
            <a:ext cx="8229600" cy="4343400"/>
          </a:xfrm>
        </p:spPr>
        <p:txBody>
          <a:bodyPr/>
          <a:lstStyle/>
          <a:p>
            <a:pPr>
              <a:buFont typeface="Arial" panose="020B0604020202020204" pitchFamily="34" charset="0"/>
              <a:buChar char="•"/>
            </a:pPr>
            <a:r>
              <a:rPr lang="en-US" sz="2800" dirty="0">
                <a:latin typeface="Century Gothic" charset="0"/>
              </a:rPr>
              <a:t>Muscular Dystrophy Association (MDA) National Equipment Program</a:t>
            </a:r>
          </a:p>
          <a:p>
            <a:pPr lvl="1">
              <a:buFont typeface="Arial" panose="020B0604020202020204" pitchFamily="34" charset="0"/>
              <a:buChar char="•"/>
            </a:pPr>
            <a:r>
              <a:rPr lang="en-US" sz="2400" dirty="0">
                <a:latin typeface="Century Gothic" charset="0"/>
              </a:rPr>
              <a:t>Helps provide gently-used wheelchairs, medical equipment, communication devices, etc. when available</a:t>
            </a:r>
          </a:p>
          <a:p>
            <a:pPr lvl="1">
              <a:buFont typeface="Arial" panose="020B0604020202020204" pitchFamily="34" charset="0"/>
              <a:buChar char="•"/>
            </a:pPr>
            <a:r>
              <a:rPr lang="en-US" sz="2400" dirty="0">
                <a:latin typeface="Century Gothic" charset="0"/>
              </a:rPr>
              <a:t>Accepts gently-used equipment donations for distribution</a:t>
            </a:r>
          </a:p>
          <a:p>
            <a:pPr lvl="1">
              <a:buFont typeface="Arial" panose="020B0604020202020204" pitchFamily="34" charset="0"/>
              <a:buChar char="•"/>
            </a:pPr>
            <a:r>
              <a:rPr lang="en-US" sz="2400" b="1" dirty="0"/>
              <a:t>mda.org/services/equipment-assistance</a:t>
            </a:r>
          </a:p>
          <a:p>
            <a:pPr lvl="1"/>
            <a:endParaRPr lang="en-US"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auto">
              <a:lnSpc>
                <a:spcPct val="100000"/>
              </a:lnSpc>
              <a:spcBef>
                <a:spcPts val="0"/>
              </a:spcBef>
              <a:spcAft>
                <a:spcPts val="0"/>
              </a:spcAft>
              <a:buFontTx/>
              <a:buNone/>
              <a:defRPr sz="1200" b="1" kern="1200" dirty="0" smtClean="0">
                <a:solidFill>
                  <a:schemeClr val="tx1"/>
                </a:solidFill>
                <a:latin typeface="Century Gothic"/>
                <a:ea typeface="+mn-ea"/>
                <a:cs typeface="Arial"/>
              </a:defRPr>
            </a:lvl1pPr>
            <a:lvl2pPr marL="4572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9144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3716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18288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a:lstStyle>
          <a:p>
            <a:pPr fontAlgn="base">
              <a:lnSpc>
                <a:spcPct val="90000"/>
              </a:lnSpc>
              <a:spcBef>
                <a:spcPct val="20000"/>
              </a:spcBef>
              <a:spcAft>
                <a:spcPct val="0"/>
              </a:spcAft>
              <a:defRPr/>
            </a:pPr>
            <a:r>
              <a:rPr lang="es-MX">
                <a:latin typeface="+mn-lt"/>
                <a:ea typeface="ＭＳ Ｐゴシック" charset="0"/>
                <a:cs typeface="+mn-cs"/>
              </a:rPr>
              <a:t>Page </a:t>
            </a:r>
            <a:fld id="{3E00B598-3D18-4C4F-B8E4-0407DAC96A09}" type="slidenum">
              <a:rPr lang="es-MX" smtClean="0">
                <a:latin typeface="+mn-lt"/>
                <a:ea typeface="ＭＳ Ｐゴシック" charset="0"/>
                <a:cs typeface="+mn-cs"/>
              </a:rPr>
              <a:pPr fontAlgn="base">
                <a:lnSpc>
                  <a:spcPct val="90000"/>
                </a:lnSpc>
                <a:spcBef>
                  <a:spcPct val="20000"/>
                </a:spcBef>
                <a:spcAft>
                  <a:spcPct val="0"/>
                </a:spcAft>
                <a:defRPr/>
              </a:pPr>
              <a:t>64</a:t>
            </a:fld>
            <a:endParaRPr lang="es-MX">
              <a:latin typeface="+mn-lt"/>
              <a:ea typeface="ＭＳ Ｐゴシック" charset="0"/>
              <a:cs typeface="+mn-cs"/>
            </a:endParaRPr>
          </a:p>
        </p:txBody>
      </p:sp>
    </p:spTree>
    <p:extLst>
      <p:ext uri="{BB962C8B-B14F-4D97-AF65-F5344CB8AC3E}">
        <p14:creationId xmlns:p14="http://schemas.microsoft.com/office/powerpoint/2010/main" val="312627030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sz="4000" dirty="0">
                <a:latin typeface="Times New Roman" charset="0"/>
              </a:rPr>
              <a:t>Disability-Specific Programs (cont.)</a:t>
            </a:r>
          </a:p>
        </p:txBody>
      </p:sp>
      <p:sp>
        <p:nvSpPr>
          <p:cNvPr id="29698" name="Content Placeholder 2"/>
          <p:cNvSpPr>
            <a:spLocks noGrp="1"/>
          </p:cNvSpPr>
          <p:nvPr>
            <p:ph idx="1"/>
          </p:nvPr>
        </p:nvSpPr>
        <p:spPr/>
        <p:txBody>
          <a:bodyPr/>
          <a:lstStyle/>
          <a:p>
            <a:pPr>
              <a:buFont typeface="Arial" panose="020B0604020202020204" pitchFamily="34" charset="0"/>
              <a:buChar char="•"/>
            </a:pPr>
            <a:r>
              <a:rPr lang="en-US" sz="2800" dirty="0">
                <a:latin typeface="Century Gothic" charset="0"/>
              </a:rPr>
              <a:t>Braille Institute</a:t>
            </a:r>
          </a:p>
          <a:p>
            <a:pPr lvl="1">
              <a:spcAft>
                <a:spcPts val="1200"/>
              </a:spcAft>
              <a:buFont typeface="Arial" panose="020B0604020202020204" pitchFamily="34" charset="0"/>
              <a:buChar char="•"/>
            </a:pPr>
            <a:r>
              <a:rPr lang="en-US" sz="2400" dirty="0">
                <a:latin typeface="Century Gothic" charset="0"/>
              </a:rPr>
              <a:t>Braille Special Collection provides children who are blind and visually impaired with free braille books and storybook kits</a:t>
            </a:r>
          </a:p>
          <a:p>
            <a:pPr>
              <a:buFont typeface="Arial" panose="020B0604020202020204" pitchFamily="34" charset="0"/>
              <a:buChar char="•"/>
            </a:pPr>
            <a:r>
              <a:rPr lang="en-US" sz="2800" dirty="0">
                <a:latin typeface="Century Gothic" charset="0"/>
              </a:rPr>
              <a:t>Children’s Hemiplegia and Stroke Association (CHASA)</a:t>
            </a:r>
          </a:p>
          <a:p>
            <a:pPr lvl="1">
              <a:buFont typeface="Arial" panose="020B0604020202020204" pitchFamily="34" charset="0"/>
              <a:buChar char="•"/>
            </a:pPr>
            <a:r>
              <a:rPr lang="en-US" sz="2400" dirty="0">
                <a:latin typeface="Century Gothic" charset="0"/>
              </a:rPr>
              <a:t>CHASA Orthotic Grant Program</a:t>
            </a:r>
          </a:p>
          <a:p>
            <a:pPr lvl="1"/>
            <a:endParaRPr lang="en-US"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auto">
              <a:lnSpc>
                <a:spcPct val="100000"/>
              </a:lnSpc>
              <a:spcBef>
                <a:spcPts val="0"/>
              </a:spcBef>
              <a:spcAft>
                <a:spcPts val="0"/>
              </a:spcAft>
              <a:buFontTx/>
              <a:buNone/>
              <a:defRPr sz="1200" b="1" kern="1200" dirty="0" smtClean="0">
                <a:solidFill>
                  <a:schemeClr val="tx1"/>
                </a:solidFill>
                <a:latin typeface="Century Gothic"/>
                <a:ea typeface="+mn-ea"/>
                <a:cs typeface="Arial"/>
              </a:defRPr>
            </a:lvl1pPr>
            <a:lvl2pPr marL="4572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9144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3716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1828800" algn="l" rtl="0" fontAlgn="base">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a:lstStyle>
          <a:p>
            <a:pPr fontAlgn="base">
              <a:lnSpc>
                <a:spcPct val="90000"/>
              </a:lnSpc>
              <a:spcBef>
                <a:spcPct val="20000"/>
              </a:spcBef>
              <a:spcAft>
                <a:spcPct val="0"/>
              </a:spcAft>
              <a:defRPr/>
            </a:pPr>
            <a:r>
              <a:rPr lang="es-MX">
                <a:latin typeface="+mn-lt"/>
                <a:ea typeface="ＭＳ Ｐゴシック" charset="0"/>
                <a:cs typeface="+mn-cs"/>
              </a:rPr>
              <a:t>Page </a:t>
            </a:r>
            <a:fld id="{3E00B598-3D18-4C4F-B8E4-0407DAC96A09}" type="slidenum">
              <a:rPr lang="es-MX" smtClean="0">
                <a:latin typeface="+mn-lt"/>
                <a:ea typeface="ＭＳ Ｐゴシック" charset="0"/>
                <a:cs typeface="+mn-cs"/>
              </a:rPr>
              <a:pPr fontAlgn="base">
                <a:lnSpc>
                  <a:spcPct val="90000"/>
                </a:lnSpc>
                <a:spcBef>
                  <a:spcPct val="20000"/>
                </a:spcBef>
                <a:spcAft>
                  <a:spcPct val="0"/>
                </a:spcAft>
                <a:defRPr/>
              </a:pPr>
              <a:t>65</a:t>
            </a:fld>
            <a:endParaRPr lang="es-MX">
              <a:latin typeface="+mn-lt"/>
              <a:ea typeface="ＭＳ Ｐゴシック" charset="0"/>
              <a:cs typeface="+mn-cs"/>
            </a:endParaRPr>
          </a:p>
        </p:txBody>
      </p:sp>
    </p:spTree>
    <p:extLst>
      <p:ext uri="{BB962C8B-B14F-4D97-AF65-F5344CB8AC3E}">
        <p14:creationId xmlns:p14="http://schemas.microsoft.com/office/powerpoint/2010/main" val="148622049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457200" y="762000"/>
            <a:ext cx="8229600" cy="1295400"/>
          </a:xfrm>
        </p:spPr>
        <p:txBody>
          <a:bodyPr/>
          <a:lstStyle/>
          <a:p>
            <a:r>
              <a:rPr lang="en-US" dirty="0">
                <a:latin typeface="Times New Roman" charset="0"/>
              </a:rPr>
              <a:t>Closing Thoughts</a:t>
            </a:r>
          </a:p>
        </p:txBody>
      </p:sp>
      <p:sp>
        <p:nvSpPr>
          <p:cNvPr id="30722" name="Rectangle 3"/>
          <p:cNvSpPr>
            <a:spLocks noGrp="1" noChangeArrowheads="1"/>
          </p:cNvSpPr>
          <p:nvPr>
            <p:ph idx="1"/>
          </p:nvPr>
        </p:nvSpPr>
        <p:spPr>
          <a:xfrm>
            <a:off x="457200" y="2646792"/>
            <a:ext cx="8229600" cy="3124200"/>
          </a:xfrm>
        </p:spPr>
        <p:txBody>
          <a:bodyPr anchor="t"/>
          <a:lstStyle/>
          <a:p>
            <a:pPr marL="0" indent="0">
              <a:spcAft>
                <a:spcPts val="1000"/>
              </a:spcAft>
              <a:buFontTx/>
              <a:buNone/>
            </a:pPr>
            <a:r>
              <a:rPr lang="en-US" sz="2800" dirty="0">
                <a:latin typeface="Century Gothic" charset="0"/>
              </a:rPr>
              <a:t>The school is the funder of first resort when AT is identified as a need and written into a child’s IFSP, IEP, or 504 plan.</a:t>
            </a:r>
          </a:p>
        </p:txBody>
      </p:sp>
      <p:sp>
        <p:nvSpPr>
          <p:cNvPr id="6" name="Slide Number Placeholder 3"/>
          <p:cNvSpPr>
            <a:spLocks noGrp="1"/>
          </p:cNvSpPr>
          <p:nvPr>
            <p:ph type="sldNum" sz="quarter" idx="4294967295"/>
          </p:nvPr>
        </p:nvSpPr>
        <p:spPr>
          <a:xfrm>
            <a:off x="0" y="6392863"/>
            <a:ext cx="5029200" cy="307975"/>
          </a:xfrm>
        </p:spPr>
        <p:txBody>
          <a:bodyPr/>
          <a:lstStyle/>
          <a:p>
            <a:pPr fontAlgn="base">
              <a:lnSpc>
                <a:spcPct val="90000"/>
              </a:lnSpc>
              <a:spcBef>
                <a:spcPct val="20000"/>
              </a:spcBef>
              <a:spcAft>
                <a:spcPct val="0"/>
              </a:spcAft>
              <a:defRPr/>
            </a:pPr>
            <a:r>
              <a:rPr lang="es-MX">
                <a:latin typeface="+mn-lt"/>
                <a:ea typeface="ＭＳ Ｐゴシック" charset="0"/>
                <a:cs typeface="+mn-cs"/>
              </a:rPr>
              <a:t>Page </a:t>
            </a:r>
            <a:fld id="{45C64AFC-673A-0A47-A142-0FC323CC1FEF}" type="slidenum">
              <a:rPr lang="es-MX">
                <a:latin typeface="+mn-lt"/>
                <a:ea typeface="ＭＳ Ｐゴシック" charset="0"/>
                <a:cs typeface="+mn-cs"/>
              </a:rPr>
              <a:pPr fontAlgn="base">
                <a:lnSpc>
                  <a:spcPct val="90000"/>
                </a:lnSpc>
                <a:spcBef>
                  <a:spcPct val="20000"/>
                </a:spcBef>
                <a:spcAft>
                  <a:spcPct val="0"/>
                </a:spcAft>
                <a:defRPr/>
              </a:pPr>
              <a:t>66</a:t>
            </a:fld>
            <a:endParaRPr lang="es-MX">
              <a:latin typeface="+mn-lt"/>
              <a:ea typeface="ＭＳ Ｐゴシック" charset="0"/>
              <a:cs typeface="+mn-cs"/>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457200" y="762000"/>
            <a:ext cx="8229600" cy="1295400"/>
          </a:xfrm>
        </p:spPr>
        <p:txBody>
          <a:bodyPr/>
          <a:lstStyle/>
          <a:p>
            <a:r>
              <a:rPr lang="en-US" dirty="0">
                <a:latin typeface="Times New Roman" charset="0"/>
              </a:rPr>
              <a:t>Closing Thoughts</a:t>
            </a:r>
          </a:p>
        </p:txBody>
      </p:sp>
      <p:sp>
        <p:nvSpPr>
          <p:cNvPr id="31746" name="Rectangle 3"/>
          <p:cNvSpPr>
            <a:spLocks noGrp="1" noChangeArrowheads="1"/>
          </p:cNvSpPr>
          <p:nvPr>
            <p:ph idx="1"/>
          </p:nvPr>
        </p:nvSpPr>
        <p:spPr>
          <a:xfrm>
            <a:off x="457200" y="2743200"/>
            <a:ext cx="8229600" cy="2438400"/>
          </a:xfrm>
        </p:spPr>
        <p:txBody>
          <a:bodyPr anchor="t"/>
          <a:lstStyle/>
          <a:p>
            <a:pPr marL="0" indent="0">
              <a:spcAft>
                <a:spcPts val="1000"/>
              </a:spcAft>
              <a:buFontTx/>
              <a:buNone/>
            </a:pPr>
            <a:r>
              <a:rPr lang="en-US" dirty="0">
                <a:latin typeface="Century Gothic" charset="0"/>
              </a:rPr>
              <a:t>There are a variety of funding options available when AT is not written into a child’s IFSP, IEP, or 504 plan. </a:t>
            </a:r>
          </a:p>
        </p:txBody>
      </p:sp>
      <p:sp>
        <p:nvSpPr>
          <p:cNvPr id="6" name="Slide Number Placeholder 3"/>
          <p:cNvSpPr>
            <a:spLocks noGrp="1"/>
          </p:cNvSpPr>
          <p:nvPr>
            <p:ph type="sldNum" sz="quarter" idx="4294967295"/>
          </p:nvPr>
        </p:nvSpPr>
        <p:spPr>
          <a:xfrm>
            <a:off x="0" y="6392863"/>
            <a:ext cx="5029200" cy="307975"/>
          </a:xfrm>
        </p:spPr>
        <p:txBody>
          <a:bodyPr/>
          <a:lstStyle/>
          <a:p>
            <a:pPr fontAlgn="base">
              <a:lnSpc>
                <a:spcPct val="90000"/>
              </a:lnSpc>
              <a:spcBef>
                <a:spcPct val="20000"/>
              </a:spcBef>
              <a:spcAft>
                <a:spcPct val="0"/>
              </a:spcAft>
              <a:defRPr/>
            </a:pPr>
            <a:r>
              <a:rPr lang="es-MX">
                <a:latin typeface="+mn-lt"/>
                <a:ea typeface="ＭＳ Ｐゴシック" charset="0"/>
                <a:cs typeface="+mn-cs"/>
              </a:rPr>
              <a:t>Page </a:t>
            </a:r>
            <a:fld id="{F7EA205E-5B90-B846-9A74-6D3827C37078}" type="slidenum">
              <a:rPr lang="es-MX">
                <a:latin typeface="+mn-lt"/>
                <a:ea typeface="ＭＳ Ｐゴシック" charset="0"/>
                <a:cs typeface="+mn-cs"/>
              </a:rPr>
              <a:pPr fontAlgn="base">
                <a:lnSpc>
                  <a:spcPct val="90000"/>
                </a:lnSpc>
                <a:spcBef>
                  <a:spcPct val="20000"/>
                </a:spcBef>
                <a:spcAft>
                  <a:spcPct val="0"/>
                </a:spcAft>
                <a:defRPr/>
              </a:pPr>
              <a:t>67</a:t>
            </a:fld>
            <a:endParaRPr lang="es-MX">
              <a:latin typeface="+mn-lt"/>
              <a:ea typeface="ＭＳ Ｐゴシック" charset="0"/>
              <a:cs typeface="+mn-cs"/>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457200" y="762000"/>
            <a:ext cx="8229600" cy="1295400"/>
          </a:xfrm>
        </p:spPr>
        <p:txBody>
          <a:bodyPr/>
          <a:lstStyle/>
          <a:p>
            <a:r>
              <a:rPr lang="en-US" dirty="0">
                <a:latin typeface="Times New Roman" charset="0"/>
              </a:rPr>
              <a:t>Questions?</a:t>
            </a:r>
          </a:p>
        </p:txBody>
      </p:sp>
      <p:sp>
        <p:nvSpPr>
          <p:cNvPr id="5" name="Slide Number Placeholder 3"/>
          <p:cNvSpPr>
            <a:spLocks noGrp="1"/>
          </p:cNvSpPr>
          <p:nvPr>
            <p:ph type="sldNum" sz="quarter" idx="4294967295"/>
          </p:nvPr>
        </p:nvSpPr>
        <p:spPr>
          <a:xfrm>
            <a:off x="0" y="6392863"/>
            <a:ext cx="5029200" cy="307975"/>
          </a:xfrm>
        </p:spPr>
        <p:txBody>
          <a:bodyPr/>
          <a:lstStyle/>
          <a:p>
            <a:pPr fontAlgn="base">
              <a:lnSpc>
                <a:spcPct val="90000"/>
              </a:lnSpc>
              <a:spcBef>
                <a:spcPct val="20000"/>
              </a:spcBef>
              <a:spcAft>
                <a:spcPct val="0"/>
              </a:spcAft>
              <a:defRPr/>
            </a:pPr>
            <a:r>
              <a:rPr lang="es-MX">
                <a:latin typeface="+mn-lt"/>
                <a:ea typeface="ＭＳ Ｐゴシック" charset="0"/>
                <a:cs typeface="+mn-cs"/>
              </a:rPr>
              <a:t>Page </a:t>
            </a:r>
            <a:fld id="{817BDB4C-5177-2E4E-A48E-A331CDAF610A}" type="slidenum">
              <a:rPr lang="es-MX">
                <a:latin typeface="+mn-lt"/>
                <a:ea typeface="ＭＳ Ｐゴシック" charset="0"/>
                <a:cs typeface="+mn-cs"/>
              </a:rPr>
              <a:pPr fontAlgn="base">
                <a:lnSpc>
                  <a:spcPct val="90000"/>
                </a:lnSpc>
                <a:spcBef>
                  <a:spcPct val="20000"/>
                </a:spcBef>
                <a:spcAft>
                  <a:spcPct val="0"/>
                </a:spcAft>
                <a:defRPr/>
              </a:pPr>
              <a:t>68</a:t>
            </a:fld>
            <a:endParaRPr lang="es-MX">
              <a:latin typeface="+mn-lt"/>
              <a:ea typeface="ＭＳ Ｐゴシック" charset="0"/>
              <a:cs typeface="+mn-cs"/>
            </a:endParaRPr>
          </a:p>
        </p:txBody>
      </p:sp>
      <p:pic>
        <p:nvPicPr>
          <p:cNvPr id="3277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81200" y="2133600"/>
            <a:ext cx="5562600" cy="396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762000"/>
            <a:ext cx="8229600" cy="1295400"/>
          </a:xfrm>
        </p:spPr>
        <p:txBody>
          <a:bodyPr/>
          <a:lstStyle/>
          <a:p>
            <a:r>
              <a:rPr lang="en-US" dirty="0">
                <a:latin typeface="Times New Roman" charset="0"/>
              </a:rPr>
              <a:t>Contact Information</a:t>
            </a:r>
          </a:p>
        </p:txBody>
      </p:sp>
      <p:sp>
        <p:nvSpPr>
          <p:cNvPr id="33794" name="Content Placeholder 2"/>
          <p:cNvSpPr>
            <a:spLocks noGrp="1"/>
          </p:cNvSpPr>
          <p:nvPr>
            <p:ph idx="1"/>
          </p:nvPr>
        </p:nvSpPr>
        <p:spPr>
          <a:xfrm>
            <a:off x="304800" y="2438400"/>
            <a:ext cx="4648200" cy="4191000"/>
          </a:xfrm>
        </p:spPr>
        <p:txBody>
          <a:bodyPr/>
          <a:lstStyle/>
          <a:p>
            <a:pPr marL="0" indent="0" algn="ctr">
              <a:buFontTx/>
              <a:buNone/>
            </a:pPr>
            <a:r>
              <a:rPr lang="en-US" sz="2400" dirty="0">
                <a:latin typeface="Century Gothic" charset="0"/>
              </a:rPr>
              <a:t>Technology to Improve Kids’ Educational Success (TIKES)</a:t>
            </a:r>
          </a:p>
          <a:p>
            <a:pPr marL="0" indent="0" algn="ctr">
              <a:buFontTx/>
              <a:buNone/>
            </a:pPr>
            <a:r>
              <a:rPr lang="en-US" sz="2400" b="1" dirty="0">
                <a:latin typeface="Century Gothic" charset="0"/>
              </a:rPr>
              <a:t>PACER.org/STC/TIKES</a:t>
            </a:r>
          </a:p>
          <a:p>
            <a:pPr marL="0" indent="0" algn="ctr">
              <a:buFontTx/>
              <a:buNone/>
            </a:pPr>
            <a:r>
              <a:rPr lang="en-US" sz="2400" dirty="0">
                <a:latin typeface="Century Gothic" charset="0"/>
              </a:rPr>
              <a:t>(952) 838-9000</a:t>
            </a:r>
          </a:p>
          <a:p>
            <a:pPr marL="0" indent="0" algn="ctr">
              <a:buFontTx/>
              <a:buNone/>
            </a:pPr>
            <a:endParaRPr lang="en-US" sz="1600" dirty="0">
              <a:latin typeface="Century Gothic" charset="0"/>
            </a:endParaRPr>
          </a:p>
          <a:p>
            <a:pPr marL="0" indent="0" algn="ctr">
              <a:spcAft>
                <a:spcPts val="1800"/>
              </a:spcAft>
              <a:buFontTx/>
              <a:buNone/>
            </a:pPr>
            <a:r>
              <a:rPr lang="en-US" sz="1400" dirty="0">
                <a:latin typeface="Century Gothic" charset="0"/>
              </a:rPr>
              <a:t>Funded by the U.S. Department of Education, Office of Special Education Programs (OSEP)</a:t>
            </a:r>
            <a:endParaRPr lang="en-US" sz="2400" dirty="0">
              <a:latin typeface="Century Gothic" charset="0"/>
            </a:endParaRPr>
          </a:p>
          <a:p>
            <a:pPr marL="0" indent="0" algn="ctr">
              <a:buFontTx/>
              <a:buNone/>
            </a:pPr>
            <a:r>
              <a:rPr lang="en-US" sz="2000" dirty="0">
                <a:latin typeface="Century Gothic" charset="0"/>
              </a:rPr>
              <a:t>TIKES is a project of PACER Center</a:t>
            </a:r>
          </a:p>
          <a:p>
            <a:pPr marL="0" indent="0" algn="ctr">
              <a:buFontTx/>
              <a:buNone/>
            </a:pPr>
            <a:r>
              <a:rPr lang="en-US" sz="1600" dirty="0">
                <a:latin typeface="Century Gothic" charset="0"/>
              </a:rPr>
              <a:t>PACER.org | (952) 838-9000 | (888) 248-0822</a:t>
            </a:r>
          </a:p>
          <a:p>
            <a:pPr marL="0" indent="0">
              <a:buFontTx/>
              <a:buNone/>
            </a:pPr>
            <a:endParaRPr lang="en-US" dirty="0">
              <a:latin typeface="Century Gothic" charset="0"/>
            </a:endParaRPr>
          </a:p>
        </p:txBody>
      </p:sp>
      <p:sp>
        <p:nvSpPr>
          <p:cNvPr id="4" name="Slide Number Placeholder 3"/>
          <p:cNvSpPr>
            <a:spLocks noGrp="1"/>
          </p:cNvSpPr>
          <p:nvPr>
            <p:ph type="sldNum" sz="quarter" idx="4294967295"/>
          </p:nvPr>
        </p:nvSpPr>
        <p:spPr>
          <a:xfrm>
            <a:off x="0" y="6392863"/>
            <a:ext cx="5029200" cy="307975"/>
          </a:xfrm>
        </p:spPr>
        <p:txBody>
          <a:bodyPr/>
          <a:lstStyle/>
          <a:p>
            <a:pPr fontAlgn="base">
              <a:lnSpc>
                <a:spcPct val="90000"/>
              </a:lnSpc>
              <a:spcBef>
                <a:spcPct val="20000"/>
              </a:spcBef>
              <a:spcAft>
                <a:spcPct val="0"/>
              </a:spcAft>
              <a:defRPr/>
            </a:pPr>
            <a:r>
              <a:rPr lang="es-MX">
                <a:latin typeface="+mn-lt"/>
                <a:ea typeface="ＭＳ Ｐゴシック" charset="0"/>
                <a:cs typeface="+mn-cs"/>
              </a:rPr>
              <a:t>Page </a:t>
            </a:r>
            <a:fld id="{C17A0E01-6BD4-AE4F-8CD2-12DF6F3D8D48}" type="slidenum">
              <a:rPr lang="es-MX">
                <a:latin typeface="+mn-lt"/>
                <a:ea typeface="ＭＳ Ｐゴシック" charset="0"/>
                <a:cs typeface="+mn-cs"/>
              </a:rPr>
              <a:pPr fontAlgn="base">
                <a:lnSpc>
                  <a:spcPct val="90000"/>
                </a:lnSpc>
                <a:spcBef>
                  <a:spcPct val="20000"/>
                </a:spcBef>
                <a:spcAft>
                  <a:spcPct val="0"/>
                </a:spcAft>
                <a:defRPr/>
              </a:pPr>
              <a:t>69</a:t>
            </a:fld>
            <a:endParaRPr lang="es-MX">
              <a:latin typeface="+mn-lt"/>
              <a:ea typeface="ＭＳ Ｐゴシック" charset="0"/>
              <a:cs typeface="+mn-cs"/>
            </a:endParaRPr>
          </a:p>
        </p:txBody>
      </p:sp>
      <p:pic>
        <p:nvPicPr>
          <p:cNvPr id="3379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05400" y="2743200"/>
            <a:ext cx="3659188"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3"/>
          <p:cNvSpPr>
            <a:spLocks noGrp="1"/>
          </p:cNvSpPr>
          <p:nvPr>
            <p:ph type="ctrTitle"/>
          </p:nvPr>
        </p:nvSpPr>
        <p:spPr>
          <a:xfrm>
            <a:off x="381000" y="3940175"/>
            <a:ext cx="8382000" cy="1470025"/>
          </a:xfrm>
        </p:spPr>
        <p:txBody>
          <a:bodyPr/>
          <a:lstStyle/>
          <a:p>
            <a:r>
              <a:rPr lang="en-US" dirty="0">
                <a:latin typeface="Times New Roman" charset="0"/>
              </a:rPr>
              <a:t>Reviewing What is </a:t>
            </a:r>
            <a:br>
              <a:rPr lang="en-US" dirty="0">
                <a:latin typeface="Times New Roman" charset="0"/>
              </a:rPr>
            </a:br>
            <a:r>
              <a:rPr lang="en-US" dirty="0">
                <a:latin typeface="Times New Roman" charset="0"/>
              </a:rPr>
              <a:t>Assistive Technology?</a:t>
            </a: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dirty="0">
                <a:latin typeface="Times New Roman" charset="0"/>
              </a:rPr>
              <a:t>Funding Statement</a:t>
            </a:r>
          </a:p>
        </p:txBody>
      </p:sp>
      <p:sp>
        <p:nvSpPr>
          <p:cNvPr id="34818" name="Content Placeholder 2"/>
          <p:cNvSpPr>
            <a:spLocks noGrp="1"/>
          </p:cNvSpPr>
          <p:nvPr>
            <p:ph idx="1"/>
          </p:nvPr>
        </p:nvSpPr>
        <p:spPr>
          <a:xfrm>
            <a:off x="685800" y="1981200"/>
            <a:ext cx="8001000" cy="4343400"/>
          </a:xfrm>
        </p:spPr>
        <p:txBody>
          <a:bodyPr anchor="ctr"/>
          <a:lstStyle/>
          <a:p>
            <a:pPr marL="0" indent="0">
              <a:spcAft>
                <a:spcPts val="1200"/>
              </a:spcAft>
              <a:buFontTx/>
              <a:buNone/>
            </a:pPr>
            <a:r>
              <a:rPr lang="en-US" sz="1800" dirty="0">
                <a:latin typeface="Century Gothic" charset="0"/>
              </a:rPr>
              <a:t>The contents of this publication were developed under a grant from the U.S. Department of Education, # H327L120005. However, the content does not necessarily represent the policy of the U.S. Department of Education, and you should not assume endorsement by the Federal Government. </a:t>
            </a:r>
          </a:p>
          <a:p>
            <a:pPr marL="0" indent="0">
              <a:spcAft>
                <a:spcPts val="1200"/>
              </a:spcAft>
              <a:buFontTx/>
              <a:buNone/>
            </a:pPr>
            <a:r>
              <a:rPr lang="en-US" sz="1800" dirty="0">
                <a:latin typeface="Century Gothic" charset="0"/>
              </a:rPr>
              <a:t>While permission to reprint this publication is not necessary, the citation should be: </a:t>
            </a:r>
          </a:p>
          <a:p>
            <a:pPr marL="0" indent="0">
              <a:spcAft>
                <a:spcPts val="1200"/>
              </a:spcAft>
              <a:buFontTx/>
              <a:buNone/>
            </a:pPr>
            <a:r>
              <a:rPr lang="en-US" sz="1800" dirty="0">
                <a:latin typeface="Century Gothic" charset="0"/>
              </a:rPr>
              <a:t>Simon Technology Center (2019), Technology to Improve Kids’ Educational Success (TIKES), Minneapolis, MN, PACER Center. </a:t>
            </a:r>
          </a:p>
          <a:p>
            <a:pPr marL="0" indent="0">
              <a:buFontTx/>
              <a:buNone/>
            </a:pPr>
            <a:r>
              <a:rPr lang="en-US" sz="1800" i="1" dirty="0">
                <a:latin typeface="Century Gothic" charset="0"/>
              </a:rPr>
              <a:t>Alternate formats available upon request.</a:t>
            </a:r>
          </a:p>
        </p:txBody>
      </p:sp>
      <p:sp>
        <p:nvSpPr>
          <p:cNvPr id="4" name="Slide Number Placeholder 3"/>
          <p:cNvSpPr>
            <a:spLocks noGrp="1"/>
          </p:cNvSpPr>
          <p:nvPr>
            <p:ph type="sldNum" sz="quarter" idx="4294967295"/>
          </p:nvPr>
        </p:nvSpPr>
        <p:spPr>
          <a:xfrm>
            <a:off x="0" y="6392863"/>
            <a:ext cx="5029200" cy="307975"/>
          </a:xfrm>
        </p:spPr>
        <p:txBody>
          <a:bodyPr/>
          <a:lstStyle/>
          <a:p>
            <a:pPr fontAlgn="base">
              <a:lnSpc>
                <a:spcPct val="90000"/>
              </a:lnSpc>
              <a:spcBef>
                <a:spcPct val="20000"/>
              </a:spcBef>
              <a:spcAft>
                <a:spcPct val="0"/>
              </a:spcAft>
              <a:defRPr/>
            </a:pPr>
            <a:r>
              <a:rPr lang="es-MX">
                <a:latin typeface="+mn-lt"/>
                <a:ea typeface="ＭＳ Ｐゴシック" charset="0"/>
                <a:cs typeface="+mn-cs"/>
              </a:rPr>
              <a:t>Page </a:t>
            </a:r>
            <a:fld id="{3E00B598-3D18-4C4F-B8E4-0407DAC96A09}" type="slidenum">
              <a:rPr lang="es-MX">
                <a:latin typeface="+mn-lt"/>
                <a:ea typeface="ＭＳ Ｐゴシック" charset="0"/>
                <a:cs typeface="+mn-cs"/>
              </a:rPr>
              <a:pPr fontAlgn="base">
                <a:lnSpc>
                  <a:spcPct val="90000"/>
                </a:lnSpc>
                <a:spcBef>
                  <a:spcPct val="20000"/>
                </a:spcBef>
                <a:spcAft>
                  <a:spcPct val="0"/>
                </a:spcAft>
                <a:defRPr/>
              </a:pPr>
              <a:t>70</a:t>
            </a:fld>
            <a:endParaRPr lang="es-MX">
              <a:latin typeface="+mn-lt"/>
              <a:ea typeface="ＭＳ Ｐゴシック" charset="0"/>
              <a:cs typeface="+mn-cs"/>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dirty="0">
                <a:latin typeface="Times New Roman" charset="0"/>
              </a:rPr>
              <a:t>What is Assistive Technology?</a:t>
            </a:r>
          </a:p>
        </p:txBody>
      </p:sp>
      <p:sp>
        <p:nvSpPr>
          <p:cNvPr id="13314" name="Content Placeholder 2"/>
          <p:cNvSpPr>
            <a:spLocks noGrp="1"/>
          </p:cNvSpPr>
          <p:nvPr>
            <p:ph idx="1"/>
          </p:nvPr>
        </p:nvSpPr>
        <p:spPr>
          <a:xfrm>
            <a:off x="457199" y="2209800"/>
            <a:ext cx="5275729" cy="3962400"/>
          </a:xfrm>
        </p:spPr>
        <p:txBody>
          <a:bodyPr/>
          <a:lstStyle/>
          <a:p>
            <a:r>
              <a:rPr lang="en-US" sz="2700" dirty="0">
                <a:latin typeface="Century Gothic" charset="0"/>
              </a:rPr>
              <a:t>Defining AT</a:t>
            </a:r>
          </a:p>
          <a:p>
            <a:r>
              <a:rPr lang="en-US" sz="2700" dirty="0">
                <a:latin typeface="Century Gothic" charset="0"/>
              </a:rPr>
              <a:t>Common AT myths debunked:</a:t>
            </a:r>
          </a:p>
          <a:p>
            <a:pPr lvl="1">
              <a:buFont typeface="Arial" panose="020B0604020202020204" pitchFamily="34" charset="0"/>
              <a:buChar char="•"/>
            </a:pPr>
            <a:r>
              <a:rPr lang="en-US" sz="2400" dirty="0">
                <a:latin typeface="Century Gothic" charset="0"/>
              </a:rPr>
              <a:t>AT consists of a range of items</a:t>
            </a:r>
          </a:p>
          <a:p>
            <a:pPr lvl="1">
              <a:buFont typeface="Arial" panose="020B0604020202020204" pitchFamily="34" charset="0"/>
              <a:buChar char="•"/>
            </a:pPr>
            <a:r>
              <a:rPr lang="en-US" sz="2400" dirty="0">
                <a:latin typeface="Century Gothic" charset="0"/>
              </a:rPr>
              <a:t>AT will not harm development</a:t>
            </a:r>
          </a:p>
          <a:p>
            <a:pPr lvl="1">
              <a:buFont typeface="Arial" panose="020B0604020202020204" pitchFamily="34" charset="0"/>
              <a:buChar char="•"/>
            </a:pPr>
            <a:r>
              <a:rPr lang="en-US" sz="2400" dirty="0">
                <a:latin typeface="Century Gothic" charset="0"/>
              </a:rPr>
              <a:t>No prerequisites to use AT</a:t>
            </a:r>
          </a:p>
          <a:p>
            <a:pPr lvl="1"/>
            <a:endParaRPr lang="en-US" sz="2000" dirty="0">
              <a:latin typeface="Century Gothic" charset="0"/>
            </a:endParaRPr>
          </a:p>
          <a:p>
            <a:pPr lvl="1"/>
            <a:endParaRPr lang="en-US" sz="2000" dirty="0">
              <a:latin typeface="Century Gothic" charset="0"/>
            </a:endParaRPr>
          </a:p>
        </p:txBody>
      </p:sp>
      <p:sp>
        <p:nvSpPr>
          <p:cNvPr id="4"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a:t>
            </a:r>
            <a:fld id="{ECF75F8B-8E19-F943-9C02-80F642881C85}" type="slidenum">
              <a:rPr lang="es-MX" sz="1200" smtClean="0">
                <a:latin typeface="Century Gothic" charset="0"/>
              </a:rPr>
              <a:pPr eaLnBrk="1" fontAlgn="base" hangingPunct="1">
                <a:lnSpc>
                  <a:spcPct val="90000"/>
                </a:lnSpc>
                <a:spcBef>
                  <a:spcPct val="20000"/>
                </a:spcBef>
                <a:spcAft>
                  <a:spcPct val="0"/>
                </a:spcAft>
              </a:pPr>
              <a:t>8</a:t>
            </a:fld>
            <a:endParaRPr lang="es-MX" sz="1200">
              <a:latin typeface="Century Gothic" charset="0"/>
            </a:endParaRPr>
          </a:p>
        </p:txBody>
      </p:sp>
      <p:sp>
        <p:nvSpPr>
          <p:cNvPr id="5" name="Rectangle 4"/>
          <p:cNvSpPr/>
          <p:nvPr/>
        </p:nvSpPr>
        <p:spPr>
          <a:xfrm>
            <a:off x="685800" y="5867400"/>
            <a:ext cx="6248400" cy="803297"/>
          </a:xfrm>
          <a:prstGeom prst="rect">
            <a:avLst/>
          </a:prstGeom>
        </p:spPr>
        <p:txBody>
          <a:bodyPr wrap="square">
            <a:spAutoFit/>
          </a:bodyPr>
          <a:lstStyle/>
          <a:p>
            <a:pPr marL="0" lvl="0" indent="0" algn="ctr">
              <a:buNone/>
            </a:pPr>
            <a:r>
              <a:rPr lang="en-US" sz="1100" i="1" dirty="0"/>
              <a:t>For more information about what assistive technology is, </a:t>
            </a:r>
          </a:p>
          <a:p>
            <a:pPr marL="0" lvl="0" indent="0" algn="ctr">
              <a:buNone/>
            </a:pPr>
            <a:r>
              <a:rPr lang="en-US" sz="1100" i="1" dirty="0"/>
              <a:t>check out our videos and training materials</a:t>
            </a:r>
          </a:p>
          <a:p>
            <a:pPr marL="0" lvl="0" indent="0" algn="ctr">
              <a:buNone/>
            </a:pPr>
            <a:r>
              <a:rPr lang="en-US" sz="1100" b="1" i="1" dirty="0"/>
              <a:t>Introduction to Assistive Technology (AT) for Young Learners </a:t>
            </a:r>
          </a:p>
          <a:p>
            <a:pPr marL="0" lvl="0" indent="0" algn="ctr">
              <a:buNone/>
            </a:pPr>
            <a:r>
              <a:rPr lang="en-US" sz="1100" b="1" i="1" dirty="0"/>
              <a:t>PACER.org/STC/TIKES/trainings-on-demand.asp</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2929" y="2644498"/>
            <a:ext cx="2971800" cy="2468105"/>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sz="4000" dirty="0">
                <a:latin typeface="Times New Roman" charset="0"/>
              </a:rPr>
              <a:t>Legal Requirements to Remember about Including AT in the IFSP/IEP</a:t>
            </a:r>
          </a:p>
        </p:txBody>
      </p:sp>
      <p:sp>
        <p:nvSpPr>
          <p:cNvPr id="14338" name="Content Placeholder 2"/>
          <p:cNvSpPr>
            <a:spLocks noGrp="1"/>
          </p:cNvSpPr>
          <p:nvPr>
            <p:ph idx="1"/>
          </p:nvPr>
        </p:nvSpPr>
        <p:spPr>
          <a:xfrm>
            <a:off x="457200" y="2209800"/>
            <a:ext cx="8229600" cy="3200400"/>
          </a:xfrm>
        </p:spPr>
        <p:txBody>
          <a:bodyPr/>
          <a:lstStyle/>
          <a:p>
            <a:pPr>
              <a:spcAft>
                <a:spcPts val="1200"/>
              </a:spcAft>
            </a:pPr>
            <a:r>
              <a:rPr lang="en-US" sz="2400" dirty="0">
                <a:latin typeface="Century Gothic" charset="0"/>
              </a:rPr>
              <a:t>AT must be considered for every child with an IEP</a:t>
            </a:r>
          </a:p>
          <a:p>
            <a:pPr>
              <a:spcAft>
                <a:spcPts val="1200"/>
              </a:spcAft>
            </a:pPr>
            <a:r>
              <a:rPr lang="en-US" sz="2400" dirty="0">
                <a:latin typeface="Century Gothic" charset="0"/>
              </a:rPr>
              <a:t>Any factor relevant to children with an IFSP achieving their IFSP outcomes must be explored</a:t>
            </a:r>
          </a:p>
          <a:p>
            <a:pPr>
              <a:spcAft>
                <a:spcPts val="1200"/>
              </a:spcAft>
            </a:pPr>
            <a:r>
              <a:rPr lang="en-US" sz="2400" dirty="0">
                <a:latin typeface="Century Gothic" charset="0"/>
              </a:rPr>
              <a:t>Consideration is a team conversation usually had at first and annual IFSP/IEP meetings</a:t>
            </a:r>
          </a:p>
          <a:p>
            <a:pPr>
              <a:spcAft>
                <a:spcPts val="1200"/>
              </a:spcAft>
            </a:pPr>
            <a:r>
              <a:rPr lang="en-US" sz="2400" dirty="0">
                <a:latin typeface="Century Gothic" charset="0"/>
              </a:rPr>
              <a:t>Consideration is not an evaluation of AT, but may lead to an evaluation of AT </a:t>
            </a:r>
          </a:p>
        </p:txBody>
      </p:sp>
      <p:sp>
        <p:nvSpPr>
          <p:cNvPr id="6" name="Slide Number Placeholder 3"/>
          <p:cNvSpPr txBox="1">
            <a:spLocks/>
          </p:cNvSpPr>
          <p:nvPr/>
        </p:nvSpPr>
        <p:spPr bwMode="auto">
          <a:xfrm>
            <a:off x="0" y="6392863"/>
            <a:ext cx="5029200" cy="3079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auto" hangingPunct="0">
              <a:lnSpc>
                <a:spcPct val="100000"/>
              </a:lnSpc>
              <a:spcBef>
                <a:spcPts val="0"/>
              </a:spcBef>
              <a:spcAft>
                <a:spcPts val="0"/>
              </a:spcAft>
              <a:buFontTx/>
              <a:buNone/>
              <a:defRPr sz="2400" b="1" kern="1200">
                <a:solidFill>
                  <a:schemeClr val="tx1"/>
                </a:solidFill>
                <a:latin typeface="Trebuchet MS" charset="0"/>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2pPr>
            <a:lvl3pPr marL="11430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3pPr>
            <a:lvl4pPr marL="16002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4pPr>
            <a:lvl5pPr marL="2057400" indent="-228600" algn="l" rtl="0" eaLnBrk="0" fontAlgn="base"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5pPr>
            <a:lvl6pPr marL="25146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6pPr>
            <a:lvl7pPr marL="29718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7pPr>
            <a:lvl8pPr marL="34290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8pPr>
            <a:lvl9pPr marL="3886200" indent="-228600" algn="l" defTabSz="457200" rtl="0" eaLnBrk="0" fontAlgn="base" latinLnBrk="0" hangingPunct="0">
              <a:lnSpc>
                <a:spcPct val="90000"/>
              </a:lnSpc>
              <a:spcBef>
                <a:spcPct val="20000"/>
              </a:spcBef>
              <a:spcAft>
                <a:spcPct val="0"/>
              </a:spcAft>
              <a:buChar char="•"/>
              <a:defRPr sz="2400" kern="1200">
                <a:solidFill>
                  <a:schemeClr val="tx1"/>
                </a:solidFill>
                <a:latin typeface="Trebuchet MS" charset="0"/>
                <a:ea typeface="ＭＳ Ｐゴシック" charset="0"/>
                <a:cs typeface="ＭＳ Ｐゴシック" charset="0"/>
              </a:defRPr>
            </a:lvl9pPr>
          </a:lstStyle>
          <a:p>
            <a:pPr eaLnBrk="1" fontAlgn="base" hangingPunct="1">
              <a:lnSpc>
                <a:spcPct val="90000"/>
              </a:lnSpc>
              <a:spcBef>
                <a:spcPct val="20000"/>
              </a:spcBef>
              <a:spcAft>
                <a:spcPct val="0"/>
              </a:spcAft>
            </a:pPr>
            <a:r>
              <a:rPr lang="es-MX" sz="1200">
                <a:latin typeface="Century Gothic" charset="0"/>
              </a:rPr>
              <a:t>Page 9</a:t>
            </a:r>
          </a:p>
        </p:txBody>
      </p:sp>
      <p:sp>
        <p:nvSpPr>
          <p:cNvPr id="5" name="Rectangle 4"/>
          <p:cNvSpPr/>
          <p:nvPr/>
        </p:nvSpPr>
        <p:spPr>
          <a:xfrm>
            <a:off x="609600" y="5761470"/>
            <a:ext cx="6324600" cy="803297"/>
          </a:xfrm>
          <a:prstGeom prst="rect">
            <a:avLst/>
          </a:prstGeom>
        </p:spPr>
        <p:txBody>
          <a:bodyPr wrap="square">
            <a:spAutoFit/>
          </a:bodyPr>
          <a:lstStyle/>
          <a:p>
            <a:pPr marL="0" lvl="0" indent="0" algn="ctr">
              <a:buNone/>
            </a:pPr>
            <a:r>
              <a:rPr lang="en-US" sz="1100" i="1" dirty="0"/>
              <a:t>For more information about considering AT, </a:t>
            </a:r>
          </a:p>
          <a:p>
            <a:pPr marL="0" lvl="0" indent="0" algn="ctr">
              <a:buNone/>
            </a:pPr>
            <a:r>
              <a:rPr lang="en-US" sz="1100" i="1" dirty="0"/>
              <a:t>check out our videos and training materials</a:t>
            </a:r>
          </a:p>
          <a:p>
            <a:pPr marL="0" lvl="0" indent="0" algn="ctr">
              <a:buNone/>
            </a:pPr>
            <a:r>
              <a:rPr lang="en-US" sz="1100" b="1" i="1" dirty="0"/>
              <a:t>Including Assistive Technology (AT) in the IFSP and IEP</a:t>
            </a:r>
          </a:p>
          <a:p>
            <a:pPr marL="0" lvl="0" indent="0" algn="ctr">
              <a:buNone/>
            </a:pPr>
            <a:r>
              <a:rPr lang="en-US" sz="1100" b="1" i="1" dirty="0"/>
              <a:t>PACER.org/STC/TIKES/trainings-on-demand.asp</a:t>
            </a:r>
          </a:p>
        </p:txBody>
      </p:sp>
    </p:spTree>
  </p:cSld>
  <p:clrMapOvr>
    <a:masterClrMapping/>
  </p:clrMapOvr>
  <p:transition/>
</p:sld>
</file>

<file path=ppt/theme/theme1.xml><?xml version="1.0" encoding="utf-8"?>
<a:theme xmlns:a="http://schemas.openxmlformats.org/drawingml/2006/main" name="Default Theme">
  <a:themeElements>
    <a:clrScheme name="PACER Templat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CER Template 1">
      <a:majorFont>
        <a:latin typeface="Times New Roman"/>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ACER Templat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CER Templat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CER Templat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CER Templat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CER Templat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CER Templat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CER Templat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CER Templat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CER Templat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CER Templat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CER Templat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CER Templat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CER EC">
  <a:themeElements>
    <a:clrScheme name="PACER Templat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CER Template 1">
      <a:majorFont>
        <a:latin typeface="Times New Roman"/>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ACER Templat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CER Templat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CER Templat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CER Templat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CER Templat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CER Templat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CER Templat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CER Templat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CER Templat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CER Templat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CER Templat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CER Templat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ACER EC" id="{7131D64F-F8E3-4465-87BB-519BBFBF3501}" vid="{4AC1E7D1-5AB4-4F2A-A991-20C369451BF3}"/>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77FE16C-4CDD-FD4B-AACB-727DC9042DDB}">
  <we:reference id="fa000000002" version="1.0.0.0" store="en-us" storeType="FirstParty"/>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STC_Template</Template>
  <TotalTime>32000</TotalTime>
  <Words>9737</Words>
  <Application>Microsoft Macintosh PowerPoint</Application>
  <PresentationFormat>On-screen Show (4:3)</PresentationFormat>
  <Paragraphs>958</Paragraphs>
  <Slides>70</Slides>
  <Notes>70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70</vt:i4>
      </vt:variant>
    </vt:vector>
  </HeadingPairs>
  <TitlesOfParts>
    <vt:vector size="78" baseType="lpstr">
      <vt:lpstr>Arial</vt:lpstr>
      <vt:lpstr>Calibri</vt:lpstr>
      <vt:lpstr>Century Gothic</vt:lpstr>
      <vt:lpstr>Tahoma</vt:lpstr>
      <vt:lpstr>Times New Roman</vt:lpstr>
      <vt:lpstr>Trebuchet MS</vt:lpstr>
      <vt:lpstr>Default Theme</vt:lpstr>
      <vt:lpstr>PACER EC</vt:lpstr>
      <vt:lpstr>Funding Assistive Technology (AT)  for Young Children</vt:lpstr>
      <vt:lpstr>Funding Assistive Technology (AT) for Young Children Training materials created by PACER Center for the  Technology to Improve Kids’ Educational Success (TIKES) Project</vt:lpstr>
      <vt:lpstr>Federally-funded Early Childhood and Assistive Technology (AT) Grants</vt:lpstr>
      <vt:lpstr>PACER Center</vt:lpstr>
      <vt:lpstr>Simon Technology Center</vt:lpstr>
      <vt:lpstr>Session Agenda</vt:lpstr>
      <vt:lpstr>Reviewing What is  Assistive Technology?</vt:lpstr>
      <vt:lpstr>What is Assistive Technology?</vt:lpstr>
      <vt:lpstr>Legal Requirements to Remember about Including AT in the IFSP/IEP</vt:lpstr>
      <vt:lpstr>Making Decisions About AT</vt:lpstr>
      <vt:lpstr>A Process for Including AT</vt:lpstr>
      <vt:lpstr>Funding  Assistive Technology</vt:lpstr>
      <vt:lpstr>The School’s Responsibility: Devices</vt:lpstr>
      <vt:lpstr>The School’s Responsibility: Services</vt:lpstr>
      <vt:lpstr>Resources Available to Schools  and Families</vt:lpstr>
      <vt:lpstr>Resources Available to Schools and Families (continued)</vt:lpstr>
      <vt:lpstr>Resources Available to Schools and Families (continued)</vt:lpstr>
      <vt:lpstr>Third Party Billing</vt:lpstr>
      <vt:lpstr>Third Party Billing</vt:lpstr>
      <vt:lpstr>Third Party Billing (continued)</vt:lpstr>
      <vt:lpstr>Third Party Billing (FAQ)</vt:lpstr>
      <vt:lpstr>Third Party Billing (FAQ)</vt:lpstr>
      <vt:lpstr>Third Party Billing (FAQ)</vt:lpstr>
      <vt:lpstr>Third Party Billing (FAQ)</vt:lpstr>
      <vt:lpstr>Private Insurance</vt:lpstr>
      <vt:lpstr>Private Insurance</vt:lpstr>
      <vt:lpstr>Assistive Technology and 504 Plans</vt:lpstr>
      <vt:lpstr>Children With a Disability Who Don’t Qualify For an IEP</vt:lpstr>
      <vt:lpstr>Children With a Disability Who Don’t Qualify For an IEP (cont.)</vt:lpstr>
      <vt:lpstr>Children With a Disability Who Don’t Qualify For an IEP (cont.)</vt:lpstr>
      <vt:lpstr>Government Programs</vt:lpstr>
      <vt:lpstr>Government Programs</vt:lpstr>
      <vt:lpstr>Government Programs (cont.)</vt:lpstr>
      <vt:lpstr>Local Community Resources</vt:lpstr>
      <vt:lpstr>Local Community Resources</vt:lpstr>
      <vt:lpstr>Technology Loan Resources</vt:lpstr>
      <vt:lpstr>Technology Loan Resources</vt:lpstr>
      <vt:lpstr>Technology Loan Resources - STC</vt:lpstr>
      <vt:lpstr>Technology Loan Resources</vt:lpstr>
      <vt:lpstr>Understanding AT Loan Libraries - Video</vt:lpstr>
      <vt:lpstr>Low Interest Loans</vt:lpstr>
      <vt:lpstr>Low Interest Loans</vt:lpstr>
      <vt:lpstr>Low Interest Loans - EquipALife</vt:lpstr>
      <vt:lpstr>Crowdfunding</vt:lpstr>
      <vt:lpstr>Crowdfunding</vt:lpstr>
      <vt:lpstr>Tips for Using Crowdfunding</vt:lpstr>
      <vt:lpstr>Crowdfunding in Action</vt:lpstr>
      <vt:lpstr>Crowdfunding – Resources</vt:lpstr>
      <vt:lpstr>Assistive Technology Reuse</vt:lpstr>
      <vt:lpstr>Assistive Technology Reuse</vt:lpstr>
      <vt:lpstr>AT Reuse: Initiatives</vt:lpstr>
      <vt:lpstr>AT Reuse: Initiatives</vt:lpstr>
      <vt:lpstr>AT Reuse: Computers</vt:lpstr>
      <vt:lpstr>Do-It-Yourself (DIY) Solutions</vt:lpstr>
      <vt:lpstr>Do-It-Yourself (DIY) Defined</vt:lpstr>
      <vt:lpstr>DIY Solutions: Movements</vt:lpstr>
      <vt:lpstr>DIY Solutions: Resources</vt:lpstr>
      <vt:lpstr>DIY Solutions: 3D Printing</vt:lpstr>
      <vt:lpstr>DIY Solutions: Web</vt:lpstr>
      <vt:lpstr>DIY Solutions: Supplies</vt:lpstr>
      <vt:lpstr>Disability-Specific Programs</vt:lpstr>
      <vt:lpstr>Disability-Specific Programs</vt:lpstr>
      <vt:lpstr>Disability-Specific Programs (cont.)</vt:lpstr>
      <vt:lpstr>Disability-Specific Programs (cont.)</vt:lpstr>
      <vt:lpstr>Disability-Specific Programs (cont.)</vt:lpstr>
      <vt:lpstr>Closing Thoughts</vt:lpstr>
      <vt:lpstr>Closing Thoughts</vt:lpstr>
      <vt:lpstr>Questions?</vt:lpstr>
      <vt:lpstr>Contact Information</vt:lpstr>
      <vt:lpstr>Funding Statement</vt:lpstr>
    </vt:vector>
  </TitlesOfParts>
  <Company>ISD 194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for Accessing the General Curriculum: Universal Design for Learning</dc:title>
  <dc:creator>Bridget Ames</dc:creator>
  <cp:lastModifiedBy>Elizabeth Ross</cp:lastModifiedBy>
  <cp:revision>337</cp:revision>
  <cp:lastPrinted>2019-08-09T15:53:15Z</cp:lastPrinted>
  <dcterms:created xsi:type="dcterms:W3CDTF">2008-05-12T03:51:32Z</dcterms:created>
  <dcterms:modified xsi:type="dcterms:W3CDTF">2020-04-22T16:28:39Z</dcterms:modified>
</cp:coreProperties>
</file>