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6.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7.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 id="2147483652" r:id="rId4"/>
    <p:sldMasterId id="2147483669" r:id="rId5"/>
    <p:sldMasterId id="2147483681" r:id="rId6"/>
    <p:sldMasterId id="2147483693" r:id="rId7"/>
    <p:sldMasterId id="2147483705" r:id="rId8"/>
    <p:sldMasterId id="2147483717" r:id="rId9"/>
    <p:sldMasterId id="2147483729" r:id="rId10"/>
    <p:sldMasterId id="2147483746" r:id="rId11"/>
    <p:sldMasterId id="2147483760" r:id="rId12"/>
  </p:sldMasterIdLst>
  <p:notesMasterIdLst>
    <p:notesMasterId r:id="rId69"/>
  </p:notesMasterIdLst>
  <p:handoutMasterIdLst>
    <p:handoutMasterId r:id="rId70"/>
  </p:handoutMasterIdLst>
  <p:sldIdLst>
    <p:sldId id="256" r:id="rId13"/>
    <p:sldId id="349" r:id="rId14"/>
    <p:sldId id="350" r:id="rId15"/>
    <p:sldId id="351" r:id="rId16"/>
    <p:sldId id="352" r:id="rId17"/>
    <p:sldId id="418" r:id="rId18"/>
    <p:sldId id="438" r:id="rId19"/>
    <p:sldId id="423" r:id="rId20"/>
    <p:sldId id="414" r:id="rId21"/>
    <p:sldId id="437" r:id="rId22"/>
    <p:sldId id="347" r:id="rId23"/>
    <p:sldId id="420" r:id="rId24"/>
    <p:sldId id="416" r:id="rId25"/>
    <p:sldId id="413" r:id="rId26"/>
    <p:sldId id="355" r:id="rId27"/>
    <p:sldId id="424" r:id="rId28"/>
    <p:sldId id="436" r:id="rId29"/>
    <p:sldId id="439" r:id="rId30"/>
    <p:sldId id="358" r:id="rId31"/>
    <p:sldId id="360" r:id="rId32"/>
    <p:sldId id="361" r:id="rId33"/>
    <p:sldId id="426" r:id="rId34"/>
    <p:sldId id="334" r:id="rId35"/>
    <p:sldId id="362" r:id="rId36"/>
    <p:sldId id="333" r:id="rId37"/>
    <p:sldId id="356" r:id="rId38"/>
    <p:sldId id="440" r:id="rId39"/>
    <p:sldId id="410" r:id="rId40"/>
    <p:sldId id="336" r:id="rId41"/>
    <p:sldId id="419" r:id="rId42"/>
    <p:sldId id="441" r:id="rId43"/>
    <p:sldId id="276" r:id="rId44"/>
    <p:sldId id="277" r:id="rId45"/>
    <p:sldId id="428" r:id="rId46"/>
    <p:sldId id="278" r:id="rId47"/>
    <p:sldId id="429" r:id="rId48"/>
    <p:sldId id="444" r:id="rId49"/>
    <p:sldId id="443" r:id="rId50"/>
    <p:sldId id="430" r:id="rId51"/>
    <p:sldId id="431" r:id="rId52"/>
    <p:sldId id="432" r:id="rId53"/>
    <p:sldId id="433" r:id="rId54"/>
    <p:sldId id="342" r:id="rId55"/>
    <p:sldId id="445" r:id="rId56"/>
    <p:sldId id="422" r:id="rId57"/>
    <p:sldId id="372" r:id="rId58"/>
    <p:sldId id="373" r:id="rId59"/>
    <p:sldId id="374" r:id="rId60"/>
    <p:sldId id="375" r:id="rId61"/>
    <p:sldId id="434" r:id="rId62"/>
    <p:sldId id="408" r:id="rId63"/>
    <p:sldId id="376" r:id="rId64"/>
    <p:sldId id="377" r:id="rId65"/>
    <p:sldId id="409" r:id="rId66"/>
    <p:sldId id="417" r:id="rId67"/>
    <p:sldId id="406" r:id="rId68"/>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zabeth Barry" initials="EB" lastIdx="4" clrIdx="0">
    <p:extLst/>
  </p:cmAuthor>
  <p:cmAuthor id="2" name="Bridget Gilormini" initials="" lastIdx="12" clrIdx="1"/>
  <p:cmAuthor id="3" name="Erin Nelson" initial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clrMode="bw"/>
  <p:clrMru>
    <a:srgbClr val="00E000"/>
    <a:srgbClr val="B712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739" autoAdjust="0"/>
    <p:restoredTop sz="66283" autoAdjust="0"/>
  </p:normalViewPr>
  <p:slideViewPr>
    <p:cSldViewPr>
      <p:cViewPr varScale="1">
        <p:scale>
          <a:sx n="72" d="100"/>
          <a:sy n="72" d="100"/>
        </p:scale>
        <p:origin x="798" y="66"/>
      </p:cViewPr>
      <p:guideLst>
        <p:guide orient="horz" pos="2160"/>
        <p:guide pos="2880"/>
      </p:guideLst>
    </p:cSldViewPr>
  </p:slideViewPr>
  <p:outlineViewPr>
    <p:cViewPr>
      <p:scale>
        <a:sx n="33" d="100"/>
        <a:sy n="33" d="100"/>
      </p:scale>
      <p:origin x="0" y="-4800"/>
    </p:cViewPr>
  </p:outlineViewPr>
  <p:notesTextViewPr>
    <p:cViewPr>
      <p:scale>
        <a:sx n="1" d="1"/>
        <a:sy n="1" d="1"/>
      </p:scale>
      <p:origin x="0" y="0"/>
    </p:cViewPr>
  </p:notesTextViewPr>
  <p:sorterViewPr>
    <p:cViewPr>
      <p:scale>
        <a:sx n="119" d="100"/>
        <a:sy n="119" d="100"/>
      </p:scale>
      <p:origin x="0" y="0"/>
    </p:cViewPr>
  </p:sorterViewPr>
  <p:notesViewPr>
    <p:cSldViewPr>
      <p:cViewPr varScale="1">
        <p:scale>
          <a:sx n="91" d="100"/>
          <a:sy n="91" d="100"/>
        </p:scale>
        <p:origin x="-1040" y="-11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slide" Target="slides/slide51.xml"/><Relationship Id="rId68" Type="http://schemas.openxmlformats.org/officeDocument/2006/relationships/slide" Target="slides/slide56.xml"/><Relationship Id="rId7" Type="http://schemas.openxmlformats.org/officeDocument/2006/relationships/slideMaster" Target="slideMasters/slideMaster5.xml"/><Relationship Id="rId71"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9.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theme" Target="theme/theme1.xml"/><Relationship Id="rId5" Type="http://schemas.openxmlformats.org/officeDocument/2006/relationships/slideMaster" Target="slideMasters/slideMaster3.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61" Type="http://schemas.openxmlformats.org/officeDocument/2006/relationships/slide" Target="slides/slide49.xml"/><Relationship Id="rId10" Type="http://schemas.openxmlformats.org/officeDocument/2006/relationships/slideMaster" Target="slideMasters/slideMaster8.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viewProps" Target="viewProps.xml"/><Relationship Id="rId4" Type="http://schemas.openxmlformats.org/officeDocument/2006/relationships/slideMaster" Target="slideMasters/slideMaster2.xml"/><Relationship Id="rId9" Type="http://schemas.openxmlformats.org/officeDocument/2006/relationships/slideMaster" Target="slideMasters/slideMaster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notesMaster" Target="notesMasters/notesMaster1.xml"/><Relationship Id="rId8" Type="http://schemas.openxmlformats.org/officeDocument/2006/relationships/slideMaster" Target="slideMasters/slideMaster6.xml"/><Relationship Id="rId51" Type="http://schemas.openxmlformats.org/officeDocument/2006/relationships/slide" Target="slides/slide39.xml"/><Relationship Id="rId72" Type="http://schemas.openxmlformats.org/officeDocument/2006/relationships/presProps" Target="presProps.xml"/><Relationship Id="rId3" Type="http://schemas.openxmlformats.org/officeDocument/2006/relationships/slideMaster" Target="slideMasters/slideMaster1.xml"/><Relationship Id="rId12" Type="http://schemas.openxmlformats.org/officeDocument/2006/relationships/slideMaster" Target="slideMasters/slideMaster10.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handoutMaster" Target="handoutMasters/handoutMaster1.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2421" cy="46498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027" y="1"/>
            <a:ext cx="2972421" cy="464980"/>
          </a:xfrm>
          <a:prstGeom prst="rect">
            <a:avLst/>
          </a:prstGeom>
        </p:spPr>
        <p:txBody>
          <a:bodyPr vert="horz" lIns="91440" tIns="45720" rIns="91440" bIns="45720" rtlCol="0"/>
          <a:lstStyle>
            <a:lvl1pPr algn="r">
              <a:defRPr sz="1200"/>
            </a:lvl1pPr>
          </a:lstStyle>
          <a:p>
            <a:fld id="{68B6D1A7-62BE-4993-B043-55C17878AC29}" type="datetimeFigureOut">
              <a:rPr lang="en-US" smtClean="0"/>
              <a:t>9/14/2016</a:t>
            </a:fld>
            <a:endParaRPr lang="en-US"/>
          </a:p>
        </p:txBody>
      </p:sp>
      <p:sp>
        <p:nvSpPr>
          <p:cNvPr id="4" name="Footer Placeholder 3"/>
          <p:cNvSpPr>
            <a:spLocks noGrp="1"/>
          </p:cNvSpPr>
          <p:nvPr>
            <p:ph type="ftr" sz="quarter" idx="2"/>
          </p:nvPr>
        </p:nvSpPr>
        <p:spPr>
          <a:xfrm>
            <a:off x="1" y="8829823"/>
            <a:ext cx="2972421" cy="46498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027" y="8829823"/>
            <a:ext cx="2972421" cy="464980"/>
          </a:xfrm>
          <a:prstGeom prst="rect">
            <a:avLst/>
          </a:prstGeom>
        </p:spPr>
        <p:txBody>
          <a:bodyPr vert="horz" lIns="91440" tIns="45720" rIns="91440" bIns="45720" rtlCol="0" anchor="b"/>
          <a:lstStyle>
            <a:lvl1pPr algn="r">
              <a:defRPr sz="1200"/>
            </a:lvl1pPr>
          </a:lstStyle>
          <a:p>
            <a:fld id="{8B875E88-E380-45CE-B15D-A2EE3D5DE853}" type="slidenum">
              <a:rPr lang="en-US" smtClean="0"/>
              <a:t>‹#›</a:t>
            </a:fld>
            <a:endParaRPr lang="en-US"/>
          </a:p>
        </p:txBody>
      </p:sp>
    </p:spTree>
    <p:extLst>
      <p:ext uri="{BB962C8B-B14F-4D97-AF65-F5344CB8AC3E}">
        <p14:creationId xmlns:p14="http://schemas.microsoft.com/office/powerpoint/2010/main" val="3796837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fld id="{B4DA3A0B-5443-45AC-BC9D-297CAF33C475}" type="datetimeFigureOut">
              <a:rPr lang="en-US" smtClean="0"/>
              <a:t>9/14/2016</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fld id="{9F7F49CA-C5CE-4543-BEB5-D0D25732D7E5}" type="slidenum">
              <a:rPr lang="en-US" smtClean="0"/>
              <a:t>‹#›</a:t>
            </a:fld>
            <a:endParaRPr lang="en-US"/>
          </a:p>
        </p:txBody>
      </p:sp>
    </p:spTree>
    <p:extLst>
      <p:ext uri="{BB962C8B-B14F-4D97-AF65-F5344CB8AC3E}">
        <p14:creationId xmlns:p14="http://schemas.microsoft.com/office/powerpoint/2010/main" val="2324165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Slide 1:  Intro Slide</a:t>
            </a:r>
          </a:p>
          <a:p>
            <a:endParaRPr lang="en-US" dirty="0"/>
          </a:p>
        </p:txBody>
      </p:sp>
      <p:sp>
        <p:nvSpPr>
          <p:cNvPr id="4" name="Slide Number Placeholder 3"/>
          <p:cNvSpPr>
            <a:spLocks noGrp="1"/>
          </p:cNvSpPr>
          <p:nvPr>
            <p:ph type="sldNum" sz="quarter" idx="10"/>
          </p:nvPr>
        </p:nvSpPr>
        <p:spPr/>
        <p:txBody>
          <a:bodyPr/>
          <a:lstStyle/>
          <a:p>
            <a:fld id="{9F7F49CA-C5CE-4543-BEB5-D0D25732D7E5}" type="slidenum">
              <a:rPr lang="en-US" smtClean="0"/>
              <a:t>1</a:t>
            </a:fld>
            <a:endParaRPr lang="en-US"/>
          </a:p>
        </p:txBody>
      </p:sp>
    </p:spTree>
    <p:extLst>
      <p:ext uri="{BB962C8B-B14F-4D97-AF65-F5344CB8AC3E}">
        <p14:creationId xmlns:p14="http://schemas.microsoft.com/office/powerpoint/2010/main" val="36370138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a:t>
            </a:r>
            <a:r>
              <a:rPr lang="en-US" b="1" baseline="0" dirty="0" smtClean="0"/>
              <a:t> 10: Using AT to Increase Opportunities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Presenter Notes:</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Assistive</a:t>
            </a:r>
            <a:r>
              <a:rPr lang="en-US" b="0" baseline="0" dirty="0" smtClean="0"/>
              <a:t> technology can be a bridge between what a child can do independently and what a child is expected to do or wants to do.  This bridge gives children with disabilities opportunities that were not there before the introduction of assistive technology.  Once the bridge is built, opportunities for participation in everyday routines and activities expand.</a:t>
            </a:r>
            <a:endParaRPr lang="en-US" b="0" dirty="0" smtClean="0"/>
          </a:p>
        </p:txBody>
      </p:sp>
      <p:sp>
        <p:nvSpPr>
          <p:cNvPr id="4" name="Slide Number Placeholder 3"/>
          <p:cNvSpPr>
            <a:spLocks noGrp="1"/>
          </p:cNvSpPr>
          <p:nvPr>
            <p:ph type="sldNum" sz="quarter" idx="10"/>
          </p:nvPr>
        </p:nvSpPr>
        <p:spPr/>
        <p:txBody>
          <a:bodyPr/>
          <a:lstStyle/>
          <a:p>
            <a:fld id="{7B086BE1-6334-4394-8C32-54D68468D27E}" type="slidenum">
              <a:rPr lang="en-US" smtClean="0"/>
              <a:t>10</a:t>
            </a:fld>
            <a:endParaRPr lang="en-US"/>
          </a:p>
        </p:txBody>
      </p:sp>
    </p:spTree>
    <p:extLst>
      <p:ext uri="{BB962C8B-B14F-4D97-AF65-F5344CB8AC3E}">
        <p14:creationId xmlns:p14="http://schemas.microsoft.com/office/powerpoint/2010/main" val="3192342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11:  AT Devices:</a:t>
            </a:r>
            <a:r>
              <a:rPr lang="en-US" b="1" baseline="0" dirty="0" smtClean="0"/>
              <a:t> Defined</a:t>
            </a:r>
            <a:endParaRPr lang="en-US" b="1" dirty="0" smtClean="0"/>
          </a:p>
          <a:p>
            <a:endParaRPr lang="en-US" b="1" dirty="0" smtClean="0"/>
          </a:p>
          <a:p>
            <a:r>
              <a:rPr lang="en-US" b="1" dirty="0" smtClean="0"/>
              <a:t>Presenter Notes:</a:t>
            </a:r>
          </a:p>
          <a:p>
            <a:r>
              <a:rPr lang="en-US" dirty="0" smtClean="0"/>
              <a:t>To make sure we’re all on the same page, let’s revisit the federal</a:t>
            </a:r>
            <a:r>
              <a:rPr lang="en-US" baseline="0" dirty="0" smtClean="0"/>
              <a:t> definition of assistive technology.  Assistive technology is defined as both devices and services.  Devices are defined </a:t>
            </a:r>
            <a:r>
              <a:rPr lang="en-US" dirty="0" smtClean="0"/>
              <a:t>as any item, piece of equipment, or product system that is used to increase, maintain, or improve the functional capabilities of a child with a</a:t>
            </a:r>
            <a:r>
              <a:rPr lang="en-US" baseline="0" dirty="0" smtClean="0"/>
              <a:t> disability</a:t>
            </a:r>
            <a:r>
              <a:rPr lang="en-US" dirty="0" smtClean="0"/>
              <a:t>.  </a:t>
            </a:r>
          </a:p>
          <a:p>
            <a:endParaRPr lang="en-US" b="1" baseline="0" dirty="0" smtClean="0"/>
          </a:p>
          <a:p>
            <a:r>
              <a:rPr lang="en-US" b="1" baseline="0" dirty="0" smtClean="0"/>
              <a:t>Reference:</a:t>
            </a:r>
          </a:p>
          <a:p>
            <a:pPr marL="0" marR="0" lvl="0" indent="0" algn="l" rtl="0">
              <a:lnSpc>
                <a:spcPct val="100000"/>
              </a:lnSpc>
              <a:spcBef>
                <a:spcPts val="0"/>
              </a:spcBef>
              <a:spcAft>
                <a:spcPts val="0"/>
              </a:spcAft>
              <a:buClr>
                <a:srgbClr val="000000"/>
              </a:buClr>
              <a:buSzPct val="25000"/>
              <a:buFont typeface="Arial"/>
              <a:buNone/>
            </a:pPr>
            <a:r>
              <a:rPr lang="en-US" sz="1200" b="0" i="0" u="none" strike="noStrike" cap="none" baseline="0" dirty="0" smtClean="0">
                <a:solidFill>
                  <a:srgbClr val="000000"/>
                </a:solidFill>
                <a:latin typeface="Arial"/>
                <a:ea typeface="Arial"/>
                <a:cs typeface="Arial"/>
                <a:sym typeface="Arial"/>
              </a:rPr>
              <a:t>Assistive technology </a:t>
            </a:r>
            <a:r>
              <a:rPr lang="en-US" sz="1800" b="1" i="0" u="sng" strike="noStrike" cap="none" baseline="0" dirty="0" smtClean="0">
                <a:solidFill>
                  <a:srgbClr val="4A86E8"/>
                </a:solidFill>
                <a:latin typeface="Arial"/>
                <a:ea typeface="Arial"/>
                <a:cs typeface="Arial"/>
                <a:sym typeface="Arial"/>
              </a:rPr>
              <a:t>DEVICES</a:t>
            </a:r>
            <a:r>
              <a:rPr lang="en-US" sz="1200" b="1" i="0" u="sng" strike="noStrike" cap="none" baseline="0" dirty="0" smtClean="0">
                <a:solidFill>
                  <a:srgbClr val="4A86E8"/>
                </a:solidFill>
                <a:latin typeface="Arial"/>
                <a:ea typeface="Arial"/>
                <a:cs typeface="Arial"/>
                <a:sym typeface="Arial"/>
              </a:rPr>
              <a:t> </a:t>
            </a:r>
            <a:r>
              <a:rPr lang="en-US" sz="1200" b="0" i="0" u="none" strike="noStrike" cap="none" baseline="0" dirty="0" smtClean="0">
                <a:solidFill>
                  <a:srgbClr val="000000"/>
                </a:solidFill>
                <a:latin typeface="Arial"/>
                <a:ea typeface="Arial"/>
                <a:cs typeface="Arial"/>
                <a:sym typeface="Arial"/>
              </a:rPr>
              <a:t>are identified in the </a:t>
            </a:r>
            <a:r>
              <a:rPr lang="en-US" sz="1800" b="1" i="0" u="none" strike="noStrike" cap="none" baseline="0" dirty="0" smtClean="0">
                <a:solidFill>
                  <a:srgbClr val="000000"/>
                </a:solidFill>
                <a:latin typeface="Arial"/>
                <a:ea typeface="Arial"/>
                <a:cs typeface="Arial"/>
                <a:sym typeface="Arial"/>
              </a:rPr>
              <a:t>IDEA 2004 </a:t>
            </a:r>
            <a:r>
              <a:rPr lang="en-US" sz="1200" b="0" i="0" u="none" strike="noStrike" cap="none" baseline="0" dirty="0" smtClean="0">
                <a:solidFill>
                  <a:srgbClr val="000000"/>
                </a:solidFill>
                <a:latin typeface="Arial"/>
                <a:ea typeface="Arial"/>
                <a:cs typeface="Arial"/>
                <a:sym typeface="Arial"/>
              </a:rPr>
              <a:t>as:</a:t>
            </a:r>
          </a:p>
          <a:p>
            <a:pPr marL="0" marR="0" lvl="0" indent="0" algn="l" rtl="0">
              <a:lnSpc>
                <a:spcPct val="100000"/>
              </a:lnSpc>
              <a:spcBef>
                <a:spcPts val="0"/>
              </a:spcBef>
              <a:spcAft>
                <a:spcPts val="0"/>
              </a:spcAft>
              <a:buClr>
                <a:srgbClr val="000000"/>
              </a:buClr>
              <a:buSzPct val="25000"/>
              <a:buFont typeface="Arial"/>
              <a:buNone/>
            </a:pPr>
            <a:r>
              <a:rPr lang="en-US" sz="1200" b="0" i="0" u="none" strike="noStrike" cap="none" baseline="0" dirty="0" smtClean="0">
                <a:solidFill>
                  <a:srgbClr val="000000"/>
                </a:solidFill>
                <a:latin typeface="Arial"/>
                <a:ea typeface="Arial"/>
                <a:cs typeface="Arial"/>
                <a:sym typeface="Arial"/>
              </a:rPr>
              <a:t>Any item, piece of equipment, or product system, whether acquired commercially off the shelf, modified, or customized, that is used to increase, maintain, or improve the functional capabilities of children with disabilities.</a:t>
            </a:r>
          </a:p>
          <a:p>
            <a:pPr marL="0" marR="0" lvl="0" indent="0" algn="l" rtl="0">
              <a:lnSpc>
                <a:spcPct val="100000"/>
              </a:lnSpc>
              <a:spcBef>
                <a:spcPts val="0"/>
              </a:spcBef>
              <a:spcAft>
                <a:spcPts val="0"/>
              </a:spcAft>
              <a:buClr>
                <a:srgbClr val="000000"/>
              </a:buClr>
              <a:buSzPct val="25000"/>
              <a:buFont typeface="Arial"/>
              <a:buNone/>
            </a:pPr>
            <a:r>
              <a:rPr lang="en-US" sz="1200" b="0" i="0" u="none" strike="noStrike" cap="none" baseline="0" dirty="0" smtClean="0">
                <a:solidFill>
                  <a:srgbClr val="000000"/>
                </a:solidFill>
                <a:latin typeface="Arial"/>
                <a:ea typeface="Arial"/>
                <a:cs typeface="Arial"/>
                <a:sym typeface="Arial"/>
              </a:rPr>
              <a:t>The term does not include a medical device that is surgically implanted, or the replacement of such device.</a:t>
            </a:r>
          </a:p>
          <a:p>
            <a:pPr marL="0" marR="0" lvl="0" indent="0" algn="l" rtl="0">
              <a:lnSpc>
                <a:spcPct val="100000"/>
              </a:lnSpc>
              <a:spcBef>
                <a:spcPts val="0"/>
              </a:spcBef>
              <a:spcAft>
                <a:spcPts val="0"/>
              </a:spcAft>
              <a:buClr>
                <a:srgbClr val="000000"/>
              </a:buClr>
              <a:buSzPct val="25000"/>
              <a:buFont typeface="Arial"/>
              <a:buNone/>
            </a:pPr>
            <a:r>
              <a:rPr lang="en-US" sz="1200" b="0" i="0" u="none" strike="noStrike" cap="none" baseline="0" dirty="0" smtClean="0">
                <a:solidFill>
                  <a:srgbClr val="000000"/>
                </a:solidFill>
                <a:latin typeface="Arial"/>
                <a:ea typeface="Arial"/>
                <a:cs typeface="Arial"/>
                <a:sym typeface="Arial"/>
              </a:rPr>
              <a:t>						(Authority 20 U.S.C. 1401(1))</a:t>
            </a:r>
          </a:p>
          <a:p>
            <a:pPr marL="0" marR="0" lvl="0" indent="0" algn="l" rtl="0">
              <a:lnSpc>
                <a:spcPct val="100000"/>
              </a:lnSpc>
              <a:spcBef>
                <a:spcPts val="0"/>
              </a:spcBef>
              <a:spcAft>
                <a:spcPts val="0"/>
              </a:spcAft>
              <a:buClr>
                <a:srgbClr val="000000"/>
              </a:buClr>
              <a:buSzPct val="25000"/>
              <a:buFont typeface="Arial"/>
              <a:buNone/>
            </a:pPr>
            <a:endParaRPr lang="en-US" sz="1200" b="0" i="0" u="none" strike="noStrike" cap="none" baseline="0" dirty="0" smtClean="0">
              <a:solidFill>
                <a:srgbClr val="000000"/>
              </a:solidFill>
              <a:latin typeface="Arial"/>
              <a:ea typeface="Arial"/>
              <a:cs typeface="Arial"/>
              <a:sym typeface="Arial"/>
            </a:endParaRPr>
          </a:p>
          <a:p>
            <a:r>
              <a:rPr lang="en-US" sz="1200" kern="1200" dirty="0" smtClean="0">
                <a:solidFill>
                  <a:schemeClr val="tx1"/>
                </a:solidFill>
                <a:latin typeface="+mn-lt"/>
                <a:ea typeface="+mn-ea"/>
                <a:cs typeface="+mn-cs"/>
              </a:rPr>
              <a:t>Section 300.105 in the Federal Register based on the most recent re-authorization of IDEA:</a:t>
            </a:r>
          </a:p>
          <a:p>
            <a:r>
              <a:rPr lang="en-US" sz="1200" kern="1200" dirty="0" smtClean="0">
                <a:solidFill>
                  <a:schemeClr val="tx1"/>
                </a:solidFill>
                <a:latin typeface="+mn-lt"/>
                <a:ea typeface="+mn-ea"/>
                <a:cs typeface="+mn-cs"/>
              </a:rPr>
              <a:t>Each public agency must ensure that assistive technology devices or assistive technology services, or both, as those terms are defined in Sections 300.5 and 300.6, respectively</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are made available to a child with a disability if required as a part of the child’s — </a:t>
            </a:r>
          </a:p>
          <a:p>
            <a:r>
              <a:rPr lang="en-US" sz="1200" kern="1200" dirty="0" smtClean="0">
                <a:solidFill>
                  <a:schemeClr val="tx1"/>
                </a:solidFill>
                <a:latin typeface="+mn-lt"/>
                <a:ea typeface="+mn-ea"/>
                <a:cs typeface="+mn-cs"/>
              </a:rPr>
              <a:t>Special education under Section 300.36; </a:t>
            </a:r>
          </a:p>
          <a:p>
            <a:r>
              <a:rPr lang="en-US" sz="1200" kern="1200" dirty="0" smtClean="0">
                <a:solidFill>
                  <a:schemeClr val="tx1"/>
                </a:solidFill>
                <a:latin typeface="+mn-lt"/>
                <a:ea typeface="+mn-ea"/>
                <a:cs typeface="+mn-cs"/>
              </a:rPr>
              <a:t>Related services under Section 300.34; or </a:t>
            </a:r>
          </a:p>
          <a:p>
            <a:r>
              <a:rPr lang="en-US" sz="1200" kern="1200" dirty="0" smtClean="0">
                <a:solidFill>
                  <a:schemeClr val="tx1"/>
                </a:solidFill>
                <a:latin typeface="+mn-lt"/>
                <a:ea typeface="+mn-ea"/>
                <a:cs typeface="+mn-cs"/>
              </a:rPr>
              <a:t>Supplementary aids and services under Section 300.38 and 300.114(a)(2)(ii).</a:t>
            </a:r>
          </a:p>
          <a:p>
            <a:r>
              <a:rPr lang="en-US" sz="1200" kern="1200" dirty="0" smtClean="0">
                <a:solidFill>
                  <a:schemeClr val="tx1"/>
                </a:solidFill>
                <a:latin typeface="+mn-lt"/>
                <a:ea typeface="+mn-ea"/>
                <a:cs typeface="+mn-cs"/>
              </a:rPr>
              <a:t>On a case-by-case basis, the use of school-purchased assistive technology devices in a child’s home or in other settings is required if the child’s IEP team determines that the child needs access to those devices in order to receive a Free Appropriate Public Education</a:t>
            </a:r>
            <a:r>
              <a:rPr lang="en-US" sz="1200" kern="1200" baseline="0" dirty="0" smtClean="0">
                <a:solidFill>
                  <a:schemeClr val="tx1"/>
                </a:solidFill>
                <a:latin typeface="+mn-lt"/>
                <a:ea typeface="+mn-ea"/>
                <a:cs typeface="+mn-cs"/>
              </a:rPr>
              <a:t> or</a:t>
            </a:r>
            <a:r>
              <a:rPr lang="en-US" sz="1200" kern="1200" dirty="0" smtClean="0">
                <a:solidFill>
                  <a:schemeClr val="tx1"/>
                </a:solidFill>
                <a:latin typeface="+mn-lt"/>
                <a:ea typeface="+mn-ea"/>
                <a:cs typeface="+mn-cs"/>
              </a:rPr>
              <a:t> FAPE.</a:t>
            </a:r>
            <a:endParaRPr lang="en-US" b="1" baseline="0" dirty="0" smtClean="0"/>
          </a:p>
          <a:p>
            <a:endParaRPr lang="en-US" dirty="0" smtClean="0"/>
          </a:p>
        </p:txBody>
      </p:sp>
      <p:sp>
        <p:nvSpPr>
          <p:cNvPr id="4" name="Slide Number Placeholder 3"/>
          <p:cNvSpPr>
            <a:spLocks noGrp="1"/>
          </p:cNvSpPr>
          <p:nvPr>
            <p:ph type="sldNum" sz="quarter" idx="10"/>
          </p:nvPr>
        </p:nvSpPr>
        <p:spPr/>
        <p:txBody>
          <a:bodyPr/>
          <a:lstStyle/>
          <a:p>
            <a:fld id="{9F7F49CA-C5CE-4543-BEB5-D0D25732D7E5}" type="slidenum">
              <a:rPr lang="en-US" smtClean="0"/>
              <a:t>11</a:t>
            </a:fld>
            <a:endParaRPr lang="en-US"/>
          </a:p>
        </p:txBody>
      </p:sp>
    </p:spTree>
    <p:extLst>
      <p:ext uri="{BB962C8B-B14F-4D97-AF65-F5344CB8AC3E}">
        <p14:creationId xmlns:p14="http://schemas.microsoft.com/office/powerpoint/2010/main" val="4247997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12:</a:t>
            </a:r>
            <a:r>
              <a:rPr lang="en-US" b="1" baseline="0" dirty="0" smtClean="0"/>
              <a:t> In Simple Language</a:t>
            </a:r>
            <a:endParaRPr lang="en-US" b="1" dirty="0" smtClean="0"/>
          </a:p>
          <a:p>
            <a:endParaRPr lang="en-US" dirty="0" smtClean="0"/>
          </a:p>
          <a:p>
            <a:r>
              <a:rPr lang="en-US" b="1" dirty="0" smtClean="0"/>
              <a:t>Presenter Notes:</a:t>
            </a:r>
          </a:p>
          <a:p>
            <a:r>
              <a:rPr lang="en-US" dirty="0" smtClean="0"/>
              <a:t>Simply said, assistive technology</a:t>
            </a:r>
            <a:r>
              <a:rPr lang="en-US" baseline="0" dirty="0" smtClean="0"/>
              <a:t> devices are anything that helps a child with a disability or developmental delay do something they could not do without it.  It is a bridge that lets children participate in and fully experience life.</a:t>
            </a:r>
            <a:endParaRPr lang="en-US" dirty="0"/>
          </a:p>
        </p:txBody>
      </p:sp>
      <p:sp>
        <p:nvSpPr>
          <p:cNvPr id="4" name="Slide Number Placeholder 3"/>
          <p:cNvSpPr>
            <a:spLocks noGrp="1"/>
          </p:cNvSpPr>
          <p:nvPr>
            <p:ph type="sldNum" sz="quarter" idx="10"/>
          </p:nvPr>
        </p:nvSpPr>
        <p:spPr/>
        <p:txBody>
          <a:bodyPr/>
          <a:lstStyle/>
          <a:p>
            <a:fld id="{9F7F49CA-C5CE-4543-BEB5-D0D25732D7E5}" type="slidenum">
              <a:rPr lang="en-US" smtClean="0"/>
              <a:t>12</a:t>
            </a:fld>
            <a:endParaRPr lang="en-US"/>
          </a:p>
        </p:txBody>
      </p:sp>
    </p:spTree>
    <p:extLst>
      <p:ext uri="{BB962C8B-B14F-4D97-AF65-F5344CB8AC3E}">
        <p14:creationId xmlns:p14="http://schemas.microsoft.com/office/powerpoint/2010/main" val="9488720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a:t>
            </a:r>
            <a:r>
              <a:rPr lang="en-US" b="1" baseline="0" dirty="0"/>
              <a:t> </a:t>
            </a:r>
            <a:r>
              <a:rPr lang="en-US" b="1" baseline="0" dirty="0" smtClean="0"/>
              <a:t>13: </a:t>
            </a:r>
            <a:r>
              <a:rPr lang="en-US" b="1" baseline="0" dirty="0"/>
              <a:t>OSEP Part C Clarification Letter</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Presenter Notes:</a:t>
            </a:r>
          </a:p>
          <a:p>
            <a:r>
              <a:rPr lang="en-US" dirty="0" smtClean="0"/>
              <a:t>In 2003 the</a:t>
            </a:r>
            <a:r>
              <a:rPr lang="en-US" baseline="0" dirty="0" smtClean="0"/>
              <a:t> Office of Special Education Programs (OSEP)</a:t>
            </a:r>
            <a:r>
              <a:rPr lang="en-US" dirty="0" smtClean="0"/>
              <a:t> released a Part</a:t>
            </a:r>
            <a:r>
              <a:rPr lang="en-US" baseline="0" dirty="0" smtClean="0"/>
              <a:t> C Clarification Letter about the use of AT specifically with infants and toddlers.  It states </a:t>
            </a:r>
            <a:r>
              <a:rPr lang="en-US" dirty="0" smtClean="0"/>
              <a:t>“AT devices are required only if they relate to the developmental needs of the infants and toddlers served by the program.”</a:t>
            </a:r>
            <a:r>
              <a:rPr lang="en-US" baseline="0" dirty="0" smtClean="0"/>
              <a:t>  </a:t>
            </a:r>
            <a:r>
              <a:rPr lang="en-US" dirty="0" smtClean="0"/>
              <a:t>Further, “linking</a:t>
            </a:r>
            <a:r>
              <a:rPr lang="en-US" baseline="0" dirty="0" smtClean="0"/>
              <a:t> the provision of those devices to an education benefit is not appropriate under a program that serves children from birth to age 3.”  This means that assistive technology should be linked to appropriate routines and activities as part of the child’s IFSP.</a:t>
            </a:r>
          </a:p>
          <a:p>
            <a:endParaRPr lang="en-US" baseline="0" dirty="0" smtClean="0"/>
          </a:p>
          <a:p>
            <a:r>
              <a:rPr lang="en-US" baseline="0" dirty="0" smtClean="0"/>
              <a:t>There are further clarifications in this letter including selecting AT with family collaboration.  The letter in full can be found at www2.ed.gov.</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All</a:t>
            </a:r>
            <a:r>
              <a:rPr lang="en-US" baseline="0" dirty="0" smtClean="0"/>
              <a:t> c</a:t>
            </a:r>
            <a:r>
              <a:rPr lang="en-US" dirty="0" smtClean="0"/>
              <a:t>hildren develop within the context of everyday activities, which are the primary sources of learning opportunities for a</a:t>
            </a:r>
            <a:r>
              <a:rPr lang="en-US" baseline="0" dirty="0" smtClean="0"/>
              <a:t> child</a:t>
            </a:r>
            <a:r>
              <a:rPr lang="en-US" dirty="0" smtClean="0"/>
              <a:t>. There are five developmental domains to consider:</a:t>
            </a:r>
            <a:r>
              <a:rPr lang="en-US" baseline="0" dirty="0" smtClean="0"/>
              <a:t> physical, social-emotional, language, cognitive,</a:t>
            </a:r>
            <a:r>
              <a:rPr lang="en-US" i="0" u="none" baseline="0" dirty="0" smtClean="0"/>
              <a:t> </a:t>
            </a:r>
            <a:r>
              <a:rPr lang="en-US" i="0" u="none" dirty="0" smtClean="0"/>
              <a:t>and</a:t>
            </a:r>
            <a:r>
              <a:rPr lang="en-US" dirty="0" smtClean="0"/>
              <a:t> </a:t>
            </a:r>
            <a:r>
              <a:rPr lang="en-US" baseline="0" dirty="0" smtClean="0"/>
              <a:t>adaptive. These developmental areas are interrelated and unique for every child. Participation is critical to a child’s </a:t>
            </a:r>
            <a:r>
              <a:rPr lang="en-US" i="0" u="none" baseline="0" dirty="0" smtClean="0"/>
              <a:t>development </a:t>
            </a:r>
            <a:r>
              <a:rPr lang="en-US" i="0" u="none" dirty="0" smtClean="0"/>
              <a:t>and </a:t>
            </a:r>
            <a:r>
              <a:rPr lang="en-US" baseline="0" dirty="0" smtClean="0"/>
              <a:t>in the context of routines provides both planned and unplanned learning opportunities. It allows for a child to practice functional skills. Everyday routines have many contexts and occur in the home or community, at mealtime or during outside play, and at events such as birthday parties.</a:t>
            </a:r>
            <a:endParaRPr lang="en-US" dirty="0" smtClean="0"/>
          </a:p>
          <a:p>
            <a:endParaRPr lang="en-US" baseline="0" dirty="0" smtClean="0"/>
          </a:p>
          <a:p>
            <a:r>
              <a:rPr lang="en-US" b="1" baseline="0" dirty="0" smtClean="0"/>
              <a:t>Reference:</a:t>
            </a:r>
          </a:p>
          <a:p>
            <a:endParaRPr lang="en-US" baseline="0" dirty="0" smtClean="0"/>
          </a:p>
          <a:p>
            <a:r>
              <a:rPr lang="en-US" baseline="0" dirty="0" smtClean="0"/>
              <a:t>[Link to OSEP Part C Clarification Letter:  http://www2.ed.gov/policy/speced/guid/idea/letters/2003-1/goodman032503earlyinter1q2003.pdf]</a:t>
            </a:r>
          </a:p>
          <a:p>
            <a:endParaRPr lang="en-US" baseline="0" dirty="0" smtClean="0"/>
          </a:p>
        </p:txBody>
      </p:sp>
      <p:sp>
        <p:nvSpPr>
          <p:cNvPr id="4" name="Slide Number Placeholder 3"/>
          <p:cNvSpPr>
            <a:spLocks noGrp="1"/>
          </p:cNvSpPr>
          <p:nvPr>
            <p:ph type="sldNum" sz="quarter" idx="10"/>
          </p:nvPr>
        </p:nvSpPr>
        <p:spPr/>
        <p:txBody>
          <a:bodyPr/>
          <a:lstStyle/>
          <a:p>
            <a:fld id="{7B086BE1-6334-4394-8C32-54D68468D27E}" type="slidenum">
              <a:rPr lang="en-US" smtClean="0"/>
              <a:t>13</a:t>
            </a:fld>
            <a:endParaRPr lang="en-US"/>
          </a:p>
        </p:txBody>
      </p:sp>
    </p:spTree>
    <p:extLst>
      <p:ext uri="{BB962C8B-B14F-4D97-AF65-F5344CB8AC3E}">
        <p14:creationId xmlns:p14="http://schemas.microsoft.com/office/powerpoint/2010/main" val="36347704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a:t>
            </a:r>
            <a:r>
              <a:rPr lang="en-US" b="1" dirty="0" smtClean="0"/>
              <a:t>14: </a:t>
            </a:r>
            <a:r>
              <a:rPr lang="en-US" b="1" dirty="0"/>
              <a:t>Keep in Mind That…</a:t>
            </a:r>
            <a:endParaRPr lang="en-US" b="1" baseline="0" dirty="0"/>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Presenter Notes:</a:t>
            </a:r>
          </a:p>
          <a:p>
            <a:r>
              <a:rPr lang="en-US" dirty="0" smtClean="0"/>
              <a:t>AT </a:t>
            </a:r>
            <a:r>
              <a:rPr lang="en-US" dirty="0"/>
              <a:t>for infants </a:t>
            </a:r>
            <a:r>
              <a:rPr lang="en-US" dirty="0" smtClean="0"/>
              <a:t>and </a:t>
            </a:r>
            <a:r>
              <a:rPr lang="en-US" dirty="0"/>
              <a:t>toddlers looks </a:t>
            </a:r>
            <a:r>
              <a:rPr lang="en-US" i="0" u="none" dirty="0"/>
              <a:t>different </a:t>
            </a:r>
            <a:r>
              <a:rPr lang="en-US" i="0" u="none" dirty="0" smtClean="0"/>
              <a:t>than </a:t>
            </a:r>
            <a:r>
              <a:rPr lang="en-US" i="0" u="none" dirty="0"/>
              <a:t>AT for students and </a:t>
            </a:r>
            <a:r>
              <a:rPr lang="en-US" i="0" u="none" dirty="0" smtClean="0"/>
              <a:t>adults.</a:t>
            </a:r>
            <a:r>
              <a:rPr lang="en-US" i="0" u="none" baseline="0" dirty="0" smtClean="0"/>
              <a:t> </a:t>
            </a:r>
            <a:r>
              <a:rPr lang="en-US" i="0" u="none" dirty="0"/>
              <a:t>AT for infants </a:t>
            </a:r>
            <a:r>
              <a:rPr lang="en-US" i="0" u="none" dirty="0" smtClean="0"/>
              <a:t>and </a:t>
            </a:r>
            <a:r>
              <a:rPr lang="en-US" i="0" u="none" dirty="0"/>
              <a:t>toddlers is used to support a child’s </a:t>
            </a:r>
            <a:r>
              <a:rPr lang="en-US" i="0" u="none" dirty="0" smtClean="0"/>
              <a:t>development.</a:t>
            </a:r>
            <a:r>
              <a:rPr lang="en-US" i="0" u="none" baseline="0" dirty="0" smtClean="0"/>
              <a:t> M</a:t>
            </a:r>
            <a:r>
              <a:rPr lang="en-US" i="0" u="none" dirty="0" smtClean="0"/>
              <a:t>any </a:t>
            </a:r>
            <a:r>
              <a:rPr lang="en-US" i="0" u="none" dirty="0"/>
              <a:t>changes </a:t>
            </a:r>
            <a:r>
              <a:rPr lang="en-US" i="0" u="none" dirty="0" smtClean="0"/>
              <a:t>occur</a:t>
            </a:r>
            <a:r>
              <a:rPr lang="en-US" i="0" u="none" baseline="0" dirty="0" smtClean="0"/>
              <a:t> </a:t>
            </a:r>
            <a:r>
              <a:rPr lang="en-US" i="0" u="none" dirty="0" smtClean="0"/>
              <a:t>as </a:t>
            </a:r>
            <a:r>
              <a:rPr lang="en-US" i="0" u="none" dirty="0"/>
              <a:t>young children grow which requires </a:t>
            </a:r>
            <a:r>
              <a:rPr lang="en-US" i="0" u="none" dirty="0" smtClean="0"/>
              <a:t>dynamic and flexible use </a:t>
            </a:r>
            <a:r>
              <a:rPr lang="en-US" i="0" u="none" dirty="0"/>
              <a:t>of </a:t>
            </a:r>
            <a:r>
              <a:rPr lang="en-US" i="0" u="none" dirty="0" smtClean="0"/>
              <a:t>AT.</a:t>
            </a:r>
            <a:endParaRPr lang="en-US" i="0" u="none"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dirty="0"/>
          </a:p>
        </p:txBody>
      </p:sp>
      <p:sp>
        <p:nvSpPr>
          <p:cNvPr id="4" name="Slide Number Placeholder 3"/>
          <p:cNvSpPr>
            <a:spLocks noGrp="1"/>
          </p:cNvSpPr>
          <p:nvPr>
            <p:ph type="sldNum" sz="quarter" idx="10"/>
          </p:nvPr>
        </p:nvSpPr>
        <p:spPr/>
        <p:txBody>
          <a:bodyPr/>
          <a:lstStyle/>
          <a:p>
            <a:fld id="{7B086BE1-6334-4394-8C32-54D68468D27E}" type="slidenum">
              <a:rPr lang="en-US" smtClean="0"/>
              <a:t>14</a:t>
            </a:fld>
            <a:endParaRPr lang="en-US"/>
          </a:p>
        </p:txBody>
      </p:sp>
    </p:spTree>
    <p:extLst>
      <p:ext uri="{BB962C8B-B14F-4D97-AF65-F5344CB8AC3E}">
        <p14:creationId xmlns:p14="http://schemas.microsoft.com/office/powerpoint/2010/main" val="35853552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15:  AT</a:t>
            </a:r>
            <a:r>
              <a:rPr lang="en-US" b="1" baseline="0" dirty="0" smtClean="0"/>
              <a:t> </a:t>
            </a:r>
            <a:r>
              <a:rPr lang="en-US" b="1" dirty="0" smtClean="0"/>
              <a:t>Services: Defined</a:t>
            </a:r>
          </a:p>
          <a:p>
            <a:endParaRPr lang="en-US" b="1" dirty="0" smtClean="0"/>
          </a:p>
          <a:p>
            <a:r>
              <a:rPr lang="en-US" b="1" dirty="0" smtClean="0"/>
              <a:t>Presenter Notes:</a:t>
            </a:r>
          </a:p>
          <a:p>
            <a:r>
              <a:rPr lang="en-US" dirty="0" smtClean="0"/>
              <a:t>Assistive technology services are those</a:t>
            </a:r>
            <a:r>
              <a:rPr lang="en-US" baseline="0" dirty="0" smtClean="0"/>
              <a:t> </a:t>
            </a:r>
            <a:r>
              <a:rPr lang="en-US" dirty="0" smtClean="0"/>
              <a:t>services that assist with the selection, development, maintenance, repair, and training in the use of the device.</a:t>
            </a:r>
            <a:r>
              <a:rPr lang="en-US" baseline="0" dirty="0" smtClean="0"/>
              <a:t>  We often spend a lot of time on choosing the technology and neglect to ensure that the service part of assistive technology is talked about and documented.  It is important to know what will happen if a device needs repair or replacement and who will take responsibility for this to ensure that technology is available to the child that needs it.  </a:t>
            </a:r>
          </a:p>
          <a:p>
            <a:endParaRPr lang="en-US" baseline="0" dirty="0" smtClean="0"/>
          </a:p>
          <a:p>
            <a:r>
              <a:rPr lang="en-US" b="1" baseline="0" dirty="0" smtClean="0"/>
              <a:t>Reference:</a:t>
            </a:r>
          </a:p>
          <a:p>
            <a:pPr marL="0" marR="0" lvl="0" indent="0" algn="l" rtl="0">
              <a:lnSpc>
                <a:spcPct val="100000"/>
              </a:lnSpc>
              <a:spcBef>
                <a:spcPts val="0"/>
              </a:spcBef>
              <a:spcAft>
                <a:spcPts val="0"/>
              </a:spcAft>
              <a:buClr>
                <a:srgbClr val="000000"/>
              </a:buClr>
              <a:buSzPct val="25000"/>
              <a:buFont typeface="Arial"/>
              <a:buNone/>
            </a:pPr>
            <a:r>
              <a:rPr lang="en-US" sz="1200" b="0" i="0" u="none" strike="noStrike" cap="none" baseline="0" dirty="0" smtClean="0">
                <a:solidFill>
                  <a:srgbClr val="000000"/>
                </a:solidFill>
                <a:latin typeface="Arial"/>
                <a:ea typeface="Arial"/>
                <a:cs typeface="Arial"/>
                <a:sym typeface="Arial"/>
              </a:rPr>
              <a:t>As defined in </a:t>
            </a:r>
            <a:r>
              <a:rPr lang="en-US" sz="1800" b="1" i="0" u="none" strike="noStrike" cap="none" baseline="0" dirty="0" smtClean="0">
                <a:solidFill>
                  <a:srgbClr val="000000"/>
                </a:solidFill>
                <a:latin typeface="Arial"/>
                <a:ea typeface="Arial"/>
                <a:cs typeface="Arial"/>
                <a:sym typeface="Arial"/>
              </a:rPr>
              <a:t>IDEA</a:t>
            </a:r>
            <a:r>
              <a:rPr lang="en-US" sz="1200" b="0" i="0" u="none" strike="noStrike" cap="none" baseline="0" dirty="0" smtClean="0">
                <a:solidFill>
                  <a:srgbClr val="000000"/>
                </a:solidFill>
                <a:latin typeface="Arial"/>
                <a:ea typeface="Arial"/>
                <a:cs typeface="Arial"/>
                <a:sym typeface="Arial"/>
              </a:rPr>
              <a:t>, an assistive technology </a:t>
            </a:r>
            <a:r>
              <a:rPr lang="en-US" sz="1800" b="1" i="0" u="sng" strike="noStrike" cap="none" baseline="0" dirty="0" smtClean="0">
                <a:solidFill>
                  <a:srgbClr val="4A86E8"/>
                </a:solidFill>
                <a:latin typeface="Arial"/>
                <a:ea typeface="Arial"/>
                <a:cs typeface="Arial"/>
                <a:sym typeface="Arial"/>
              </a:rPr>
              <a:t>SERVICE</a:t>
            </a:r>
            <a:r>
              <a:rPr lang="en-US" sz="1200" b="0" i="0" u="none" strike="noStrike" cap="none" baseline="0" dirty="0" smtClean="0">
                <a:solidFill>
                  <a:srgbClr val="000000"/>
                </a:solidFill>
                <a:latin typeface="Arial"/>
                <a:ea typeface="Arial"/>
                <a:cs typeface="Arial"/>
                <a:sym typeface="Arial"/>
              </a:rPr>
              <a:t> is:</a:t>
            </a:r>
          </a:p>
          <a:p>
            <a:pPr marL="0" marR="0" lvl="0" indent="0" algn="l" rtl="0">
              <a:lnSpc>
                <a:spcPct val="100000"/>
              </a:lnSpc>
              <a:spcBef>
                <a:spcPts val="0"/>
              </a:spcBef>
              <a:spcAft>
                <a:spcPts val="0"/>
              </a:spcAft>
              <a:buClr>
                <a:srgbClr val="000000"/>
              </a:buClr>
              <a:buSzPct val="25000"/>
              <a:buFont typeface="Arial"/>
              <a:buNone/>
            </a:pPr>
            <a:r>
              <a:rPr lang="en-US" sz="1200" b="0" i="0" u="none" strike="noStrike" cap="none" baseline="0" dirty="0" smtClean="0">
                <a:solidFill>
                  <a:srgbClr val="000000"/>
                </a:solidFill>
                <a:latin typeface="Arial"/>
                <a:ea typeface="Arial"/>
                <a:cs typeface="Arial"/>
                <a:sym typeface="Arial"/>
              </a:rPr>
              <a:t>Any service that directly assists a child with a disability in the selection, acquisition, and use of an assistive technology device. The term includes - </a:t>
            </a:r>
          </a:p>
          <a:p>
            <a:pPr marL="457200" marR="0" lvl="0" indent="-317500" algn="l" rtl="0">
              <a:lnSpc>
                <a:spcPct val="100000"/>
              </a:lnSpc>
              <a:spcBef>
                <a:spcPts val="0"/>
              </a:spcBef>
              <a:spcAft>
                <a:spcPts val="0"/>
              </a:spcAft>
              <a:buClr>
                <a:srgbClr val="000000"/>
              </a:buClr>
              <a:buSzPct val="100000"/>
              <a:buFont typeface="Arial"/>
              <a:buChar char="●"/>
            </a:pPr>
            <a:r>
              <a:rPr lang="en-US" sz="1200" b="0" i="0" u="none" strike="noStrike" cap="none" baseline="0" dirty="0" smtClean="0">
                <a:solidFill>
                  <a:srgbClr val="000000"/>
                </a:solidFill>
                <a:latin typeface="Arial"/>
                <a:ea typeface="Arial"/>
                <a:cs typeface="Arial"/>
                <a:sym typeface="Arial"/>
              </a:rPr>
              <a:t>Evaluating the needs of a child with a disability, including a functional evaluation of the child in the child’s customary environment;</a:t>
            </a:r>
          </a:p>
          <a:p>
            <a:pPr marL="457200" marR="0" lvl="0" indent="-317500" algn="l" rtl="0">
              <a:lnSpc>
                <a:spcPct val="100000"/>
              </a:lnSpc>
              <a:spcBef>
                <a:spcPts val="0"/>
              </a:spcBef>
              <a:spcAft>
                <a:spcPts val="0"/>
              </a:spcAft>
              <a:buClr>
                <a:srgbClr val="000000"/>
              </a:buClr>
              <a:buSzPct val="100000"/>
              <a:buFont typeface="Arial"/>
              <a:buChar char="●"/>
            </a:pPr>
            <a:r>
              <a:rPr lang="en-US" sz="1200" b="0" i="0" u="none" strike="noStrike" cap="none" baseline="0" dirty="0" smtClean="0">
                <a:solidFill>
                  <a:srgbClr val="000000"/>
                </a:solidFill>
                <a:latin typeface="Arial"/>
                <a:ea typeface="Arial"/>
                <a:cs typeface="Arial"/>
                <a:sym typeface="Arial"/>
              </a:rPr>
              <a:t>Purchasing, leasing, or otherwise providing for the acquisition of assistive technology devices by children with disabilities;</a:t>
            </a:r>
          </a:p>
          <a:p>
            <a:pPr marL="457200" marR="0" lvl="0" indent="-317500" algn="l" rtl="0">
              <a:lnSpc>
                <a:spcPct val="100000"/>
              </a:lnSpc>
              <a:spcBef>
                <a:spcPts val="0"/>
              </a:spcBef>
              <a:spcAft>
                <a:spcPts val="0"/>
              </a:spcAft>
              <a:buClr>
                <a:srgbClr val="000000"/>
              </a:buClr>
              <a:buSzPct val="100000"/>
              <a:buFont typeface="Arial"/>
              <a:buChar char="●"/>
            </a:pPr>
            <a:r>
              <a:rPr lang="en-US" sz="1200" b="0" i="0" u="none" strike="noStrike" cap="none" baseline="0" dirty="0" smtClean="0">
                <a:solidFill>
                  <a:srgbClr val="000000"/>
                </a:solidFill>
                <a:latin typeface="Arial"/>
                <a:ea typeface="Arial"/>
                <a:cs typeface="Arial"/>
                <a:sym typeface="Arial"/>
              </a:rPr>
              <a:t>Selecting, designing, fitting, customizing, adapting, applying, maintaining, repairing, or replacing assistive technology devices;</a:t>
            </a:r>
          </a:p>
          <a:p>
            <a:pPr marL="457200" marR="0" lvl="0" indent="-317500" algn="l" rtl="0">
              <a:lnSpc>
                <a:spcPct val="100000"/>
              </a:lnSpc>
              <a:spcBef>
                <a:spcPts val="0"/>
              </a:spcBef>
              <a:spcAft>
                <a:spcPts val="0"/>
              </a:spcAft>
              <a:buClr>
                <a:srgbClr val="000000"/>
              </a:buClr>
              <a:buSzPct val="100000"/>
              <a:buFont typeface="Arial"/>
              <a:buChar char="●"/>
            </a:pPr>
            <a:r>
              <a:rPr lang="en-US" sz="1200" b="0" i="0" u="none" strike="noStrike" cap="none" baseline="0" dirty="0" smtClean="0">
                <a:solidFill>
                  <a:srgbClr val="000000"/>
                </a:solidFill>
                <a:latin typeface="Arial"/>
                <a:ea typeface="Arial"/>
                <a:cs typeface="Arial"/>
                <a:sym typeface="Arial"/>
              </a:rPr>
              <a:t>Coordinating and using other therapies, interventions, or services with assistive technology devices, such as those associated with existing education and rehabilitation plans and programs;</a:t>
            </a:r>
          </a:p>
          <a:p>
            <a:pPr marL="457200" marR="0" lvl="0" indent="-317500" algn="l" rtl="0">
              <a:lnSpc>
                <a:spcPct val="100000"/>
              </a:lnSpc>
              <a:spcBef>
                <a:spcPts val="0"/>
              </a:spcBef>
              <a:spcAft>
                <a:spcPts val="0"/>
              </a:spcAft>
              <a:buClr>
                <a:srgbClr val="000000"/>
              </a:buClr>
              <a:buSzPct val="100000"/>
              <a:buFont typeface="Arial"/>
              <a:buChar char="●"/>
            </a:pPr>
            <a:r>
              <a:rPr lang="en-US" sz="1200" b="0" i="0" u="none" strike="noStrike" cap="none" baseline="0" dirty="0" smtClean="0">
                <a:solidFill>
                  <a:srgbClr val="000000"/>
                </a:solidFill>
                <a:latin typeface="Arial"/>
                <a:ea typeface="Arial"/>
                <a:cs typeface="Arial"/>
                <a:sym typeface="Arial"/>
              </a:rPr>
              <a:t>Training or technical assistance for a child with a disability or, if appropriate, that child’s family; and</a:t>
            </a:r>
          </a:p>
          <a:p>
            <a:pPr marL="457200" marR="0" lvl="0" indent="-317500" algn="l" rtl="0">
              <a:lnSpc>
                <a:spcPct val="100000"/>
              </a:lnSpc>
              <a:spcBef>
                <a:spcPts val="0"/>
              </a:spcBef>
              <a:spcAft>
                <a:spcPts val="0"/>
              </a:spcAft>
              <a:buClr>
                <a:srgbClr val="000000"/>
              </a:buClr>
              <a:buSzPct val="100000"/>
              <a:buFont typeface="Arial"/>
              <a:buChar char="●"/>
            </a:pPr>
            <a:r>
              <a:rPr lang="en-US" sz="1200" b="0" i="0" u="none" strike="noStrike" cap="none" baseline="0" dirty="0" smtClean="0">
                <a:solidFill>
                  <a:srgbClr val="000000"/>
                </a:solidFill>
                <a:latin typeface="Arial"/>
                <a:ea typeface="Arial"/>
                <a:cs typeface="Arial"/>
                <a:sym typeface="Arial"/>
              </a:rPr>
              <a:t>Training or technical assistance for professionals (including individuals providing education or rehabilitation services), employers, or other individuals who provide services to, employ, or are otherwise substantially involved in the major life functions of that child.</a:t>
            </a:r>
          </a:p>
          <a:p>
            <a:pPr marL="0" marR="0" lvl="0" indent="0" algn="l" rtl="0">
              <a:lnSpc>
                <a:spcPct val="115000"/>
              </a:lnSpc>
              <a:spcBef>
                <a:spcPts val="0"/>
              </a:spcBef>
              <a:spcAft>
                <a:spcPts val="0"/>
              </a:spcAft>
              <a:buClr>
                <a:srgbClr val="000000"/>
              </a:buClr>
              <a:buFont typeface="Arial"/>
              <a:buNone/>
            </a:pPr>
            <a:endParaRPr lang="en-US" sz="1200" b="0" i="0" u="none" strike="noStrike" cap="none" baseline="0" dirty="0" smtClean="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ct val="25000"/>
              <a:buFont typeface="Arial"/>
              <a:buNone/>
            </a:pPr>
            <a:r>
              <a:rPr lang="en-US" sz="1200" b="0" i="0" u="none" strike="noStrike" cap="none" baseline="0" dirty="0" smtClean="0">
                <a:solidFill>
                  <a:srgbClr val="000000"/>
                </a:solidFill>
                <a:latin typeface="Arial"/>
                <a:ea typeface="Arial"/>
                <a:cs typeface="Arial"/>
                <a:sym typeface="Arial"/>
              </a:rPr>
              <a:t>						(Authority 20 U.S.C. 1401(2))</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F7F49CA-C5CE-4543-BEB5-D0D25732D7E5}" type="slidenum">
              <a:rPr lang="en-US" smtClean="0"/>
              <a:t>15</a:t>
            </a:fld>
            <a:endParaRPr lang="en-US"/>
          </a:p>
        </p:txBody>
      </p:sp>
    </p:spTree>
    <p:extLst>
      <p:ext uri="{BB962C8B-B14F-4D97-AF65-F5344CB8AC3E}">
        <p14:creationId xmlns:p14="http://schemas.microsoft.com/office/powerpoint/2010/main" val="42479977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16:</a:t>
            </a:r>
            <a:r>
              <a:rPr lang="en-US" b="1" baseline="0" dirty="0" smtClean="0"/>
              <a:t> In Simple Language</a:t>
            </a:r>
            <a:endParaRPr lang="en-US" b="1" dirty="0" smtClean="0"/>
          </a:p>
          <a:p>
            <a:endParaRPr lang="en-US" dirty="0" smtClean="0"/>
          </a:p>
          <a:p>
            <a:r>
              <a:rPr lang="en-US" b="1" dirty="0" smtClean="0"/>
              <a:t>Presenter Notes:</a:t>
            </a:r>
          </a:p>
          <a:p>
            <a:r>
              <a:rPr lang="en-US" dirty="0" smtClean="0"/>
              <a:t>Simply said, assistive technology</a:t>
            </a:r>
            <a:r>
              <a:rPr lang="en-US" baseline="0" dirty="0" smtClean="0"/>
              <a:t> service is any behavior that directly assists a family of a child with a disability or developmental delay consider, trial, select, acquire, and use assistive technology devices.</a:t>
            </a:r>
            <a:endParaRPr lang="en-US" dirty="0" smtClean="0"/>
          </a:p>
          <a:p>
            <a:endParaRPr lang="en-US" dirty="0"/>
          </a:p>
        </p:txBody>
      </p:sp>
      <p:sp>
        <p:nvSpPr>
          <p:cNvPr id="4" name="Slide Number Placeholder 3"/>
          <p:cNvSpPr>
            <a:spLocks noGrp="1"/>
          </p:cNvSpPr>
          <p:nvPr>
            <p:ph type="sldNum" sz="quarter" idx="10"/>
          </p:nvPr>
        </p:nvSpPr>
        <p:spPr/>
        <p:txBody>
          <a:bodyPr/>
          <a:lstStyle/>
          <a:p>
            <a:fld id="{9F7F49CA-C5CE-4543-BEB5-D0D25732D7E5}" type="slidenum">
              <a:rPr lang="en-US" smtClean="0"/>
              <a:t>16</a:t>
            </a:fld>
            <a:endParaRPr lang="en-US"/>
          </a:p>
        </p:txBody>
      </p:sp>
    </p:spTree>
    <p:extLst>
      <p:ext uri="{BB962C8B-B14F-4D97-AF65-F5344CB8AC3E}">
        <p14:creationId xmlns:p14="http://schemas.microsoft.com/office/powerpoint/2010/main" val="9235614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17:</a:t>
            </a:r>
            <a:r>
              <a:rPr lang="en-US" b="1" baseline="0" dirty="0" smtClean="0"/>
              <a:t> In Simple Language</a:t>
            </a:r>
            <a:endParaRPr lang="en-US" b="1" dirty="0" smtClean="0"/>
          </a:p>
          <a:p>
            <a:endParaRPr lang="en-US" dirty="0" smtClean="0"/>
          </a:p>
          <a:p>
            <a:r>
              <a:rPr lang="en-US" b="1" dirty="0" smtClean="0"/>
              <a:t>Presenter Notes:</a:t>
            </a:r>
          </a:p>
          <a:p>
            <a:r>
              <a:rPr lang="en-US" dirty="0" smtClean="0"/>
              <a:t>AT is everyone’s responsibility. A</a:t>
            </a:r>
            <a:r>
              <a:rPr lang="en-US" baseline="0" dirty="0" smtClean="0"/>
              <a:t> great benefit of special education services is working with a multi-disciplinary team. An IFSP or IEP team always includes the family and may also include a special education teacher, a speech language pathologist, an occupational therapist, a physical therapist, an assistive technology specialist, an autism specialist, a vision or hearing specialist, and others. Every team is specifically designed to meet a child’s individual needs. Because each team is specifically built to meet the needs of the child, you have all the right people to have a meaningful conversation about assistive technology. A teacher will likely have the most knowledge about AT for academics, classroom or home routines, while a speech therapist may know about AT for communication, and an occupational therapist can talk about AT for sensory regulation. Parents know the most about their child!</a:t>
            </a:r>
            <a:endParaRPr lang="en-US" dirty="0"/>
          </a:p>
        </p:txBody>
      </p:sp>
      <p:sp>
        <p:nvSpPr>
          <p:cNvPr id="4" name="Slide Number Placeholder 3"/>
          <p:cNvSpPr>
            <a:spLocks noGrp="1"/>
          </p:cNvSpPr>
          <p:nvPr>
            <p:ph type="sldNum" sz="quarter" idx="10"/>
          </p:nvPr>
        </p:nvSpPr>
        <p:spPr/>
        <p:txBody>
          <a:bodyPr/>
          <a:lstStyle/>
          <a:p>
            <a:fld id="{9F7F49CA-C5CE-4543-BEB5-D0D25732D7E5}" type="slidenum">
              <a:rPr lang="en-US" smtClean="0"/>
              <a:t>17</a:t>
            </a:fld>
            <a:endParaRPr lang="en-US"/>
          </a:p>
        </p:txBody>
      </p:sp>
    </p:spTree>
    <p:extLst>
      <p:ext uri="{BB962C8B-B14F-4D97-AF65-F5344CB8AC3E}">
        <p14:creationId xmlns:p14="http://schemas.microsoft.com/office/powerpoint/2010/main" val="3072708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a:t>
            </a:r>
            <a:r>
              <a:rPr lang="en-US" b="1" baseline="0" dirty="0" smtClean="0"/>
              <a:t> 18:  The Conversation of Including </a:t>
            </a:r>
            <a:r>
              <a:rPr lang="en-US" b="1" baseline="0" smtClean="0"/>
              <a:t>Assistive Technology</a:t>
            </a:r>
            <a:endParaRPr lang="en-US" b="1" baseline="0" dirty="0" smtClean="0"/>
          </a:p>
          <a:p>
            <a:endParaRPr lang="en-US" b="1" baseline="0" dirty="0" smtClean="0"/>
          </a:p>
          <a:p>
            <a:r>
              <a:rPr lang="en-US" b="0" baseline="0" dirty="0" smtClean="0"/>
              <a:t>(Transition slide leading into the conversation about the legal requirements of consideration and how to “consider” assistive technology.)</a:t>
            </a:r>
            <a:endParaRPr lang="en-US" b="0" dirty="0" smtClean="0"/>
          </a:p>
          <a:p>
            <a:endParaRPr lang="en-US" dirty="0"/>
          </a:p>
        </p:txBody>
      </p:sp>
      <p:sp>
        <p:nvSpPr>
          <p:cNvPr id="4" name="Slide Number Placeholder 3"/>
          <p:cNvSpPr>
            <a:spLocks noGrp="1"/>
          </p:cNvSpPr>
          <p:nvPr>
            <p:ph type="sldNum" sz="quarter" idx="10"/>
          </p:nvPr>
        </p:nvSpPr>
        <p:spPr/>
        <p:txBody>
          <a:bodyPr/>
          <a:lstStyle/>
          <a:p>
            <a:fld id="{9F7F49CA-C5CE-4543-BEB5-D0D25732D7E5}" type="slidenum">
              <a:rPr lang="en-US" smtClean="0"/>
              <a:t>18</a:t>
            </a:fld>
            <a:endParaRPr lang="en-US"/>
          </a:p>
        </p:txBody>
      </p:sp>
    </p:spTree>
    <p:extLst>
      <p:ext uri="{BB962C8B-B14F-4D97-AF65-F5344CB8AC3E}">
        <p14:creationId xmlns:p14="http://schemas.microsoft.com/office/powerpoint/2010/main" val="30162470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858" indent="-285715" eaLnBrk="0" hangingPunct="0">
              <a:defRPr>
                <a:solidFill>
                  <a:schemeClr val="tx1"/>
                </a:solidFill>
                <a:latin typeface="Arial" charset="0"/>
                <a:cs typeface="Arial" charset="0"/>
              </a:defRPr>
            </a:lvl2pPr>
            <a:lvl3pPr marL="1142858" indent="-228572" eaLnBrk="0" hangingPunct="0">
              <a:defRPr>
                <a:solidFill>
                  <a:schemeClr val="tx1"/>
                </a:solidFill>
                <a:latin typeface="Arial" charset="0"/>
                <a:cs typeface="Arial" charset="0"/>
              </a:defRPr>
            </a:lvl3pPr>
            <a:lvl4pPr marL="1600001" indent="-228572" eaLnBrk="0" hangingPunct="0">
              <a:defRPr>
                <a:solidFill>
                  <a:schemeClr val="tx1"/>
                </a:solidFill>
                <a:latin typeface="Arial" charset="0"/>
                <a:cs typeface="Arial" charset="0"/>
              </a:defRPr>
            </a:lvl4pPr>
            <a:lvl5pPr marL="2057145" indent="-228572" eaLnBrk="0" hangingPunct="0">
              <a:defRPr>
                <a:solidFill>
                  <a:schemeClr val="tx1"/>
                </a:solidFill>
                <a:latin typeface="Arial" charset="0"/>
                <a:cs typeface="Arial" charset="0"/>
              </a:defRPr>
            </a:lvl5pPr>
            <a:lvl6pPr marL="2514288" indent="-228572" eaLnBrk="0" fontAlgn="base" hangingPunct="0">
              <a:spcBef>
                <a:spcPct val="0"/>
              </a:spcBef>
              <a:spcAft>
                <a:spcPct val="0"/>
              </a:spcAft>
              <a:defRPr>
                <a:solidFill>
                  <a:schemeClr val="tx1"/>
                </a:solidFill>
                <a:latin typeface="Arial" charset="0"/>
                <a:cs typeface="Arial" charset="0"/>
              </a:defRPr>
            </a:lvl6pPr>
            <a:lvl7pPr marL="2971431" indent="-228572" eaLnBrk="0" fontAlgn="base" hangingPunct="0">
              <a:spcBef>
                <a:spcPct val="0"/>
              </a:spcBef>
              <a:spcAft>
                <a:spcPct val="0"/>
              </a:spcAft>
              <a:defRPr>
                <a:solidFill>
                  <a:schemeClr val="tx1"/>
                </a:solidFill>
                <a:latin typeface="Arial" charset="0"/>
                <a:cs typeface="Arial" charset="0"/>
              </a:defRPr>
            </a:lvl7pPr>
            <a:lvl8pPr marL="3428574" indent="-228572" eaLnBrk="0" fontAlgn="base" hangingPunct="0">
              <a:spcBef>
                <a:spcPct val="0"/>
              </a:spcBef>
              <a:spcAft>
                <a:spcPct val="0"/>
              </a:spcAft>
              <a:defRPr>
                <a:solidFill>
                  <a:schemeClr val="tx1"/>
                </a:solidFill>
                <a:latin typeface="Arial" charset="0"/>
                <a:cs typeface="Arial" charset="0"/>
              </a:defRPr>
            </a:lvl8pPr>
            <a:lvl9pPr marL="3885717" indent="-228572" eaLnBrk="0" fontAlgn="base" hangingPunct="0">
              <a:spcBef>
                <a:spcPct val="0"/>
              </a:spcBef>
              <a:spcAft>
                <a:spcPct val="0"/>
              </a:spcAft>
              <a:defRPr>
                <a:solidFill>
                  <a:schemeClr val="tx1"/>
                </a:solidFill>
                <a:latin typeface="Arial" charset="0"/>
                <a:cs typeface="Arial" charset="0"/>
              </a:defRPr>
            </a:lvl9pPr>
          </a:lstStyle>
          <a:p>
            <a:pPr eaLnBrk="1" hangingPunct="1"/>
            <a:fld id="{EAEBEA46-8841-4877-A399-FD6C4FB3E7EA}" type="slidenum">
              <a:rPr lang="en-US" altLang="en-US"/>
              <a:pPr eaLnBrk="1" hangingPunct="1"/>
              <a:t>19</a:t>
            </a:fld>
            <a:endParaRPr lang="en-US" altLang="en-US"/>
          </a:p>
        </p:txBody>
      </p:sp>
      <p:sp>
        <p:nvSpPr>
          <p:cNvPr id="65539" name="Rectangle 2"/>
          <p:cNvSpPr>
            <a:spLocks noGrp="1" noRot="1" noChangeAspect="1" noChangeArrowheads="1" noTextEdit="1"/>
          </p:cNvSpPr>
          <p:nvPr>
            <p:ph type="sldImg"/>
          </p:nvPr>
        </p:nvSpPr>
        <p:spPr>
          <a:xfrm>
            <a:off x="1106488" y="696913"/>
            <a:ext cx="4646612" cy="3486150"/>
          </a:xfrm>
          <a:ln/>
        </p:spPr>
      </p:sp>
      <p:sp>
        <p:nvSpPr>
          <p:cNvPr id="65540" name="Rectangle 3"/>
          <p:cNvSpPr>
            <a:spLocks noGrp="1" noChangeArrowheads="1"/>
          </p:cNvSpPr>
          <p:nvPr>
            <p:ph type="body" idx="1"/>
          </p:nvPr>
        </p:nvSpPr>
        <p:spPr>
          <a:xfrm>
            <a:off x="914400" y="4415790"/>
            <a:ext cx="5029200" cy="4183380"/>
          </a:xfrm>
          <a:noFill/>
        </p:spPr>
        <p:txBody>
          <a:bodyPr lIns="89719" tIns="44859" rIns="89719" bIns="44859"/>
          <a:lstStyle/>
          <a:p>
            <a:r>
              <a:rPr lang="en-US" b="1" dirty="0" smtClean="0"/>
              <a:t>Slide 19:  Individuals with Disabilities Education Act (IDEA)</a:t>
            </a:r>
          </a:p>
          <a:p>
            <a:endParaRPr lang="en-US" b="1" dirty="0" smtClean="0"/>
          </a:p>
          <a:p>
            <a:r>
              <a:rPr lang="en-US" b="1" dirty="0" smtClean="0"/>
              <a:t>Presenter Notes:</a:t>
            </a:r>
          </a:p>
          <a:p>
            <a:pPr eaLnBrk="1" hangingPunct="1"/>
            <a:r>
              <a:rPr lang="en-US" altLang="en-US" dirty="0" smtClean="0"/>
              <a:t>The Individuals with Disabilities Education Act</a:t>
            </a:r>
            <a:r>
              <a:rPr lang="en-US" altLang="en-US" baseline="0" dirty="0" smtClean="0"/>
              <a:t> (</a:t>
            </a:r>
            <a:r>
              <a:rPr lang="en-US" altLang="en-US" dirty="0" smtClean="0"/>
              <a:t>IDEA) is the federal special education law that addresses services for children with disabilities.  It</a:t>
            </a:r>
            <a:r>
              <a:rPr lang="en-US" altLang="en-US" baseline="0" dirty="0" smtClean="0"/>
              <a:t> was</a:t>
            </a:r>
            <a:r>
              <a:rPr lang="en-US" altLang="en-US" dirty="0" smtClean="0"/>
              <a:t> signed into law in 1975. IDEA requires that states provide a free appropriate public education (</a:t>
            </a:r>
            <a:r>
              <a:rPr lang="en-US" altLang="en-US" baseline="0" dirty="0" smtClean="0"/>
              <a:t>FAPE)</a:t>
            </a:r>
            <a:r>
              <a:rPr lang="en-US" altLang="en-US" dirty="0" smtClean="0"/>
              <a:t>, including related services for children with disabilities. This law requires schools to provide necessary assistive technology devices and services to help children with disabilities receive an appropriate education. F</a:t>
            </a:r>
            <a:r>
              <a:rPr lang="en-US" altLang="en-US" baseline="0" dirty="0" smtClean="0"/>
              <a:t>or </a:t>
            </a:r>
            <a:r>
              <a:rPr lang="en-US" altLang="en-US" dirty="0" smtClean="0"/>
              <a:t>every child with an IFSP</a:t>
            </a:r>
            <a:r>
              <a:rPr lang="en-US" altLang="en-US" baseline="0" dirty="0" smtClean="0"/>
              <a:t> or </a:t>
            </a:r>
            <a:r>
              <a:rPr lang="en-US" altLang="en-US" dirty="0" smtClean="0"/>
              <a:t>IEP, assistive technology must be considered.</a:t>
            </a:r>
          </a:p>
          <a:p>
            <a:pPr eaLnBrk="1" hangingPunct="1"/>
            <a:endParaRPr lang="en-US"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The IFSP or</a:t>
            </a:r>
            <a:r>
              <a:rPr lang="en-US" altLang="en-US" baseline="0" dirty="0" smtClean="0"/>
              <a:t> </a:t>
            </a:r>
            <a:r>
              <a:rPr lang="en-US" altLang="en-US" dirty="0" smtClean="0"/>
              <a:t>IEP team has some flexibility in</a:t>
            </a:r>
            <a:r>
              <a:rPr lang="en-US" altLang="en-US" baseline="0" dirty="0" smtClean="0"/>
              <a:t> how they consider assistive technology.  The important issue is to have a conversation about including AT and to document that you have looked at the needs of the child and explored AT options.  Documenting your process gives clear evidence that you have indeed considered assistive technology and clearly communicates with all team members what AT is being tried or used with a child.</a:t>
            </a:r>
          </a:p>
          <a:p>
            <a:pPr eaLnBrk="1" hangingPunct="1"/>
            <a:endParaRPr lang="en-US" altLang="en-US" dirty="0" smtClean="0"/>
          </a:p>
        </p:txBody>
      </p:sp>
    </p:spTree>
    <p:extLst>
      <p:ext uri="{BB962C8B-B14F-4D97-AF65-F5344CB8AC3E}">
        <p14:creationId xmlns:p14="http://schemas.microsoft.com/office/powerpoint/2010/main" val="952947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2:  Workshop Information</a:t>
            </a:r>
          </a:p>
          <a:p>
            <a:endParaRPr lang="en-US" b="1" dirty="0" smtClean="0"/>
          </a:p>
          <a:p>
            <a:r>
              <a:rPr lang="en-US" b="1" dirty="0" smtClean="0"/>
              <a:t>Presenter Notes:</a:t>
            </a:r>
          </a:p>
          <a:p>
            <a:r>
              <a:rPr lang="en-US" dirty="0" smtClean="0"/>
              <a:t>Workshop presenters</a:t>
            </a:r>
            <a:r>
              <a:rPr lang="en-US" baseline="0" dirty="0" smtClean="0"/>
              <a:t> may wish to insert location, date, and name of presenters on this slide.</a:t>
            </a:r>
            <a:endParaRPr lang="en-US" dirty="0"/>
          </a:p>
        </p:txBody>
      </p:sp>
      <p:sp>
        <p:nvSpPr>
          <p:cNvPr id="4" name="Slide Number Placeholder 3"/>
          <p:cNvSpPr>
            <a:spLocks noGrp="1"/>
          </p:cNvSpPr>
          <p:nvPr>
            <p:ph type="sldNum" sz="quarter" idx="10"/>
          </p:nvPr>
        </p:nvSpPr>
        <p:spPr/>
        <p:txBody>
          <a:bodyPr/>
          <a:lstStyle/>
          <a:p>
            <a:fld id="{7B086BE1-6334-4394-8C32-54D68468D27E}" type="slidenum">
              <a:rPr lang="en-US" smtClean="0"/>
              <a:t>2</a:t>
            </a:fld>
            <a:endParaRPr lang="en-US"/>
          </a:p>
        </p:txBody>
      </p:sp>
    </p:spTree>
    <p:extLst>
      <p:ext uri="{BB962C8B-B14F-4D97-AF65-F5344CB8AC3E}">
        <p14:creationId xmlns:p14="http://schemas.microsoft.com/office/powerpoint/2010/main" val="15715551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858" indent="-285715" eaLnBrk="0" hangingPunct="0">
              <a:defRPr>
                <a:solidFill>
                  <a:schemeClr val="tx1"/>
                </a:solidFill>
                <a:latin typeface="Arial" charset="0"/>
                <a:cs typeface="Arial" charset="0"/>
              </a:defRPr>
            </a:lvl2pPr>
            <a:lvl3pPr marL="1142858" indent="-228572" eaLnBrk="0" hangingPunct="0">
              <a:defRPr>
                <a:solidFill>
                  <a:schemeClr val="tx1"/>
                </a:solidFill>
                <a:latin typeface="Arial" charset="0"/>
                <a:cs typeface="Arial" charset="0"/>
              </a:defRPr>
            </a:lvl3pPr>
            <a:lvl4pPr marL="1600001" indent="-228572" eaLnBrk="0" hangingPunct="0">
              <a:defRPr>
                <a:solidFill>
                  <a:schemeClr val="tx1"/>
                </a:solidFill>
                <a:latin typeface="Arial" charset="0"/>
                <a:cs typeface="Arial" charset="0"/>
              </a:defRPr>
            </a:lvl4pPr>
            <a:lvl5pPr marL="2057145" indent="-228572" eaLnBrk="0" hangingPunct="0">
              <a:defRPr>
                <a:solidFill>
                  <a:schemeClr val="tx1"/>
                </a:solidFill>
                <a:latin typeface="Arial" charset="0"/>
                <a:cs typeface="Arial" charset="0"/>
              </a:defRPr>
            </a:lvl5pPr>
            <a:lvl6pPr marL="2514288" indent="-228572" eaLnBrk="0" fontAlgn="base" hangingPunct="0">
              <a:spcBef>
                <a:spcPct val="0"/>
              </a:spcBef>
              <a:spcAft>
                <a:spcPct val="0"/>
              </a:spcAft>
              <a:defRPr>
                <a:solidFill>
                  <a:schemeClr val="tx1"/>
                </a:solidFill>
                <a:latin typeface="Arial" charset="0"/>
                <a:cs typeface="Arial" charset="0"/>
              </a:defRPr>
            </a:lvl6pPr>
            <a:lvl7pPr marL="2971431" indent="-228572" eaLnBrk="0" fontAlgn="base" hangingPunct="0">
              <a:spcBef>
                <a:spcPct val="0"/>
              </a:spcBef>
              <a:spcAft>
                <a:spcPct val="0"/>
              </a:spcAft>
              <a:defRPr>
                <a:solidFill>
                  <a:schemeClr val="tx1"/>
                </a:solidFill>
                <a:latin typeface="Arial" charset="0"/>
                <a:cs typeface="Arial" charset="0"/>
              </a:defRPr>
            </a:lvl7pPr>
            <a:lvl8pPr marL="3428574" indent="-228572" eaLnBrk="0" fontAlgn="base" hangingPunct="0">
              <a:spcBef>
                <a:spcPct val="0"/>
              </a:spcBef>
              <a:spcAft>
                <a:spcPct val="0"/>
              </a:spcAft>
              <a:defRPr>
                <a:solidFill>
                  <a:schemeClr val="tx1"/>
                </a:solidFill>
                <a:latin typeface="Arial" charset="0"/>
                <a:cs typeface="Arial" charset="0"/>
              </a:defRPr>
            </a:lvl8pPr>
            <a:lvl9pPr marL="3885717" indent="-228572" eaLnBrk="0" fontAlgn="base" hangingPunct="0">
              <a:spcBef>
                <a:spcPct val="0"/>
              </a:spcBef>
              <a:spcAft>
                <a:spcPct val="0"/>
              </a:spcAft>
              <a:defRPr>
                <a:solidFill>
                  <a:schemeClr val="tx1"/>
                </a:solidFill>
                <a:latin typeface="Arial" charset="0"/>
                <a:cs typeface="Arial" charset="0"/>
              </a:defRPr>
            </a:lvl9pPr>
          </a:lstStyle>
          <a:p>
            <a:pPr eaLnBrk="1" hangingPunct="1"/>
            <a:fld id="{EAEBEA46-8841-4877-A399-FD6C4FB3E7EA}" type="slidenum">
              <a:rPr lang="en-US" altLang="en-US"/>
              <a:pPr eaLnBrk="1" hangingPunct="1"/>
              <a:t>20</a:t>
            </a:fld>
            <a:endParaRPr lang="en-US" altLang="en-US"/>
          </a:p>
        </p:txBody>
      </p:sp>
      <p:sp>
        <p:nvSpPr>
          <p:cNvPr id="65539" name="Rectangle 2"/>
          <p:cNvSpPr>
            <a:spLocks noGrp="1" noRot="1" noChangeAspect="1" noChangeArrowheads="1" noTextEdit="1"/>
          </p:cNvSpPr>
          <p:nvPr>
            <p:ph type="sldImg"/>
          </p:nvPr>
        </p:nvSpPr>
        <p:spPr>
          <a:xfrm>
            <a:off x="1106488" y="696913"/>
            <a:ext cx="4646612" cy="3486150"/>
          </a:xfrm>
          <a:ln/>
        </p:spPr>
      </p:sp>
      <p:sp>
        <p:nvSpPr>
          <p:cNvPr id="65540" name="Rectangle 3"/>
          <p:cNvSpPr>
            <a:spLocks noGrp="1" noChangeArrowheads="1"/>
          </p:cNvSpPr>
          <p:nvPr>
            <p:ph type="body" idx="1"/>
          </p:nvPr>
        </p:nvSpPr>
        <p:spPr>
          <a:xfrm>
            <a:off x="914400" y="4415790"/>
            <a:ext cx="5029200" cy="4183380"/>
          </a:xfrm>
          <a:noFill/>
        </p:spPr>
        <p:txBody>
          <a:bodyPr lIns="89719" tIns="44859" rIns="89719" bIns="44859"/>
          <a:lstStyle/>
          <a:p>
            <a:r>
              <a:rPr lang="en-US" b="1" dirty="0" smtClean="0"/>
              <a:t>Slide 20:  The Conversation of Including</a:t>
            </a:r>
            <a:r>
              <a:rPr lang="en-US" b="1" baseline="0" dirty="0" smtClean="0"/>
              <a:t> AT</a:t>
            </a:r>
            <a:endParaRPr lang="en-US" b="1" dirty="0" smtClean="0"/>
          </a:p>
          <a:p>
            <a:endParaRPr lang="en-US" b="1" dirty="0" smtClean="0"/>
          </a:p>
          <a:p>
            <a:r>
              <a:rPr lang="en-US" b="1" dirty="0" smtClean="0"/>
              <a:t>Presenter Notes:</a:t>
            </a:r>
          </a:p>
          <a:p>
            <a:pPr defTabSz="873161">
              <a:defRPr/>
            </a:pPr>
            <a:r>
              <a:rPr lang="en-US" altLang="en-US" baseline="0" dirty="0" smtClean="0"/>
              <a:t>Generally, consideration is a short process, or discussion in which IFSP/IEP team members use information analysis and critical decision-making.  The discussion should define the needs and identify possible assistive technology that has the required features to meet the needs of the child.  For more complex needs, the conversation may be longer and more in depth.</a:t>
            </a:r>
            <a:endParaRPr lang="en-US" altLang="en-US" dirty="0" smtClean="0"/>
          </a:p>
          <a:p>
            <a:pPr eaLnBrk="1" hangingPunct="1"/>
            <a:endParaRPr lang="en-US" altLang="en-US" dirty="0" smtClean="0"/>
          </a:p>
          <a:p>
            <a:pPr eaLnBrk="1" hangingPunct="1"/>
            <a:r>
              <a:rPr lang="en-US" altLang="en-US" dirty="0" smtClean="0"/>
              <a:t>The Individual Family Service Plan (IFSP) or Individualized Education Program (IEP) will be your roadmap through the birth-to-5 system.  It will show you where you are starting from and where you plan to go.  The</a:t>
            </a:r>
            <a:r>
              <a:rPr lang="en-US" altLang="en-US" baseline="0" dirty="0" smtClean="0"/>
              <a:t> team (including the family,</a:t>
            </a:r>
            <a:r>
              <a:rPr lang="en-US" altLang="en-US" dirty="0" smtClean="0"/>
              <a:t> service coordinator</a:t>
            </a:r>
            <a:r>
              <a:rPr lang="en-US" altLang="en-US" dirty="0" smtClean="0">
                <a:solidFill>
                  <a:srgbClr val="FF0000"/>
                </a:solidFill>
              </a:rPr>
              <a:t>/provider)</a:t>
            </a:r>
            <a:r>
              <a:rPr lang="en-US" altLang="en-US" dirty="0" smtClean="0"/>
              <a:t> should check it to make sure that everything</a:t>
            </a:r>
            <a:r>
              <a:rPr lang="en-US" altLang="en-US" baseline="0" dirty="0" smtClean="0"/>
              <a:t> is </a:t>
            </a:r>
            <a:r>
              <a:rPr lang="en-US" altLang="en-US" dirty="0" smtClean="0"/>
              <a:t>still on course.  Everyone has valuable information and insight to share with each other about a child's strengths, needs, likes, and dislikes.  That, along with information from the education</a:t>
            </a:r>
            <a:r>
              <a:rPr lang="en-US" altLang="en-US" baseline="0" dirty="0" smtClean="0"/>
              <a:t> evaluation</a:t>
            </a:r>
            <a:r>
              <a:rPr lang="en-US" altLang="en-US" dirty="0" smtClean="0"/>
              <a:t> and medical information from a child's doctor, will define the starting point</a:t>
            </a:r>
            <a:r>
              <a:rPr lang="en-US" altLang="en-US" baseline="0" dirty="0" smtClean="0"/>
              <a:t> for considering AT.</a:t>
            </a:r>
            <a:endParaRPr lang="en-US" altLang="en-US" dirty="0" smtClean="0"/>
          </a:p>
          <a:p>
            <a:pPr eaLnBrk="1" hangingPunct="1"/>
            <a:endParaRPr lang="en-US" altLang="en-US" dirty="0" smtClean="0"/>
          </a:p>
        </p:txBody>
      </p:sp>
    </p:spTree>
    <p:extLst>
      <p:ext uri="{BB962C8B-B14F-4D97-AF65-F5344CB8AC3E}">
        <p14:creationId xmlns:p14="http://schemas.microsoft.com/office/powerpoint/2010/main" val="18427407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858" indent="-285715" eaLnBrk="0" hangingPunct="0">
              <a:defRPr>
                <a:solidFill>
                  <a:schemeClr val="tx1"/>
                </a:solidFill>
                <a:latin typeface="Arial" charset="0"/>
                <a:cs typeface="Arial" charset="0"/>
              </a:defRPr>
            </a:lvl2pPr>
            <a:lvl3pPr marL="1142858" indent="-228572" eaLnBrk="0" hangingPunct="0">
              <a:defRPr>
                <a:solidFill>
                  <a:schemeClr val="tx1"/>
                </a:solidFill>
                <a:latin typeface="Arial" charset="0"/>
                <a:cs typeface="Arial" charset="0"/>
              </a:defRPr>
            </a:lvl3pPr>
            <a:lvl4pPr marL="1600001" indent="-228572" eaLnBrk="0" hangingPunct="0">
              <a:defRPr>
                <a:solidFill>
                  <a:schemeClr val="tx1"/>
                </a:solidFill>
                <a:latin typeface="Arial" charset="0"/>
                <a:cs typeface="Arial" charset="0"/>
              </a:defRPr>
            </a:lvl4pPr>
            <a:lvl5pPr marL="2057145" indent="-228572" eaLnBrk="0" hangingPunct="0">
              <a:defRPr>
                <a:solidFill>
                  <a:schemeClr val="tx1"/>
                </a:solidFill>
                <a:latin typeface="Arial" charset="0"/>
                <a:cs typeface="Arial" charset="0"/>
              </a:defRPr>
            </a:lvl5pPr>
            <a:lvl6pPr marL="2514288" indent="-228572" eaLnBrk="0" fontAlgn="base" hangingPunct="0">
              <a:spcBef>
                <a:spcPct val="0"/>
              </a:spcBef>
              <a:spcAft>
                <a:spcPct val="0"/>
              </a:spcAft>
              <a:defRPr>
                <a:solidFill>
                  <a:schemeClr val="tx1"/>
                </a:solidFill>
                <a:latin typeface="Arial" charset="0"/>
                <a:cs typeface="Arial" charset="0"/>
              </a:defRPr>
            </a:lvl6pPr>
            <a:lvl7pPr marL="2971431" indent="-228572" eaLnBrk="0" fontAlgn="base" hangingPunct="0">
              <a:spcBef>
                <a:spcPct val="0"/>
              </a:spcBef>
              <a:spcAft>
                <a:spcPct val="0"/>
              </a:spcAft>
              <a:defRPr>
                <a:solidFill>
                  <a:schemeClr val="tx1"/>
                </a:solidFill>
                <a:latin typeface="Arial" charset="0"/>
                <a:cs typeface="Arial" charset="0"/>
              </a:defRPr>
            </a:lvl7pPr>
            <a:lvl8pPr marL="3428574" indent="-228572" eaLnBrk="0" fontAlgn="base" hangingPunct="0">
              <a:spcBef>
                <a:spcPct val="0"/>
              </a:spcBef>
              <a:spcAft>
                <a:spcPct val="0"/>
              </a:spcAft>
              <a:defRPr>
                <a:solidFill>
                  <a:schemeClr val="tx1"/>
                </a:solidFill>
                <a:latin typeface="Arial" charset="0"/>
                <a:cs typeface="Arial" charset="0"/>
              </a:defRPr>
            </a:lvl8pPr>
            <a:lvl9pPr marL="3885717" indent="-228572" eaLnBrk="0" fontAlgn="base" hangingPunct="0">
              <a:spcBef>
                <a:spcPct val="0"/>
              </a:spcBef>
              <a:spcAft>
                <a:spcPct val="0"/>
              </a:spcAft>
              <a:defRPr>
                <a:solidFill>
                  <a:schemeClr val="tx1"/>
                </a:solidFill>
                <a:latin typeface="Arial" charset="0"/>
                <a:cs typeface="Arial" charset="0"/>
              </a:defRPr>
            </a:lvl9pPr>
          </a:lstStyle>
          <a:p>
            <a:pPr eaLnBrk="1" hangingPunct="1"/>
            <a:fld id="{EAEBEA46-8841-4877-A399-FD6C4FB3E7EA}" type="slidenum">
              <a:rPr lang="en-US" altLang="en-US"/>
              <a:pPr eaLnBrk="1" hangingPunct="1"/>
              <a:t>21</a:t>
            </a:fld>
            <a:endParaRPr lang="en-US" altLang="en-US"/>
          </a:p>
        </p:txBody>
      </p:sp>
      <p:sp>
        <p:nvSpPr>
          <p:cNvPr id="65539" name="Rectangle 2"/>
          <p:cNvSpPr>
            <a:spLocks noGrp="1" noRot="1" noChangeAspect="1" noChangeArrowheads="1" noTextEdit="1"/>
          </p:cNvSpPr>
          <p:nvPr>
            <p:ph type="sldImg"/>
          </p:nvPr>
        </p:nvSpPr>
        <p:spPr>
          <a:xfrm>
            <a:off x="1106488" y="696913"/>
            <a:ext cx="4646612" cy="3486150"/>
          </a:xfrm>
          <a:ln/>
        </p:spPr>
      </p:sp>
      <p:sp>
        <p:nvSpPr>
          <p:cNvPr id="65540" name="Rectangle 3"/>
          <p:cNvSpPr>
            <a:spLocks noGrp="1" noChangeArrowheads="1"/>
          </p:cNvSpPr>
          <p:nvPr>
            <p:ph type="body" idx="1"/>
          </p:nvPr>
        </p:nvSpPr>
        <p:spPr>
          <a:xfrm>
            <a:off x="914400" y="4415790"/>
            <a:ext cx="5029200" cy="4183380"/>
          </a:xfrm>
          <a:noFill/>
        </p:spPr>
        <p:txBody>
          <a:bodyPr lIns="89719" tIns="44859" rIns="89719" bIns="44859"/>
          <a:lstStyle/>
          <a:p>
            <a:r>
              <a:rPr lang="en-US" b="1" dirty="0" smtClean="0"/>
              <a:t>Slide 21:  True or False</a:t>
            </a:r>
          </a:p>
          <a:p>
            <a:endParaRPr lang="en-US" b="1" dirty="0" smtClean="0"/>
          </a:p>
          <a:p>
            <a:r>
              <a:rPr lang="en-US" b="1" dirty="0" smtClean="0"/>
              <a:t>Presenter Notes:</a:t>
            </a:r>
          </a:p>
          <a:p>
            <a:pPr eaLnBrk="1" hangingPunct="1"/>
            <a:r>
              <a:rPr lang="en-US" altLang="en-US" sz="1200" dirty="0" smtClean="0"/>
              <a:t>False.</a:t>
            </a:r>
            <a:r>
              <a:rPr lang="en-US" altLang="en-US" sz="1200" baseline="0" dirty="0" smtClean="0"/>
              <a:t>  </a:t>
            </a:r>
            <a:r>
              <a:rPr lang="en-US" altLang="en-US" sz="1200" dirty="0" smtClean="0"/>
              <a:t>Consideration is not an assessment or evaluation. Consideration is</a:t>
            </a:r>
            <a:r>
              <a:rPr lang="en-US" altLang="en-US" sz="1200" baseline="0" dirty="0" smtClean="0"/>
              <a:t> a process that</a:t>
            </a:r>
            <a:r>
              <a:rPr lang="en-US" altLang="en-US" sz="1200" dirty="0" smtClean="0"/>
              <a:t> includes discussion about a child’s progress</a:t>
            </a:r>
            <a:r>
              <a:rPr lang="en-US" altLang="en-US" sz="1200" baseline="0" dirty="0" smtClean="0"/>
              <a:t> or lack of progress and needs, establishes parameters around </a:t>
            </a:r>
            <a:r>
              <a:rPr lang="en-US" altLang="en-US" sz="1200" dirty="0" smtClean="0"/>
              <a:t>trying</a:t>
            </a:r>
            <a:r>
              <a:rPr lang="en-US" altLang="en-US" sz="1200" baseline="0" dirty="0" smtClean="0"/>
              <a:t> assistive technology or discusses the effectiveness of AT already being used. AT assessments and evaluations are done by qualified professionals when a team is not sure about where to start with AT. It is important to note that you </a:t>
            </a:r>
            <a:r>
              <a:rPr lang="en-US" altLang="en-US" sz="1200" b="1" baseline="0" dirty="0" smtClean="0"/>
              <a:t>do not</a:t>
            </a:r>
            <a:r>
              <a:rPr lang="en-US" altLang="en-US" sz="1200" baseline="0" dirty="0" smtClean="0"/>
              <a:t> need to have an evaluation done in order to include AT in the IFSP/IEP. </a:t>
            </a:r>
          </a:p>
          <a:p>
            <a:pPr eaLnBrk="1" hangingPunct="1"/>
            <a:endParaRPr lang="en-US" alt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aseline="0" dirty="0" smtClean="0"/>
              <a:t>When is an assessment for assistive technology appropriate?  It is appropriate w</a:t>
            </a:r>
            <a:r>
              <a:rPr lang="en-US" altLang="en-US" sz="1200" dirty="0" smtClean="0"/>
              <a:t>hen the parent requests an evaluation in writing,</a:t>
            </a:r>
            <a:r>
              <a:rPr lang="en-US" altLang="en-US" sz="1200" baseline="0" dirty="0" smtClean="0"/>
              <a:t> i</a:t>
            </a:r>
            <a:r>
              <a:rPr lang="en-US" altLang="en-US" sz="1200" dirty="0" smtClean="0"/>
              <a:t>f the team cannot identify devices or strategies to help the student meet educational goals, </a:t>
            </a:r>
            <a:r>
              <a:rPr lang="en-US" altLang="en-US" sz="1200" baseline="0" dirty="0" smtClean="0"/>
              <a:t>and i</a:t>
            </a:r>
            <a:r>
              <a:rPr lang="en-US" altLang="en-US" sz="1200" dirty="0" smtClean="0"/>
              <a:t>f equipment trials are inconclusive.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t>When</a:t>
            </a:r>
            <a:r>
              <a:rPr lang="en-US" altLang="en-US" sz="1200" baseline="0" dirty="0" smtClean="0"/>
              <a:t> making a request for an evaluation, the parent s</a:t>
            </a:r>
            <a:r>
              <a:rPr lang="en-US" altLang="en-US" sz="1200" dirty="0" smtClean="0"/>
              <a:t>hould put in writing and present to the school. A formal assistive technology assessment is useful when the IFSP/IEP team has not identified appropriate and useful assistive</a:t>
            </a:r>
            <a:r>
              <a:rPr lang="en-US" altLang="en-US" sz="1200" baseline="0" dirty="0" smtClean="0"/>
              <a:t> technology</a:t>
            </a:r>
            <a:r>
              <a:rPr lang="en-US" altLang="en-US" sz="1200" dirty="0" smtClean="0"/>
              <a:t> tools that may help the child or student meet their goals. It is the school’s responsibility to provide and pay, if necessary, for this assistive</a:t>
            </a:r>
            <a:r>
              <a:rPr lang="en-US" altLang="en-US" sz="1200" baseline="0" dirty="0" smtClean="0"/>
              <a:t> technology</a:t>
            </a:r>
            <a:r>
              <a:rPr lang="en-US" altLang="en-US" sz="1200" dirty="0" smtClean="0"/>
              <a:t> evaluation. </a:t>
            </a:r>
          </a:p>
          <a:p>
            <a:pPr eaLnBrk="1" hangingPunct="1"/>
            <a:endParaRPr lang="en-US" altLang="en-US" sz="3200" dirty="0" smtClean="0"/>
          </a:p>
          <a:p>
            <a:pPr eaLnBrk="1" hangingPunct="1"/>
            <a:endParaRPr lang="en-US" altLang="en-US" baseline="0" dirty="0" smtClean="0"/>
          </a:p>
          <a:p>
            <a:pPr eaLnBrk="1" hangingPunct="1"/>
            <a:endParaRPr lang="en-US" altLang="en-US" baseline="0" dirty="0" smtClean="0"/>
          </a:p>
        </p:txBody>
      </p:sp>
    </p:spTree>
    <p:extLst>
      <p:ext uri="{BB962C8B-B14F-4D97-AF65-F5344CB8AC3E}">
        <p14:creationId xmlns:p14="http://schemas.microsoft.com/office/powerpoint/2010/main" val="24182011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22:</a:t>
            </a:r>
            <a:r>
              <a:rPr lang="en-US" b="1" baseline="0" dirty="0" smtClean="0"/>
              <a:t> In Simple Language</a:t>
            </a:r>
            <a:endParaRPr lang="en-US" b="1" dirty="0" smtClean="0"/>
          </a:p>
          <a:p>
            <a:endParaRPr lang="en-US" dirty="0" smtClean="0"/>
          </a:p>
          <a:p>
            <a:r>
              <a:rPr lang="en-US" b="1" dirty="0" smtClean="0"/>
              <a:t>Presenter Notes:</a:t>
            </a:r>
          </a:p>
          <a:p>
            <a:r>
              <a:rPr lang="en-US" dirty="0" smtClean="0"/>
              <a:t>Simply said, consideration is a process that includes discussion among a child’s team about progress and how AT might help meet a</a:t>
            </a:r>
            <a:r>
              <a:rPr lang="en-US" baseline="0" dirty="0" smtClean="0"/>
              <a:t> child’s needs.</a:t>
            </a:r>
            <a:endParaRPr lang="en-US" dirty="0"/>
          </a:p>
        </p:txBody>
      </p:sp>
      <p:sp>
        <p:nvSpPr>
          <p:cNvPr id="4" name="Slide Number Placeholder 3"/>
          <p:cNvSpPr>
            <a:spLocks noGrp="1"/>
          </p:cNvSpPr>
          <p:nvPr>
            <p:ph type="sldNum" sz="quarter" idx="10"/>
          </p:nvPr>
        </p:nvSpPr>
        <p:spPr/>
        <p:txBody>
          <a:bodyPr/>
          <a:lstStyle/>
          <a:p>
            <a:fld id="{9F7F49CA-C5CE-4543-BEB5-D0D25732D7E5}" type="slidenum">
              <a:rPr lang="en-US" smtClean="0"/>
              <a:t>22</a:t>
            </a:fld>
            <a:endParaRPr lang="en-US"/>
          </a:p>
        </p:txBody>
      </p:sp>
    </p:spTree>
    <p:extLst>
      <p:ext uri="{BB962C8B-B14F-4D97-AF65-F5344CB8AC3E}">
        <p14:creationId xmlns:p14="http://schemas.microsoft.com/office/powerpoint/2010/main" val="30252927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EFCF81B-6466-4F0F-8F9C-C4E984D0CEE0}" type="slidenum">
              <a:rPr lang="en-US" altLang="en-US"/>
              <a:pPr eaLnBrk="1" hangingPunct="1"/>
              <a:t>23</a:t>
            </a:fld>
            <a:endParaRPr lang="en-US" alt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r>
              <a:rPr lang="en-US" b="1" dirty="0" smtClean="0"/>
              <a:t>Slide 23:  AT is One of the Five Special Factors for Consideration</a:t>
            </a:r>
          </a:p>
          <a:p>
            <a:endParaRPr lang="en-US" b="1" dirty="0" smtClean="0"/>
          </a:p>
          <a:p>
            <a:r>
              <a:rPr lang="en-US" b="1" dirty="0" smtClean="0"/>
              <a:t>Presenter Notes:</a:t>
            </a:r>
          </a:p>
          <a:p>
            <a:pPr eaLnBrk="1" hangingPunct="1"/>
            <a:r>
              <a:rPr lang="en-US" altLang="en-US" dirty="0" smtClean="0"/>
              <a:t>One of the five special factors for consideration is </a:t>
            </a:r>
            <a:r>
              <a:rPr lang="en-US" altLang="en-US" b="1" dirty="0" smtClean="0"/>
              <a:t>assistive technology</a:t>
            </a:r>
            <a:r>
              <a:rPr lang="en-US" altLang="en-US" dirty="0" smtClean="0"/>
              <a:t>.  As</a:t>
            </a:r>
            <a:r>
              <a:rPr lang="en-US" altLang="en-US" baseline="0" dirty="0" smtClean="0"/>
              <a:t> mentioned earlier, consideration is m</a:t>
            </a:r>
            <a:r>
              <a:rPr lang="en-US" altLang="en-US" dirty="0" smtClean="0"/>
              <a:t>eant to be a discussion that generally occurs at the initial and annual IFSP/IEP meetings. The conversation about AT should be captured</a:t>
            </a:r>
            <a:r>
              <a:rPr lang="en-US" altLang="en-US" baseline="0" dirty="0" smtClean="0"/>
              <a:t> and documented on the IFSP/IEP and can be </a:t>
            </a:r>
            <a:r>
              <a:rPr lang="en-US" altLang="en-US" dirty="0" smtClean="0"/>
              <a:t>listed</a:t>
            </a:r>
            <a:r>
              <a:rPr lang="en-US" altLang="en-US" baseline="0" dirty="0" smtClean="0"/>
              <a:t> </a:t>
            </a:r>
            <a:r>
              <a:rPr lang="en-US" altLang="en-US" dirty="0" smtClean="0"/>
              <a:t>in many areas.  This conversation can also happen when there are changes in need, environment,</a:t>
            </a:r>
            <a:r>
              <a:rPr lang="en-US" altLang="en-US" baseline="0" dirty="0" smtClean="0"/>
              <a:t> technology, or whenever the situation warrants a discussion to address the changes.  Sometimes one of the other five factors impacts the conversation about AT.  For example a child who cannot speak, demonstrating a communication need, would benefit from augmentative alternative communication or AAC, a category of assistive technology.</a:t>
            </a:r>
            <a:endParaRPr lang="en-US" altLang="en-US" dirty="0" smtClean="0"/>
          </a:p>
        </p:txBody>
      </p:sp>
    </p:spTree>
    <p:extLst>
      <p:ext uri="{BB962C8B-B14F-4D97-AF65-F5344CB8AC3E}">
        <p14:creationId xmlns:p14="http://schemas.microsoft.com/office/powerpoint/2010/main" val="6422226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858" indent="-285715" eaLnBrk="0" hangingPunct="0">
              <a:defRPr>
                <a:solidFill>
                  <a:schemeClr val="tx1"/>
                </a:solidFill>
                <a:latin typeface="Arial" charset="0"/>
                <a:cs typeface="Arial" charset="0"/>
              </a:defRPr>
            </a:lvl2pPr>
            <a:lvl3pPr marL="1142858" indent="-228572" eaLnBrk="0" hangingPunct="0">
              <a:defRPr>
                <a:solidFill>
                  <a:schemeClr val="tx1"/>
                </a:solidFill>
                <a:latin typeface="Arial" charset="0"/>
                <a:cs typeface="Arial" charset="0"/>
              </a:defRPr>
            </a:lvl3pPr>
            <a:lvl4pPr marL="1600001" indent="-228572" eaLnBrk="0" hangingPunct="0">
              <a:defRPr>
                <a:solidFill>
                  <a:schemeClr val="tx1"/>
                </a:solidFill>
                <a:latin typeface="Arial" charset="0"/>
                <a:cs typeface="Arial" charset="0"/>
              </a:defRPr>
            </a:lvl4pPr>
            <a:lvl5pPr marL="2057145" indent="-228572" eaLnBrk="0" hangingPunct="0">
              <a:defRPr>
                <a:solidFill>
                  <a:schemeClr val="tx1"/>
                </a:solidFill>
                <a:latin typeface="Arial" charset="0"/>
                <a:cs typeface="Arial" charset="0"/>
              </a:defRPr>
            </a:lvl5pPr>
            <a:lvl6pPr marL="2514288" indent="-228572" eaLnBrk="0" fontAlgn="base" hangingPunct="0">
              <a:spcBef>
                <a:spcPct val="0"/>
              </a:spcBef>
              <a:spcAft>
                <a:spcPct val="0"/>
              </a:spcAft>
              <a:defRPr>
                <a:solidFill>
                  <a:schemeClr val="tx1"/>
                </a:solidFill>
                <a:latin typeface="Arial" charset="0"/>
                <a:cs typeface="Arial" charset="0"/>
              </a:defRPr>
            </a:lvl6pPr>
            <a:lvl7pPr marL="2971431" indent="-228572" eaLnBrk="0" fontAlgn="base" hangingPunct="0">
              <a:spcBef>
                <a:spcPct val="0"/>
              </a:spcBef>
              <a:spcAft>
                <a:spcPct val="0"/>
              </a:spcAft>
              <a:defRPr>
                <a:solidFill>
                  <a:schemeClr val="tx1"/>
                </a:solidFill>
                <a:latin typeface="Arial" charset="0"/>
                <a:cs typeface="Arial" charset="0"/>
              </a:defRPr>
            </a:lvl7pPr>
            <a:lvl8pPr marL="3428574" indent="-228572" eaLnBrk="0" fontAlgn="base" hangingPunct="0">
              <a:spcBef>
                <a:spcPct val="0"/>
              </a:spcBef>
              <a:spcAft>
                <a:spcPct val="0"/>
              </a:spcAft>
              <a:defRPr>
                <a:solidFill>
                  <a:schemeClr val="tx1"/>
                </a:solidFill>
                <a:latin typeface="Arial" charset="0"/>
                <a:cs typeface="Arial" charset="0"/>
              </a:defRPr>
            </a:lvl8pPr>
            <a:lvl9pPr marL="3885717" indent="-228572" eaLnBrk="0" fontAlgn="base" hangingPunct="0">
              <a:spcBef>
                <a:spcPct val="0"/>
              </a:spcBef>
              <a:spcAft>
                <a:spcPct val="0"/>
              </a:spcAft>
              <a:defRPr>
                <a:solidFill>
                  <a:schemeClr val="tx1"/>
                </a:solidFill>
                <a:latin typeface="Arial" charset="0"/>
                <a:cs typeface="Arial" charset="0"/>
              </a:defRPr>
            </a:lvl9pPr>
          </a:lstStyle>
          <a:p>
            <a:pPr eaLnBrk="1" hangingPunct="1"/>
            <a:fld id="{8EFCF81B-6466-4F0F-8F9C-C4E984D0CEE0}" type="slidenum">
              <a:rPr lang="en-US" altLang="en-US"/>
              <a:pPr eaLnBrk="1" hangingPunct="1"/>
              <a:t>24</a:t>
            </a:fld>
            <a:endParaRPr lang="en-US" alt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r>
              <a:rPr lang="en-US" b="1" dirty="0" smtClean="0"/>
              <a:t>Slide 24:  Parent Role in the Process</a:t>
            </a:r>
          </a:p>
          <a:p>
            <a:endParaRPr lang="en-US" b="1" dirty="0" smtClean="0"/>
          </a:p>
          <a:p>
            <a:r>
              <a:rPr lang="en-US" b="1" dirty="0" smtClean="0"/>
              <a:t>Presenter Notes:</a:t>
            </a:r>
          </a:p>
          <a:p>
            <a:r>
              <a:rPr lang="en-US" b="0" dirty="0" smtClean="0"/>
              <a:t>The IFSP, the document used for children under age 3, focuses on family, home, and community activities and routines. The IEP, the document used for children age 3 and over, often focuses on education and academic skills. Parent concerns and</a:t>
            </a:r>
            <a:r>
              <a:rPr lang="en-US" b="0" baseline="0" dirty="0" smtClean="0"/>
              <a:t> desires for their child </a:t>
            </a:r>
            <a:r>
              <a:rPr lang="en-US" b="0" dirty="0" smtClean="0"/>
              <a:t>should always be taken into consideration, including a family’s interest in AT. Ultimately</a:t>
            </a:r>
            <a:r>
              <a:rPr lang="en-US" b="0" baseline="0" dirty="0" smtClean="0"/>
              <a:t> </a:t>
            </a:r>
            <a:r>
              <a:rPr lang="en-US" b="0" dirty="0" smtClean="0"/>
              <a:t>decisions will be made with the whole team which includes the parents. If parents disagree with the choices of the team or do not understand the IFSP or IEP, they have the right to ask for clarification or an additional meeting before signing the document. </a:t>
            </a:r>
          </a:p>
          <a:p>
            <a:endParaRPr lang="en-US" b="0" dirty="0" smtClean="0"/>
          </a:p>
        </p:txBody>
      </p:sp>
    </p:spTree>
    <p:extLst>
      <p:ext uri="{BB962C8B-B14F-4D97-AF65-F5344CB8AC3E}">
        <p14:creationId xmlns:p14="http://schemas.microsoft.com/office/powerpoint/2010/main" val="7899636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FE49E92-8C9B-4AE1-912F-651B0814C51E}" type="slidenum">
              <a:rPr lang="en-US" altLang="en-US"/>
              <a:pPr eaLnBrk="1" hangingPunct="1"/>
              <a:t>25</a:t>
            </a:fld>
            <a:endParaRPr lang="en-US" altLang="en-US"/>
          </a:p>
        </p:txBody>
      </p:sp>
      <p:sp>
        <p:nvSpPr>
          <p:cNvPr id="66563" name="Rectangle 2"/>
          <p:cNvSpPr>
            <a:spLocks noGrp="1" noRot="1" noChangeAspect="1" noChangeArrowheads="1" noTextEdit="1"/>
          </p:cNvSpPr>
          <p:nvPr>
            <p:ph type="sldImg"/>
          </p:nvPr>
        </p:nvSpPr>
        <p:spPr>
          <a:xfrm>
            <a:off x="1106488" y="696913"/>
            <a:ext cx="4648200" cy="3486150"/>
          </a:xfrm>
          <a:ln/>
        </p:spPr>
      </p:sp>
      <p:sp>
        <p:nvSpPr>
          <p:cNvPr id="66564" name="Rectangle 3"/>
          <p:cNvSpPr>
            <a:spLocks noGrp="1" noChangeArrowheads="1"/>
          </p:cNvSpPr>
          <p:nvPr>
            <p:ph type="body" idx="1"/>
          </p:nvPr>
        </p:nvSpPr>
        <p:spPr>
          <a:xfrm>
            <a:off x="914400" y="4415790"/>
            <a:ext cx="5029200" cy="4183380"/>
          </a:xfrm>
          <a:noFill/>
        </p:spPr>
        <p:txBody>
          <a:bodyPr lIns="89730" tIns="44865" rIns="89730" bIns="44865"/>
          <a:lstStyle/>
          <a:p>
            <a:r>
              <a:rPr lang="en-US" b="1" dirty="0" smtClean="0"/>
              <a:t>Slide 25:  IFSP Team is</a:t>
            </a:r>
            <a:r>
              <a:rPr lang="en-US" b="1" baseline="0" dirty="0" smtClean="0"/>
              <a:t> Required to Discuss…</a:t>
            </a:r>
            <a:endParaRPr lang="en-US" b="1" dirty="0" smtClean="0"/>
          </a:p>
          <a:p>
            <a:endParaRPr lang="en-US" b="1" dirty="0" smtClean="0"/>
          </a:p>
          <a:p>
            <a:r>
              <a:rPr lang="en-US" b="1" dirty="0" smtClean="0"/>
              <a:t>Presenter Notes:</a:t>
            </a:r>
          </a:p>
          <a:p>
            <a:pPr eaLnBrk="1" hangingPunct="1"/>
            <a:r>
              <a:rPr lang="en-US" altLang="en-US" dirty="0" smtClean="0"/>
              <a:t>When the IFSP team meets, they are required to consider assistive</a:t>
            </a:r>
            <a:r>
              <a:rPr lang="en-US" altLang="en-US" baseline="0" dirty="0" smtClean="0"/>
              <a:t> technology</a:t>
            </a:r>
            <a:r>
              <a:rPr lang="en-US" altLang="en-US" dirty="0" smtClean="0"/>
              <a:t>.  It should be discussed in the </a:t>
            </a:r>
            <a:r>
              <a:rPr lang="en-US" altLang="en-US" b="1" dirty="0" smtClean="0"/>
              <a:t>context</a:t>
            </a:r>
            <a:r>
              <a:rPr lang="en-US" altLang="en-US" dirty="0" smtClean="0"/>
              <a:t> of</a:t>
            </a:r>
            <a:r>
              <a:rPr lang="en-US" altLang="en-US" baseline="0" dirty="0" smtClean="0"/>
              <a:t> the 5</a:t>
            </a:r>
            <a:r>
              <a:rPr lang="en-US" altLang="en-US" dirty="0" smtClean="0"/>
              <a:t> developmental domains and the family’s concerns and priorities. A voluntary family directed assessment or</a:t>
            </a:r>
            <a:r>
              <a:rPr lang="en-US" altLang="en-US" baseline="0" dirty="0" smtClean="0"/>
              <a:t> a family interview </a:t>
            </a:r>
            <a:r>
              <a:rPr lang="en-US" altLang="en-US" dirty="0" smtClean="0"/>
              <a:t>can be used to identify</a:t>
            </a:r>
            <a:r>
              <a:rPr lang="en-US" altLang="en-US" baseline="0" dirty="0" smtClean="0"/>
              <a:t> concerns, priorities, and resources along with services and supports that are necessary to enhance a family’s capacity to meet their child’s needs.  The IFSP team is also required to discuss functional outcomes based on the family’s priorities with services to achieve desired outcomes.  Finally, the team should discuss the steps for transition to Part B Services.  Assistive technology can and should always be considered within this context.    </a:t>
            </a:r>
            <a:endParaRPr lang="en-US" altLang="en-US" dirty="0" smtClean="0"/>
          </a:p>
          <a:p>
            <a:pPr eaLnBrk="1" hangingPunct="1"/>
            <a:endParaRPr lang="en-US" altLang="en-US" dirty="0" smtClean="0"/>
          </a:p>
        </p:txBody>
      </p:sp>
    </p:spTree>
    <p:extLst>
      <p:ext uri="{BB962C8B-B14F-4D97-AF65-F5344CB8AC3E}">
        <p14:creationId xmlns:p14="http://schemas.microsoft.com/office/powerpoint/2010/main" val="12318668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FE49E92-8C9B-4AE1-912F-651B0814C51E}" type="slidenum">
              <a:rPr lang="en-US" altLang="en-US"/>
              <a:pPr eaLnBrk="1" hangingPunct="1"/>
              <a:t>26</a:t>
            </a:fld>
            <a:endParaRPr lang="en-US" altLang="en-US"/>
          </a:p>
        </p:txBody>
      </p:sp>
      <p:sp>
        <p:nvSpPr>
          <p:cNvPr id="66563" name="Rectangle 2"/>
          <p:cNvSpPr>
            <a:spLocks noGrp="1" noRot="1" noChangeAspect="1" noChangeArrowheads="1" noTextEdit="1"/>
          </p:cNvSpPr>
          <p:nvPr>
            <p:ph type="sldImg"/>
          </p:nvPr>
        </p:nvSpPr>
        <p:spPr>
          <a:xfrm>
            <a:off x="1106488" y="696913"/>
            <a:ext cx="4648200" cy="3486150"/>
          </a:xfrm>
          <a:ln/>
        </p:spPr>
      </p:sp>
      <p:sp>
        <p:nvSpPr>
          <p:cNvPr id="66564" name="Rectangle 3"/>
          <p:cNvSpPr>
            <a:spLocks noGrp="1" noChangeArrowheads="1"/>
          </p:cNvSpPr>
          <p:nvPr>
            <p:ph type="body" idx="1"/>
          </p:nvPr>
        </p:nvSpPr>
        <p:spPr>
          <a:xfrm>
            <a:off x="914400" y="4415790"/>
            <a:ext cx="5029200" cy="4183380"/>
          </a:xfrm>
          <a:noFill/>
        </p:spPr>
        <p:txBody>
          <a:bodyPr lIns="89730" tIns="44865" rIns="89730" bIns="44865"/>
          <a:lstStyle/>
          <a:p>
            <a:r>
              <a:rPr lang="en-US" b="1" dirty="0" smtClean="0"/>
              <a:t>Slide 26:  IEP Team is Required to Discuss…</a:t>
            </a:r>
          </a:p>
          <a:p>
            <a:endParaRPr lang="en-US" b="1" dirty="0" smtClean="0"/>
          </a:p>
          <a:p>
            <a:r>
              <a:rPr lang="en-US" b="1" dirty="0" smtClean="0"/>
              <a:t>Presenter Notes:</a:t>
            </a:r>
          </a:p>
          <a:p>
            <a:pPr eaLnBrk="1" hangingPunct="1"/>
            <a:r>
              <a:rPr lang="en-US" altLang="en-US" dirty="0" smtClean="0"/>
              <a:t>When the IEP team meets they are required to consider four areas for each student. These areas include the student’s strengths, the educational concerns of the parents, the most recent evaluation results, and the five special factors for consideration, which include whether assistive technology could help the child achieve his</a:t>
            </a:r>
            <a:r>
              <a:rPr lang="en-US" altLang="en-US" baseline="0" dirty="0" smtClean="0"/>
              <a:t> or her</a:t>
            </a:r>
            <a:r>
              <a:rPr lang="en-US" altLang="en-US" dirty="0" smtClean="0"/>
              <a:t> IEP</a:t>
            </a:r>
            <a:r>
              <a:rPr lang="en-US" altLang="en-US" baseline="0" dirty="0" smtClean="0"/>
              <a:t> </a:t>
            </a:r>
            <a:r>
              <a:rPr lang="en-US" altLang="en-US" dirty="0" smtClean="0"/>
              <a:t>goals. In addition, teams will discuss</a:t>
            </a:r>
            <a:r>
              <a:rPr lang="en-US" altLang="en-US" baseline="0" dirty="0" smtClean="0"/>
              <a:t> progress on IEP goals.</a:t>
            </a:r>
          </a:p>
          <a:p>
            <a:pPr eaLnBrk="1" hangingPunct="1"/>
            <a:endParaRPr lang="en-US" altLang="en-US" dirty="0" smtClean="0"/>
          </a:p>
          <a:p>
            <a:pPr eaLnBrk="1" hangingPunct="1"/>
            <a:r>
              <a:rPr lang="en-US" altLang="en-US" dirty="0" smtClean="0"/>
              <a:t>The reauthorization of the Individuals with Disabilities Education Act (IDEA) in 1997 clarifies the school’s obligation to provide assistive technology. To the extent required by this federal law as of July 1, 2000, every school district must ensure that all students with disabilities are provided the special instruction and services appropriate to their needs, including the consideration of assistive technology. </a:t>
            </a:r>
          </a:p>
          <a:p>
            <a:pPr eaLnBrk="1" hangingPunct="1"/>
            <a:endParaRPr lang="en-US" altLang="en-US" dirty="0" smtClean="0"/>
          </a:p>
        </p:txBody>
      </p:sp>
    </p:spTree>
    <p:extLst>
      <p:ext uri="{BB962C8B-B14F-4D97-AF65-F5344CB8AC3E}">
        <p14:creationId xmlns:p14="http://schemas.microsoft.com/office/powerpoint/2010/main" val="36608108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a:t>
            </a:r>
            <a:r>
              <a:rPr lang="en-US" b="1" baseline="0" dirty="0" smtClean="0"/>
              <a:t> 27:  How to Consider AT</a:t>
            </a:r>
          </a:p>
          <a:p>
            <a:endParaRPr lang="en-US" b="1" baseline="0" dirty="0" smtClean="0"/>
          </a:p>
          <a:p>
            <a:r>
              <a:rPr lang="en-US" b="0" baseline="0" dirty="0" smtClean="0"/>
              <a:t>(Transition slide leading into a discussion of the Child-Centered AT Plan to guide both IFSP and IEP teams through the process of consideration.)</a:t>
            </a:r>
            <a:endParaRPr lang="en-US" b="0" dirty="0" smtClean="0"/>
          </a:p>
          <a:p>
            <a:endParaRPr lang="en-US" dirty="0"/>
          </a:p>
        </p:txBody>
      </p:sp>
      <p:sp>
        <p:nvSpPr>
          <p:cNvPr id="4" name="Slide Number Placeholder 3"/>
          <p:cNvSpPr>
            <a:spLocks noGrp="1"/>
          </p:cNvSpPr>
          <p:nvPr>
            <p:ph type="sldNum" sz="quarter" idx="10"/>
          </p:nvPr>
        </p:nvSpPr>
        <p:spPr/>
        <p:txBody>
          <a:bodyPr/>
          <a:lstStyle/>
          <a:p>
            <a:fld id="{9F7F49CA-C5CE-4543-BEB5-D0D25732D7E5}" type="slidenum">
              <a:rPr lang="en-US" smtClean="0"/>
              <a:t>27</a:t>
            </a:fld>
            <a:endParaRPr lang="en-US"/>
          </a:p>
        </p:txBody>
      </p:sp>
    </p:spTree>
    <p:extLst>
      <p:ext uri="{BB962C8B-B14F-4D97-AF65-F5344CB8AC3E}">
        <p14:creationId xmlns:p14="http://schemas.microsoft.com/office/powerpoint/2010/main" val="30162470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28:  A</a:t>
            </a:r>
            <a:r>
              <a:rPr lang="en-US" b="1" baseline="0" dirty="0" smtClean="0"/>
              <a:t> Child-Centered AT Plan</a:t>
            </a:r>
          </a:p>
          <a:p>
            <a:endParaRPr lang="en-US" b="1" dirty="0" smtClean="0"/>
          </a:p>
          <a:p>
            <a:r>
              <a:rPr lang="en-US" b="1" dirty="0" smtClean="0"/>
              <a:t>Presenter Notes:</a:t>
            </a:r>
          </a:p>
          <a:p>
            <a:r>
              <a:rPr lang="en-US" b="0" baseline="0" dirty="0" smtClean="0"/>
              <a:t>To assist IFSP and IEP teams with the process of considering AT and to help them document appropriately, the TIKES Project has created a Child-Centered AT Plan.  The document is simple and easy to use and will help providers improve their documentation of assistive technology.</a:t>
            </a:r>
            <a:endParaRPr lang="en-US" b="0" dirty="0" smtClean="0"/>
          </a:p>
        </p:txBody>
      </p:sp>
      <p:sp>
        <p:nvSpPr>
          <p:cNvPr id="4" name="Slide Number Placeholder 3"/>
          <p:cNvSpPr>
            <a:spLocks noGrp="1"/>
          </p:cNvSpPr>
          <p:nvPr>
            <p:ph type="sldNum" sz="quarter" idx="10"/>
          </p:nvPr>
        </p:nvSpPr>
        <p:spPr/>
        <p:txBody>
          <a:bodyPr/>
          <a:lstStyle/>
          <a:p>
            <a:fld id="{9F7F49CA-C5CE-4543-BEB5-D0D25732D7E5}" type="slidenum">
              <a:rPr lang="en-US" smtClean="0"/>
              <a:t>28</a:t>
            </a:fld>
            <a:endParaRPr lang="en-US"/>
          </a:p>
        </p:txBody>
      </p:sp>
    </p:spTree>
    <p:extLst>
      <p:ext uri="{BB962C8B-B14F-4D97-AF65-F5344CB8AC3E}">
        <p14:creationId xmlns:p14="http://schemas.microsoft.com/office/powerpoint/2010/main" val="21863978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1930D13-FE87-4620-8223-3D5DA0D3AFFF}" type="slidenum">
              <a:rPr lang="en-US" altLang="en-US"/>
              <a:pPr eaLnBrk="1" hangingPunct="1"/>
              <a:t>29</a:t>
            </a:fld>
            <a:endParaRPr lang="en-US" alt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r>
              <a:rPr lang="en-US" b="1" dirty="0" smtClean="0"/>
              <a:t>Slide 29:  Easy to Use</a:t>
            </a:r>
          </a:p>
          <a:p>
            <a:endParaRPr lang="en-US" b="1" dirty="0" smtClean="0"/>
          </a:p>
          <a:p>
            <a:r>
              <a:rPr lang="en-US" b="1" dirty="0" smtClean="0"/>
              <a:t>Presenter Notes:</a:t>
            </a:r>
          </a:p>
          <a:p>
            <a:r>
              <a:rPr lang="en-US" b="0" dirty="0" smtClean="0"/>
              <a:t>The Child-Centered AT Plan was</a:t>
            </a:r>
            <a:r>
              <a:rPr lang="en-US" b="0" baseline="0" dirty="0" smtClean="0"/>
              <a:t> developed</a:t>
            </a:r>
            <a:r>
              <a:rPr lang="en-US" b="0" dirty="0" smtClean="0"/>
              <a:t> </a:t>
            </a:r>
            <a:r>
              <a:rPr lang="en-US" b="0" baseline="0" dirty="0" smtClean="0"/>
              <a:t>to help teams meet their requirement to consider assistive technology for infants, toddlers, and preschoolers.  This simple and easy-to-use tool goes through the possible outcomes of considering AT and gives recommendations about where and how to document.  This plan is covered in detail in the training material “A Child-Centered AT Plan.” </a:t>
            </a:r>
          </a:p>
          <a:p>
            <a:endParaRPr lang="en-US" b="0" baseline="0" dirty="0" smtClean="0"/>
          </a:p>
          <a:p>
            <a:r>
              <a:rPr lang="en-US" b="0" baseline="0" dirty="0" smtClean="0"/>
              <a:t>There are two versions of the Child-Centered AT Plan, one for the IFSP and one for the IEP.  The language used in each version reflects the differences in age and environment and the value place</a:t>
            </a:r>
            <a:r>
              <a:rPr lang="en-US" b="0" baseline="0" dirty="0" smtClean="0">
                <a:solidFill>
                  <a:srgbClr val="FF0000"/>
                </a:solidFill>
              </a:rPr>
              <a:t>d</a:t>
            </a:r>
            <a:r>
              <a:rPr lang="en-US" b="0" baseline="0" dirty="0" smtClean="0"/>
              <a:t> on routines and activities in the IFSP.  We’ll go more in depth with details on how to use the Child-Centered AT plan in another set of training materials</a:t>
            </a:r>
            <a:r>
              <a:rPr lang="en-US" b="0" baseline="0" smtClean="0"/>
              <a:t>.  </a:t>
            </a:r>
            <a:endParaRPr lang="en-US" b="0" dirty="0" smtClean="0"/>
          </a:p>
        </p:txBody>
      </p:sp>
    </p:spTree>
    <p:extLst>
      <p:ext uri="{BB962C8B-B14F-4D97-AF65-F5344CB8AC3E}">
        <p14:creationId xmlns:p14="http://schemas.microsoft.com/office/powerpoint/2010/main" val="175836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3:  About TIKES</a:t>
            </a:r>
          </a:p>
          <a:p>
            <a:endParaRPr lang="en-US" dirty="0"/>
          </a:p>
          <a:p>
            <a:r>
              <a:rPr lang="en-US" b="1" dirty="0"/>
              <a:t>Presenter Notes:</a:t>
            </a:r>
          </a:p>
          <a:p>
            <a:r>
              <a:rPr lang="en-US" dirty="0"/>
              <a:t>TIKES</a:t>
            </a:r>
            <a:r>
              <a:rPr lang="en-US" baseline="0" dirty="0"/>
              <a:t> </a:t>
            </a:r>
            <a:r>
              <a:rPr lang="en-US" baseline="0" dirty="0" smtClean="0"/>
              <a:t>(Technology </a:t>
            </a:r>
            <a:r>
              <a:rPr lang="en-US" baseline="0" dirty="0"/>
              <a:t>to Improve Kids’ Educational </a:t>
            </a:r>
            <a:r>
              <a:rPr lang="en-US" baseline="0" dirty="0" smtClean="0"/>
              <a:t>Success) </a:t>
            </a:r>
            <a:r>
              <a:rPr lang="en-US" baseline="0" dirty="0"/>
              <a:t>is one of three early childhood and assistive technology model demonstration grants awarded nationally. </a:t>
            </a:r>
            <a:r>
              <a:rPr lang="en-US" baseline="0" dirty="0" smtClean="0"/>
              <a:t>This </a:t>
            </a:r>
            <a:r>
              <a:rPr lang="en-US" baseline="0" dirty="0"/>
              <a:t>education grant is based on a priority to improve outcomes for children with disabilities ages birth to 5 by leveraging the use of assistive technology to bridge developmental and achievement gaps.  Research shows that assistive technology is</a:t>
            </a:r>
            <a:r>
              <a:rPr lang="en-US" i="0" u="none" baseline="0" dirty="0"/>
              <a:t> </a:t>
            </a:r>
            <a:r>
              <a:rPr lang="en-US" i="0" u="none" baseline="0" dirty="0" smtClean="0">
                <a:solidFill>
                  <a:srgbClr val="002060"/>
                </a:solidFill>
              </a:rPr>
              <a:t>underutilized</a:t>
            </a:r>
            <a:r>
              <a:rPr lang="en-US" i="0" u="none" baseline="0" dirty="0" smtClean="0"/>
              <a:t> </a:t>
            </a:r>
            <a:r>
              <a:rPr lang="en-US" baseline="0" dirty="0"/>
              <a:t>and under documented for children with disabilities ages birth to 5. </a:t>
            </a:r>
            <a:r>
              <a:rPr lang="en-US" baseline="0" dirty="0" smtClean="0"/>
              <a:t>The </a:t>
            </a:r>
            <a:r>
              <a:rPr lang="en-US" baseline="0" dirty="0"/>
              <a:t>majority of families do not learn about assistive technology from their teachers or providers but from other families.  This grant is </a:t>
            </a:r>
            <a:r>
              <a:rPr lang="en-US" baseline="0" dirty="0" smtClean="0"/>
              <a:t>about </a:t>
            </a:r>
            <a:r>
              <a:rPr lang="en-US" baseline="0" dirty="0"/>
              <a:t>developing a model of training materials to equip and support educators and families by increasing their knowledge and awareness of assistive technology and </a:t>
            </a:r>
            <a:r>
              <a:rPr lang="en-US" i="0" u="none" baseline="0" dirty="0" smtClean="0"/>
              <a:t>help</a:t>
            </a:r>
            <a:r>
              <a:rPr lang="en-US" b="0" i="0" u="none" baseline="0" dirty="0" smtClean="0"/>
              <a:t>ing</a:t>
            </a:r>
            <a:r>
              <a:rPr lang="en-US" baseline="0" dirty="0" smtClean="0"/>
              <a:t> </a:t>
            </a:r>
            <a:r>
              <a:rPr lang="en-US" baseline="0" dirty="0"/>
              <a:t>them identify appropriate technology solutions for their children or students.</a:t>
            </a:r>
            <a:endParaRPr lang="en-US" dirty="0"/>
          </a:p>
        </p:txBody>
      </p:sp>
      <p:sp>
        <p:nvSpPr>
          <p:cNvPr id="4" name="Slide Number Placeholder 3"/>
          <p:cNvSpPr>
            <a:spLocks noGrp="1"/>
          </p:cNvSpPr>
          <p:nvPr>
            <p:ph type="sldNum" sz="quarter" idx="10"/>
          </p:nvPr>
        </p:nvSpPr>
        <p:spPr/>
        <p:txBody>
          <a:bodyPr/>
          <a:lstStyle/>
          <a:p>
            <a:fld id="{7B086BE1-6334-4394-8C32-54D68468D27E}" type="slidenum">
              <a:rPr lang="en-US" smtClean="0"/>
              <a:t>3</a:t>
            </a:fld>
            <a:endParaRPr lang="en-US"/>
          </a:p>
        </p:txBody>
      </p:sp>
    </p:spTree>
    <p:extLst>
      <p:ext uri="{BB962C8B-B14F-4D97-AF65-F5344CB8AC3E}">
        <p14:creationId xmlns:p14="http://schemas.microsoft.com/office/powerpoint/2010/main" val="15045390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smtClean="0"/>
              <a:t>Slide 30:  Possible Outcomes of Consideration</a:t>
            </a:r>
          </a:p>
          <a:p>
            <a:endParaRPr lang="en-US" sz="1000" b="1" dirty="0" smtClean="0"/>
          </a:p>
          <a:p>
            <a:pPr marL="228600" lvl="0" indent="-228600">
              <a:buFont typeface="+mj-lt"/>
              <a:buAutoNum type="arabicPeriod"/>
            </a:pPr>
            <a:endParaRPr lang="en-US" sz="1200" kern="1200" dirty="0" smtClean="0">
              <a:solidFill>
                <a:schemeClr val="tx1"/>
              </a:solidFill>
              <a:effectLst/>
              <a:latin typeface="+mn-lt"/>
              <a:ea typeface="+mn-ea"/>
              <a:cs typeface="+mn-cs"/>
            </a:endParaRPr>
          </a:p>
          <a:p>
            <a:r>
              <a:rPr lang="en-US" sz="1000" b="1" dirty="0" smtClean="0"/>
              <a:t>Presenter Notes:</a:t>
            </a:r>
          </a:p>
          <a:p>
            <a:r>
              <a:rPr lang="en-US" sz="1200" kern="1200" dirty="0" smtClean="0">
                <a:solidFill>
                  <a:schemeClr val="tx1"/>
                </a:solidFill>
                <a:effectLst/>
                <a:latin typeface="+mn-lt"/>
                <a:ea typeface="+mn-ea"/>
                <a:cs typeface="+mn-cs"/>
              </a:rPr>
              <a:t>Here are four possible outcomes when considering assistive technology for young children.  First, let’s talk about the outcomes and then we’ll talk about appropriately documenting these outcomes.</a:t>
            </a:r>
          </a:p>
          <a:p>
            <a:r>
              <a:rPr lang="en-US" sz="1200" kern="1200" dirty="0" smtClean="0">
                <a:solidFill>
                  <a:schemeClr val="tx1"/>
                </a:solidFill>
                <a:effectLst/>
                <a:latin typeface="+mn-lt"/>
                <a:ea typeface="+mn-ea"/>
                <a:cs typeface="+mn-cs"/>
              </a:rPr>
              <a:t>  </a:t>
            </a:r>
          </a:p>
          <a:p>
            <a:pPr marL="228600" lvl="0" indent="-228600">
              <a:buFont typeface="+mj-lt"/>
              <a:buAutoNum type="arabicPeriod"/>
            </a:pPr>
            <a:r>
              <a:rPr lang="en-US" sz="1200" kern="1200" dirty="0" smtClean="0">
                <a:solidFill>
                  <a:schemeClr val="tx1"/>
                </a:solidFill>
                <a:effectLst/>
                <a:latin typeface="+mn-lt"/>
                <a:ea typeface="+mn-ea"/>
                <a:cs typeface="+mn-cs"/>
              </a:rPr>
              <a:t>The first possible outcome is “AT was considered and is not needed at this time.” The team discusses the needs of the child and determines that the child is making progress with the current adaptations and modifications in place. The team will document this outcome and relevant parts of the conversation. We’ve put some emphasis on “at this time.”  At times, there are rapid changes in development and needs and the team will need to revisit if the child would benefit from assistive technology when this happens and progress is not being made.</a:t>
            </a:r>
          </a:p>
          <a:p>
            <a:pPr marL="228600" lvl="0" indent="-228600">
              <a:buFont typeface="+mj-lt"/>
              <a:buAutoNum type="arabicPeriod"/>
            </a:pPr>
            <a:r>
              <a:rPr lang="en-US" sz="1200" kern="1200" dirty="0" smtClean="0">
                <a:solidFill>
                  <a:schemeClr val="tx1"/>
                </a:solidFill>
                <a:effectLst/>
                <a:latin typeface="+mn-lt"/>
                <a:ea typeface="+mn-ea"/>
                <a:cs typeface="+mn-cs"/>
              </a:rPr>
              <a:t>The second possible outcome is “AT was considered and is successfully being used.” The team discusses the needs of the child and identifies assistive technology that the child is successfully using to participate in routines and activities to meet goals and objectives. The team will document this outcome and what AT the child is using.</a:t>
            </a:r>
          </a:p>
          <a:p>
            <a:pPr marL="228600" lvl="0" indent="-228600">
              <a:buFont typeface="+mj-lt"/>
              <a:buAutoNum type="arabicPeriod"/>
            </a:pPr>
            <a:r>
              <a:rPr lang="en-US" sz="1200" kern="1200" dirty="0" smtClean="0">
                <a:solidFill>
                  <a:schemeClr val="tx1"/>
                </a:solidFill>
                <a:effectLst/>
                <a:latin typeface="+mn-lt"/>
                <a:ea typeface="+mn-ea"/>
                <a:cs typeface="+mn-cs"/>
              </a:rPr>
              <a:t>The third outcome is “AT was considered and the student may benefit from AT to help them make progress.” The team discusses the needs of the child, identifies that the child is not making progress, and decides the child may benefit from assistive technology. The team will document this outcome, identify possible AT items to try, and determine what success looks like for the child. They will also determine a time frame in which the child will try the AT. It is essential that trying AT happens in a timely manner so the student gets the supports they need. When they have enough information to make a decision about what AT to include, the</a:t>
            </a:r>
            <a:r>
              <a:rPr lang="en-US" sz="1200" kern="1200" baseline="0" dirty="0" smtClean="0">
                <a:solidFill>
                  <a:schemeClr val="tx1"/>
                </a:solidFill>
                <a:effectLst/>
                <a:latin typeface="+mn-lt"/>
                <a:ea typeface="+mn-ea"/>
                <a:cs typeface="+mn-cs"/>
              </a:rPr>
              <a:t> team</a:t>
            </a:r>
            <a:r>
              <a:rPr lang="en-US" sz="1200" kern="1200" dirty="0" smtClean="0">
                <a:solidFill>
                  <a:schemeClr val="tx1"/>
                </a:solidFill>
                <a:effectLst/>
                <a:latin typeface="+mn-lt"/>
                <a:ea typeface="+mn-ea"/>
                <a:cs typeface="+mn-cs"/>
              </a:rPr>
              <a:t> will write this into the child’s IFSP or IEP.</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With the fourth possible outcome, the team discusses the needs of the child and identifies that AT may help the child, but they need more information to determine what assistive technology the child would benefit from.  They will likely need the assistance of someone who has knowledge and expertise </a:t>
            </a:r>
            <a:r>
              <a:rPr lang="en-US" sz="1200" kern="1200" baseline="0" dirty="0" smtClean="0">
                <a:solidFill>
                  <a:schemeClr val="tx1"/>
                </a:solidFill>
                <a:effectLst/>
                <a:latin typeface="+mn-lt"/>
                <a:ea typeface="+mn-ea"/>
                <a:cs typeface="+mn-cs"/>
              </a:rPr>
              <a:t>in both assistive technology and early childhood development </a:t>
            </a:r>
            <a:r>
              <a:rPr lang="en-US" sz="1200" kern="1200" dirty="0" smtClean="0">
                <a:solidFill>
                  <a:schemeClr val="tx1"/>
                </a:solidFill>
                <a:effectLst/>
                <a:latin typeface="+mn-lt"/>
                <a:ea typeface="+mn-ea"/>
                <a:cs typeface="+mn-cs"/>
              </a:rPr>
              <a:t>to guide them in their decision-making process.</a:t>
            </a:r>
            <a:r>
              <a:rPr lang="en-US" sz="1200" kern="1200" baseline="0" dirty="0" smtClean="0">
                <a:solidFill>
                  <a:schemeClr val="tx1"/>
                </a:solidFill>
                <a:effectLst/>
                <a:latin typeface="+mn-lt"/>
                <a:ea typeface="+mn-ea"/>
                <a:cs typeface="+mn-cs"/>
              </a:rPr>
              <a:t> Together, they will </a:t>
            </a:r>
            <a:r>
              <a:rPr lang="en-US" sz="1200" kern="1200" dirty="0" smtClean="0">
                <a:solidFill>
                  <a:schemeClr val="tx1"/>
                </a:solidFill>
                <a:effectLst/>
                <a:latin typeface="+mn-lt"/>
                <a:ea typeface="+mn-ea"/>
                <a:cs typeface="+mn-cs"/>
              </a:rPr>
              <a:t>identify possible AT items to try and determine what success looks like for the child. Here, a timeframe is also important.  The team will set</a:t>
            </a:r>
            <a:r>
              <a:rPr lang="en-US" sz="1200" kern="1200" baseline="0" dirty="0" smtClean="0">
                <a:solidFill>
                  <a:schemeClr val="tx1"/>
                </a:solidFill>
                <a:effectLst/>
                <a:latin typeface="+mn-lt"/>
                <a:ea typeface="+mn-ea"/>
                <a:cs typeface="+mn-cs"/>
              </a:rPr>
              <a:t> a timeframe</a:t>
            </a:r>
            <a:r>
              <a:rPr lang="en-US" sz="1200" kern="1200" dirty="0" smtClean="0">
                <a:solidFill>
                  <a:schemeClr val="tx1"/>
                </a:solidFill>
                <a:effectLst/>
                <a:latin typeface="+mn-lt"/>
                <a:ea typeface="+mn-ea"/>
                <a:cs typeface="+mn-cs"/>
              </a:rPr>
              <a:t> in which the child will try the AT and make sure that trying AT happens in a timely manner so the student gets the supports they need. When the</a:t>
            </a:r>
            <a:r>
              <a:rPr lang="en-US" sz="1200" kern="1200" baseline="0" dirty="0" smtClean="0">
                <a:solidFill>
                  <a:schemeClr val="tx1"/>
                </a:solidFill>
                <a:effectLst/>
                <a:latin typeface="+mn-lt"/>
                <a:ea typeface="+mn-ea"/>
                <a:cs typeface="+mn-cs"/>
              </a:rPr>
              <a:t> team </a:t>
            </a:r>
            <a:r>
              <a:rPr lang="en-US" sz="1200" kern="1200" dirty="0" smtClean="0">
                <a:solidFill>
                  <a:schemeClr val="tx1"/>
                </a:solidFill>
                <a:effectLst/>
                <a:latin typeface="+mn-lt"/>
                <a:ea typeface="+mn-ea"/>
                <a:cs typeface="+mn-cs"/>
              </a:rPr>
              <a:t>has enough information to make a decision about what AT to include, they will write this into the child’s IFSP or IEP.</a:t>
            </a:r>
            <a:r>
              <a:rPr lang="en-US" sz="1200" kern="1200" baseline="0" dirty="0" smtClean="0">
                <a:solidFill>
                  <a:schemeClr val="tx1"/>
                </a:solidFill>
                <a:effectLst/>
                <a:latin typeface="+mn-lt"/>
                <a:ea typeface="+mn-ea"/>
                <a:cs typeface="+mn-cs"/>
              </a:rPr>
              <a:t>  As with all other outcomes, t</a:t>
            </a:r>
            <a:r>
              <a:rPr lang="en-US" sz="1200" kern="1200" dirty="0" smtClean="0">
                <a:solidFill>
                  <a:schemeClr val="tx1"/>
                </a:solidFill>
                <a:effectLst/>
                <a:latin typeface="+mn-lt"/>
                <a:ea typeface="+mn-ea"/>
                <a:cs typeface="+mn-cs"/>
              </a:rPr>
              <a:t>he team will document</a:t>
            </a:r>
            <a:r>
              <a:rPr lang="en-US" sz="1200" kern="1200" baseline="0" dirty="0" smtClean="0">
                <a:solidFill>
                  <a:schemeClr val="tx1"/>
                </a:solidFill>
                <a:effectLst/>
                <a:latin typeface="+mn-lt"/>
                <a:ea typeface="+mn-ea"/>
                <a:cs typeface="+mn-cs"/>
              </a:rPr>
              <a:t> their decisions. </a:t>
            </a:r>
            <a:endParaRPr lang="en-US" sz="1200" kern="1200" dirty="0" smtClean="0">
              <a:solidFill>
                <a:schemeClr val="tx1"/>
              </a:solidFill>
              <a:effectLst/>
              <a:latin typeface="+mn-lt"/>
              <a:ea typeface="+mn-ea"/>
              <a:cs typeface="+mn-cs"/>
            </a:endParaRPr>
          </a:p>
          <a:p>
            <a:endParaRPr lang="en-US" b="1" dirty="0" smtClean="0">
              <a:effectLst/>
            </a:endParaRPr>
          </a:p>
          <a:p>
            <a:endParaRPr lang="en-US" dirty="0"/>
          </a:p>
        </p:txBody>
      </p:sp>
      <p:sp>
        <p:nvSpPr>
          <p:cNvPr id="4" name="Slide Number Placeholder 3"/>
          <p:cNvSpPr>
            <a:spLocks noGrp="1"/>
          </p:cNvSpPr>
          <p:nvPr>
            <p:ph type="sldNum" sz="quarter" idx="10"/>
          </p:nvPr>
        </p:nvSpPr>
        <p:spPr/>
        <p:txBody>
          <a:bodyPr/>
          <a:lstStyle/>
          <a:p>
            <a:fld id="{9F7F49CA-C5CE-4543-BEB5-D0D25732D7E5}" type="slidenum">
              <a:rPr lang="en-US" smtClean="0"/>
              <a:t>30</a:t>
            </a:fld>
            <a:endParaRPr lang="en-US"/>
          </a:p>
        </p:txBody>
      </p:sp>
    </p:spTree>
    <p:extLst>
      <p:ext uri="{BB962C8B-B14F-4D97-AF65-F5344CB8AC3E}">
        <p14:creationId xmlns:p14="http://schemas.microsoft.com/office/powerpoint/2010/main" val="32382682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a:t>
            </a:r>
            <a:r>
              <a:rPr lang="en-US" b="1" baseline="0" dirty="0" smtClean="0"/>
              <a:t> 31:  Choosing the Right AT</a:t>
            </a:r>
          </a:p>
          <a:p>
            <a:endParaRPr lang="en-US" b="1" baseline="0" dirty="0" smtClean="0"/>
          </a:p>
          <a:p>
            <a:r>
              <a:rPr lang="en-US" b="0" baseline="0" dirty="0" smtClean="0"/>
              <a:t>(Transition slide leading into the conversation of trying and selecting appropriate assistive technology based on the child and the needs of the child.)</a:t>
            </a:r>
            <a:endParaRPr lang="en-US" b="0" dirty="0" smtClean="0"/>
          </a:p>
          <a:p>
            <a:endParaRPr lang="en-US" dirty="0"/>
          </a:p>
        </p:txBody>
      </p:sp>
      <p:sp>
        <p:nvSpPr>
          <p:cNvPr id="4" name="Slide Number Placeholder 3"/>
          <p:cNvSpPr>
            <a:spLocks noGrp="1"/>
          </p:cNvSpPr>
          <p:nvPr>
            <p:ph type="sldNum" sz="quarter" idx="10"/>
          </p:nvPr>
        </p:nvSpPr>
        <p:spPr/>
        <p:txBody>
          <a:bodyPr/>
          <a:lstStyle/>
          <a:p>
            <a:fld id="{9F7F49CA-C5CE-4543-BEB5-D0D25732D7E5}" type="slidenum">
              <a:rPr lang="en-US" smtClean="0"/>
              <a:t>31</a:t>
            </a:fld>
            <a:endParaRPr lang="en-US"/>
          </a:p>
        </p:txBody>
      </p:sp>
    </p:spTree>
    <p:extLst>
      <p:ext uri="{BB962C8B-B14F-4D97-AF65-F5344CB8AC3E}">
        <p14:creationId xmlns:p14="http://schemas.microsoft.com/office/powerpoint/2010/main" val="30162470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32:  What AT is the</a:t>
            </a:r>
            <a:r>
              <a:rPr lang="en-US" b="1" baseline="0" dirty="0" smtClean="0"/>
              <a:t> Best AT?</a:t>
            </a:r>
            <a:endParaRPr lang="en-US" b="1" dirty="0" smtClean="0"/>
          </a:p>
          <a:p>
            <a:endParaRPr lang="en-US" b="1" dirty="0" smtClean="0"/>
          </a:p>
          <a:p>
            <a:r>
              <a:rPr lang="en-US" b="1" dirty="0" smtClean="0"/>
              <a:t>Presenter Notes:</a:t>
            </a:r>
            <a:endParaRPr lang="en-US" dirty="0" smtClean="0"/>
          </a:p>
          <a:p>
            <a:r>
              <a:rPr lang="en-US" dirty="0" smtClean="0"/>
              <a:t>We know that considering assistive technology for children with a disability is a requirement in IDEA. </a:t>
            </a:r>
            <a:r>
              <a:rPr lang="en-US" baseline="0" dirty="0" smtClean="0"/>
              <a:t> We’ve briefly talked about the discussion of including AT and the four possible outcomes.  Now let’s talk about making decisions about AT selection.  There are many factors that affect the technology we might select including:  knowledge of assistive technology, availability of AT to try and use, a rapidly changing market of assistive technology, and many items to sift through and understand. This part of the presentation is about meeting the requirements to consider AT and how to thoughtfully make decisions about matching technology with a child’s need(s).</a:t>
            </a:r>
            <a:endParaRPr lang="en-US" dirty="0"/>
          </a:p>
        </p:txBody>
      </p:sp>
      <p:sp>
        <p:nvSpPr>
          <p:cNvPr id="4" name="Slide Number Placeholder 3"/>
          <p:cNvSpPr>
            <a:spLocks noGrp="1"/>
          </p:cNvSpPr>
          <p:nvPr>
            <p:ph type="sldNum" sz="quarter" idx="10"/>
          </p:nvPr>
        </p:nvSpPr>
        <p:spPr/>
        <p:txBody>
          <a:bodyPr/>
          <a:lstStyle/>
          <a:p>
            <a:fld id="{9F7F49CA-C5CE-4543-BEB5-D0D25732D7E5}" type="slidenum">
              <a:rPr lang="en-US" smtClean="0"/>
              <a:t>32</a:t>
            </a:fld>
            <a:endParaRPr lang="en-US"/>
          </a:p>
        </p:txBody>
      </p:sp>
    </p:spTree>
    <p:extLst>
      <p:ext uri="{BB962C8B-B14F-4D97-AF65-F5344CB8AC3E}">
        <p14:creationId xmlns:p14="http://schemas.microsoft.com/office/powerpoint/2010/main" val="34483698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33:  What AT is the Best?</a:t>
            </a:r>
          </a:p>
          <a:p>
            <a:endParaRPr lang="en-US" b="1" dirty="0" smtClean="0"/>
          </a:p>
          <a:p>
            <a:r>
              <a:rPr lang="en-US" b="1" dirty="0" smtClean="0"/>
              <a:t>Presenter Notes:</a:t>
            </a:r>
          </a:p>
          <a:p>
            <a:r>
              <a:rPr lang="en-US" dirty="0" smtClean="0"/>
              <a:t>So, what AT is the best AT? There are </a:t>
            </a:r>
            <a:r>
              <a:rPr lang="en-US" baseline="0" dirty="0" smtClean="0"/>
              <a:t>a variety of things to think about such as age, abilities, likes, interests, and motivators.  Start with thinking about the needs of the child and what technology can meet those needs. Sometimes decisions about assistive technology are based only on what technology the person is familiar with or what they have used before. However, the child is the most important element in determining what tool is the best based on the needs of the child.</a:t>
            </a:r>
            <a:endParaRPr lang="en-US" dirty="0"/>
          </a:p>
        </p:txBody>
      </p:sp>
      <p:sp>
        <p:nvSpPr>
          <p:cNvPr id="4" name="Slide Number Placeholder 3"/>
          <p:cNvSpPr>
            <a:spLocks noGrp="1"/>
          </p:cNvSpPr>
          <p:nvPr>
            <p:ph type="sldNum" sz="quarter" idx="10"/>
          </p:nvPr>
        </p:nvSpPr>
        <p:spPr/>
        <p:txBody>
          <a:bodyPr/>
          <a:lstStyle/>
          <a:p>
            <a:fld id="{9F7F49CA-C5CE-4543-BEB5-D0D25732D7E5}" type="slidenum">
              <a:rPr lang="en-US" smtClean="0"/>
              <a:t>33</a:t>
            </a:fld>
            <a:endParaRPr lang="en-US"/>
          </a:p>
        </p:txBody>
      </p:sp>
    </p:spTree>
    <p:extLst>
      <p:ext uri="{BB962C8B-B14F-4D97-AF65-F5344CB8AC3E}">
        <p14:creationId xmlns:p14="http://schemas.microsoft.com/office/powerpoint/2010/main" val="500827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34:  Trying AT</a:t>
            </a:r>
          </a:p>
          <a:p>
            <a:endParaRPr lang="en-US" b="1" dirty="0" smtClean="0"/>
          </a:p>
          <a:p>
            <a:r>
              <a:rPr lang="en-US" b="1" dirty="0" smtClean="0"/>
              <a:t>Presenter Notes:</a:t>
            </a:r>
          </a:p>
          <a:p>
            <a:r>
              <a:rPr lang="en-US" dirty="0" smtClean="0"/>
              <a:t>A</a:t>
            </a:r>
            <a:r>
              <a:rPr lang="en-US" baseline="0" dirty="0" smtClean="0"/>
              <a:t> trial is the process of </a:t>
            </a:r>
            <a:r>
              <a:rPr lang="en-US" sz="1200" kern="1200" dirty="0" smtClean="0">
                <a:solidFill>
                  <a:schemeClr val="tx1"/>
                </a:solidFill>
                <a:latin typeface="+mn-lt"/>
                <a:ea typeface="+mn-ea"/>
                <a:cs typeface="+mn-cs"/>
              </a:rPr>
              <a:t>testing something</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to assess its suitability or performance.  “Trial” is a common term used among assistive technology professionals.  In simple language, a trial is the process of trying something and measuring the impact of change when that AT is used.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 AT trial</a:t>
            </a:r>
            <a:r>
              <a:rPr lang="en-US" sz="1200" kern="1200" baseline="0" dirty="0" smtClean="0">
                <a:solidFill>
                  <a:schemeClr val="tx1"/>
                </a:solidFill>
                <a:latin typeface="+mn-lt"/>
                <a:ea typeface="+mn-ea"/>
                <a:cs typeface="+mn-cs"/>
              </a:rPr>
              <a:t> gives the child a chance to try different types of AT.  During the process, data or information is collected to show or prove which piece or pieces of technology best meet the needs of the child.  The length of time for a trial varies, but typically lasts 2-6 weeks.  It is important to document what you are trying and how long you think the trial will take, gather information about how the child uses the AT, and then make a decision in a timely manner.  This decision is then written into the IFSP or IEP.</a:t>
            </a:r>
            <a:endParaRPr lang="en-US" dirty="0"/>
          </a:p>
        </p:txBody>
      </p:sp>
      <p:sp>
        <p:nvSpPr>
          <p:cNvPr id="4" name="Slide Number Placeholder 3"/>
          <p:cNvSpPr>
            <a:spLocks noGrp="1"/>
          </p:cNvSpPr>
          <p:nvPr>
            <p:ph type="sldNum" sz="quarter" idx="10"/>
          </p:nvPr>
        </p:nvSpPr>
        <p:spPr/>
        <p:txBody>
          <a:bodyPr/>
          <a:lstStyle/>
          <a:p>
            <a:fld id="{9F7F49CA-C5CE-4543-BEB5-D0D25732D7E5}" type="slidenum">
              <a:rPr lang="en-US" smtClean="0"/>
              <a:t>34</a:t>
            </a:fld>
            <a:endParaRPr lang="en-US"/>
          </a:p>
        </p:txBody>
      </p:sp>
    </p:spTree>
    <p:extLst>
      <p:ext uri="{BB962C8B-B14F-4D97-AF65-F5344CB8AC3E}">
        <p14:creationId xmlns:p14="http://schemas.microsoft.com/office/powerpoint/2010/main" val="38063149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35:  Child-Centered, Skill-Based AT Decisions</a:t>
            </a:r>
          </a:p>
          <a:p>
            <a:endParaRPr lang="en-US" b="1" dirty="0" smtClean="0"/>
          </a:p>
          <a:p>
            <a:r>
              <a:rPr lang="en-US" b="1" dirty="0" smtClean="0"/>
              <a:t>Presenter Notes:</a:t>
            </a:r>
          </a:p>
          <a:p>
            <a:r>
              <a:rPr lang="en-US" dirty="0" smtClean="0"/>
              <a:t>The</a:t>
            </a:r>
            <a:r>
              <a:rPr lang="en-US" baseline="0" dirty="0" smtClean="0"/>
              <a:t> child’s needs are always more important than the assistive technology device. As we consider assistive technology, we first think about the child.  We think about the child’s environment, the child’s routines and activities, the child’s interests and strengths, and the child’s needs.  When appropriately considered, assistive technology has the potential to make a great difference even when implemented over a short period of time.  </a:t>
            </a:r>
            <a:endParaRPr lang="en-US" dirty="0"/>
          </a:p>
        </p:txBody>
      </p:sp>
      <p:sp>
        <p:nvSpPr>
          <p:cNvPr id="4" name="Slide Number Placeholder 3"/>
          <p:cNvSpPr>
            <a:spLocks noGrp="1"/>
          </p:cNvSpPr>
          <p:nvPr>
            <p:ph type="sldNum" sz="quarter" idx="10"/>
          </p:nvPr>
        </p:nvSpPr>
        <p:spPr/>
        <p:txBody>
          <a:bodyPr/>
          <a:lstStyle/>
          <a:p>
            <a:fld id="{9F7F49CA-C5CE-4543-BEB5-D0D25732D7E5}" type="slidenum">
              <a:rPr lang="en-US" smtClean="0"/>
              <a:t>35</a:t>
            </a:fld>
            <a:endParaRPr lang="en-US"/>
          </a:p>
        </p:txBody>
      </p:sp>
    </p:spTree>
    <p:extLst>
      <p:ext uri="{BB962C8B-B14F-4D97-AF65-F5344CB8AC3E}">
        <p14:creationId xmlns:p14="http://schemas.microsoft.com/office/powerpoint/2010/main" val="25547632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smtClean="0"/>
              <a:t>Slide 36:  Case Study: Choosing the Right AT</a:t>
            </a:r>
          </a:p>
          <a:p>
            <a:endParaRPr lang="en-US" sz="1000" b="1" dirty="0" smtClean="0"/>
          </a:p>
          <a:p>
            <a:r>
              <a:rPr lang="en-US" sz="1000" b="1" dirty="0" smtClean="0"/>
              <a:t>Presenter Notes:</a:t>
            </a:r>
          </a:p>
          <a:p>
            <a:r>
              <a:rPr lang="en-US" sz="1000" kern="1200" dirty="0" smtClean="0">
                <a:solidFill>
                  <a:schemeClr val="tx1"/>
                </a:solidFill>
                <a:effectLst/>
                <a:latin typeface="+mn-lt"/>
                <a:ea typeface="+mn-ea"/>
                <a:cs typeface="+mn-cs"/>
              </a:rPr>
              <a:t>(1) Eva is a 4 year old girl who loves reading books and being outside. She is not yet using spoken language, but shows strong receptive language skills. How does her team choose the right AT?</a:t>
            </a:r>
          </a:p>
          <a:p>
            <a:r>
              <a:rPr lang="en-US" sz="1000" kern="1200" dirty="0" smtClean="0">
                <a:solidFill>
                  <a:schemeClr val="tx1"/>
                </a:solidFill>
                <a:effectLst/>
                <a:latin typeface="+mn-lt"/>
                <a:ea typeface="+mn-ea"/>
                <a:cs typeface="+mn-cs"/>
              </a:rPr>
              <a:t> </a:t>
            </a:r>
          </a:p>
          <a:p>
            <a:r>
              <a:rPr lang="en-US" sz="1000" kern="1200" dirty="0" smtClean="0">
                <a:solidFill>
                  <a:schemeClr val="tx1"/>
                </a:solidFill>
                <a:effectLst/>
                <a:latin typeface="+mn-lt"/>
                <a:ea typeface="+mn-ea"/>
                <a:cs typeface="+mn-cs"/>
              </a:rPr>
              <a:t>During the conversation about AT for Eva, her team determined that she is ready for something with more than one or two messages, but there are many options! They decide to try (</a:t>
            </a:r>
            <a:r>
              <a:rPr lang="en-US" sz="1000" i="1" kern="1200" dirty="0" smtClean="0">
                <a:solidFill>
                  <a:schemeClr val="tx1"/>
                </a:solidFill>
                <a:effectLst/>
                <a:latin typeface="+mn-lt"/>
                <a:ea typeface="+mn-ea"/>
                <a:cs typeface="+mn-cs"/>
              </a:rPr>
              <a:t>2)</a:t>
            </a:r>
            <a:r>
              <a:rPr lang="en-US" sz="1000" kern="1200" dirty="0" smtClean="0">
                <a:solidFill>
                  <a:schemeClr val="tx1"/>
                </a:solidFill>
                <a:effectLst/>
                <a:latin typeface="+mn-lt"/>
                <a:ea typeface="+mn-ea"/>
                <a:cs typeface="+mn-cs"/>
              </a:rPr>
              <a:t> a picture communication book, (</a:t>
            </a:r>
            <a:r>
              <a:rPr lang="en-US" sz="1000" i="1" kern="1200" dirty="0" smtClean="0">
                <a:solidFill>
                  <a:schemeClr val="tx1"/>
                </a:solidFill>
                <a:effectLst/>
                <a:latin typeface="+mn-lt"/>
                <a:ea typeface="+mn-ea"/>
                <a:cs typeface="+mn-cs"/>
              </a:rPr>
              <a:t>3) </a:t>
            </a:r>
            <a:r>
              <a:rPr lang="en-US" sz="1000" kern="1200" dirty="0" smtClean="0">
                <a:solidFill>
                  <a:schemeClr val="tx1"/>
                </a:solidFill>
                <a:effectLst/>
                <a:latin typeface="+mn-lt"/>
                <a:ea typeface="+mn-ea"/>
                <a:cs typeface="+mn-cs"/>
              </a:rPr>
              <a:t>a static display communication device with overlays that can be inserted for different vocabulary, and (</a:t>
            </a:r>
            <a:r>
              <a:rPr lang="en-US" sz="1000" i="1" kern="1200" dirty="0" smtClean="0">
                <a:solidFill>
                  <a:schemeClr val="tx1"/>
                </a:solidFill>
                <a:effectLst/>
                <a:latin typeface="+mn-lt"/>
                <a:ea typeface="+mn-ea"/>
                <a:cs typeface="+mn-cs"/>
              </a:rPr>
              <a:t>4) </a:t>
            </a:r>
            <a:r>
              <a:rPr lang="en-US" sz="1000" kern="1200" dirty="0" smtClean="0">
                <a:solidFill>
                  <a:schemeClr val="tx1"/>
                </a:solidFill>
                <a:effectLst/>
                <a:latin typeface="+mn-lt"/>
                <a:ea typeface="+mn-ea"/>
                <a:cs typeface="+mn-cs"/>
              </a:rPr>
              <a:t>a high-end, dynamic display communication device. Eva will try each device for three weeks. </a:t>
            </a:r>
          </a:p>
          <a:p>
            <a:r>
              <a:rPr lang="en-US" sz="1000" kern="1200" dirty="0" smtClean="0">
                <a:solidFill>
                  <a:schemeClr val="tx1"/>
                </a:solidFill>
                <a:effectLst/>
                <a:latin typeface="+mn-lt"/>
                <a:ea typeface="+mn-ea"/>
                <a:cs typeface="+mn-cs"/>
              </a:rPr>
              <a:t> </a:t>
            </a:r>
          </a:p>
          <a:p>
            <a:r>
              <a:rPr lang="en-US" sz="1000" kern="1200" dirty="0" smtClean="0">
                <a:solidFill>
                  <a:schemeClr val="tx1"/>
                </a:solidFill>
                <a:effectLst/>
                <a:latin typeface="+mn-lt"/>
                <a:ea typeface="+mn-ea"/>
                <a:cs typeface="+mn-cs"/>
              </a:rPr>
              <a:t>(</a:t>
            </a:r>
            <a:r>
              <a:rPr lang="en-US" sz="1000" i="1" kern="1200" dirty="0" smtClean="0">
                <a:solidFill>
                  <a:schemeClr val="tx1"/>
                </a:solidFill>
                <a:effectLst/>
                <a:latin typeface="+mn-lt"/>
                <a:ea typeface="+mn-ea"/>
                <a:cs typeface="+mn-cs"/>
              </a:rPr>
              <a:t>5) </a:t>
            </a:r>
            <a:r>
              <a:rPr lang="en-US" sz="1000" kern="1200" dirty="0" smtClean="0">
                <a:solidFill>
                  <a:schemeClr val="tx1"/>
                </a:solidFill>
                <a:effectLst/>
                <a:latin typeface="+mn-lt"/>
                <a:ea typeface="+mn-ea"/>
                <a:cs typeface="+mn-cs"/>
              </a:rPr>
              <a:t>Eva’s case manager sets up a data collection sheet so everyone who works with Eva can document her use of the device. Her team also comes up with a plan for who will set up and maintain each communication device and what to do if something breaks. </a:t>
            </a:r>
          </a:p>
          <a:p>
            <a:r>
              <a:rPr lang="en-US" sz="1000" kern="1200" dirty="0" smtClean="0">
                <a:solidFill>
                  <a:schemeClr val="tx1"/>
                </a:solidFill>
                <a:effectLst/>
                <a:latin typeface="+mn-lt"/>
                <a:ea typeface="+mn-ea"/>
                <a:cs typeface="+mn-cs"/>
              </a:rPr>
              <a:t> </a:t>
            </a:r>
          </a:p>
          <a:p>
            <a:r>
              <a:rPr lang="en-US" sz="1000" kern="1200" dirty="0" smtClean="0">
                <a:solidFill>
                  <a:schemeClr val="tx1"/>
                </a:solidFill>
                <a:effectLst/>
                <a:latin typeface="+mn-lt"/>
                <a:ea typeface="+mn-ea"/>
                <a:cs typeface="+mn-cs"/>
              </a:rPr>
              <a:t>After nine weeks of trials, the team decides that (</a:t>
            </a:r>
            <a:r>
              <a:rPr lang="en-US" sz="1000" i="1" kern="1200" dirty="0" smtClean="0">
                <a:solidFill>
                  <a:schemeClr val="tx1"/>
                </a:solidFill>
                <a:effectLst/>
                <a:latin typeface="+mn-lt"/>
                <a:ea typeface="+mn-ea"/>
                <a:cs typeface="+mn-cs"/>
              </a:rPr>
              <a:t>3)</a:t>
            </a:r>
            <a:r>
              <a:rPr lang="en-US" sz="1000" kern="1200" dirty="0" smtClean="0">
                <a:solidFill>
                  <a:schemeClr val="tx1"/>
                </a:solidFill>
                <a:effectLst/>
                <a:latin typeface="+mn-lt"/>
                <a:ea typeface="+mn-ea"/>
                <a:cs typeface="+mn-cs"/>
              </a:rPr>
              <a:t> the static display device doesn’t give Eva enough word choices and that (</a:t>
            </a:r>
            <a:r>
              <a:rPr lang="en-US" sz="1000" i="1" kern="1200" dirty="0" smtClean="0">
                <a:solidFill>
                  <a:schemeClr val="tx1"/>
                </a:solidFill>
                <a:effectLst/>
                <a:latin typeface="+mn-lt"/>
                <a:ea typeface="+mn-ea"/>
                <a:cs typeface="+mn-cs"/>
              </a:rPr>
              <a:t>4</a:t>
            </a:r>
            <a:r>
              <a:rPr lang="en-US" sz="1000" kern="1200" dirty="0" smtClean="0">
                <a:solidFill>
                  <a:schemeClr val="tx1"/>
                </a:solidFill>
                <a:effectLst/>
                <a:latin typeface="+mn-lt"/>
                <a:ea typeface="+mn-ea"/>
                <a:cs typeface="+mn-cs"/>
              </a:rPr>
              <a:t>) the high-end device is visually over-stimulating for Eva. (</a:t>
            </a:r>
            <a:r>
              <a:rPr lang="en-US" sz="1000" i="1" kern="1200" dirty="0" smtClean="0">
                <a:solidFill>
                  <a:schemeClr val="tx1"/>
                </a:solidFill>
                <a:effectLst/>
                <a:latin typeface="+mn-lt"/>
                <a:ea typeface="+mn-ea"/>
                <a:cs typeface="+mn-cs"/>
              </a:rPr>
              <a:t>2)</a:t>
            </a:r>
            <a:r>
              <a:rPr lang="en-US" sz="1000" kern="1200" dirty="0" smtClean="0">
                <a:solidFill>
                  <a:schemeClr val="tx1"/>
                </a:solidFill>
                <a:effectLst/>
                <a:latin typeface="+mn-lt"/>
                <a:ea typeface="+mn-ea"/>
                <a:cs typeface="+mn-cs"/>
              </a:rPr>
              <a:t> The picture communication book is the right option for Eva.  She becomes excited every morning to</a:t>
            </a:r>
            <a:r>
              <a:rPr lang="en-US" sz="1000" kern="1200" baseline="0" dirty="0" smtClean="0">
                <a:solidFill>
                  <a:schemeClr val="tx1"/>
                </a:solidFill>
                <a:effectLst/>
                <a:latin typeface="+mn-lt"/>
                <a:ea typeface="+mn-ea"/>
                <a:cs typeface="+mn-cs"/>
              </a:rPr>
              <a:t> find</a:t>
            </a:r>
            <a:r>
              <a:rPr lang="en-US" sz="1000" kern="1200" dirty="0" smtClean="0">
                <a:solidFill>
                  <a:schemeClr val="tx1"/>
                </a:solidFill>
                <a:effectLst/>
                <a:latin typeface="+mn-lt"/>
                <a:ea typeface="+mn-ea"/>
                <a:cs typeface="+mn-cs"/>
              </a:rPr>
              <a:t> her book and begin talking! (</a:t>
            </a:r>
            <a:r>
              <a:rPr lang="en-US" sz="1000" i="1" kern="1200" dirty="0" smtClean="0">
                <a:solidFill>
                  <a:schemeClr val="tx1"/>
                </a:solidFill>
                <a:effectLst/>
                <a:latin typeface="+mn-lt"/>
                <a:ea typeface="+mn-ea"/>
                <a:cs typeface="+mn-cs"/>
              </a:rPr>
              <a:t>1)</a:t>
            </a:r>
            <a:r>
              <a:rPr lang="en-US" sz="1000" kern="1200" dirty="0" smtClean="0">
                <a:solidFill>
                  <a:schemeClr val="tx1"/>
                </a:solidFill>
                <a:effectLst/>
                <a:latin typeface="+mn-lt"/>
                <a:ea typeface="+mn-ea"/>
                <a:cs typeface="+mn-cs"/>
              </a:rPr>
              <a:t> As Eva’s language skills grow, her team will continue to review the best AT option to meet her needs.</a:t>
            </a:r>
          </a:p>
          <a:p>
            <a:r>
              <a:rPr lang="en-US" sz="1000" kern="1200" dirty="0" smtClean="0">
                <a:solidFill>
                  <a:schemeClr val="tx1"/>
                </a:solidFill>
                <a:effectLst/>
                <a:latin typeface="+mn-lt"/>
                <a:ea typeface="+mn-ea"/>
                <a:cs typeface="+mn-cs"/>
              </a:rPr>
              <a:t> </a:t>
            </a:r>
          </a:p>
          <a:p>
            <a:r>
              <a:rPr lang="en-US" sz="1000" i="1" kern="1200" dirty="0" smtClean="0">
                <a:solidFill>
                  <a:schemeClr val="tx1"/>
                </a:solidFill>
                <a:effectLst/>
                <a:latin typeface="+mn-lt"/>
                <a:ea typeface="+mn-ea"/>
                <a:cs typeface="+mn-cs"/>
              </a:rPr>
              <a:t>The above descriptions describe the pictures layered and embedded within the PowerPoint that will be shown during the electronic presentation of this slide. </a:t>
            </a:r>
            <a:endParaRPr lang="en-US" sz="1000" kern="1200" dirty="0" smtClean="0">
              <a:solidFill>
                <a:schemeClr val="tx1"/>
              </a:solidFill>
              <a:effectLst/>
              <a:latin typeface="+mn-lt"/>
              <a:ea typeface="+mn-ea"/>
              <a:cs typeface="+mn-cs"/>
            </a:endParaRPr>
          </a:p>
          <a:p>
            <a:r>
              <a:rPr lang="en-US" sz="1000" i="1" kern="1200" dirty="0" smtClean="0">
                <a:solidFill>
                  <a:schemeClr val="tx1"/>
                </a:solidFill>
                <a:effectLst/>
                <a:latin typeface="+mn-lt"/>
                <a:ea typeface="+mn-ea"/>
                <a:cs typeface="+mn-cs"/>
              </a:rPr>
              <a:t> </a:t>
            </a:r>
            <a:endParaRPr lang="en-US" sz="1000" kern="1200" dirty="0" smtClean="0">
              <a:solidFill>
                <a:schemeClr val="tx1"/>
              </a:solidFill>
              <a:effectLst/>
              <a:latin typeface="+mn-lt"/>
              <a:ea typeface="+mn-ea"/>
              <a:cs typeface="+mn-cs"/>
            </a:endParaRPr>
          </a:p>
          <a:p>
            <a:r>
              <a:rPr lang="en-US" sz="1000" i="1" kern="1200" dirty="0" smtClean="0">
                <a:solidFill>
                  <a:schemeClr val="tx1"/>
                </a:solidFill>
                <a:effectLst/>
                <a:latin typeface="+mn-lt"/>
                <a:ea typeface="+mn-ea"/>
                <a:cs typeface="+mn-cs"/>
              </a:rPr>
              <a:t>The image transitions are documented in the script using the following key:</a:t>
            </a:r>
            <a:endParaRPr lang="en-US" sz="1000" kern="1200" dirty="0" smtClean="0">
              <a:solidFill>
                <a:schemeClr val="tx1"/>
              </a:solidFill>
              <a:effectLst/>
              <a:latin typeface="+mn-lt"/>
              <a:ea typeface="+mn-ea"/>
              <a:cs typeface="+mn-cs"/>
            </a:endParaRPr>
          </a:p>
          <a:p>
            <a:r>
              <a:rPr lang="en-US" sz="1000" i="1" kern="1200" dirty="0" smtClean="0">
                <a:solidFill>
                  <a:schemeClr val="tx1"/>
                </a:solidFill>
                <a:effectLst/>
                <a:latin typeface="+mn-lt"/>
                <a:ea typeface="+mn-ea"/>
                <a:cs typeface="+mn-cs"/>
              </a:rPr>
              <a:t>1 – bring up image of Eva</a:t>
            </a:r>
            <a:endParaRPr lang="en-US" sz="1000" kern="1200" dirty="0" smtClean="0">
              <a:solidFill>
                <a:schemeClr val="tx1"/>
              </a:solidFill>
              <a:effectLst/>
              <a:latin typeface="+mn-lt"/>
              <a:ea typeface="+mn-ea"/>
              <a:cs typeface="+mn-cs"/>
            </a:endParaRPr>
          </a:p>
          <a:p>
            <a:r>
              <a:rPr lang="en-US" sz="1000" i="1" kern="1200" dirty="0" smtClean="0">
                <a:solidFill>
                  <a:schemeClr val="tx1"/>
                </a:solidFill>
                <a:effectLst/>
                <a:latin typeface="+mn-lt"/>
                <a:ea typeface="+mn-ea"/>
                <a:cs typeface="+mn-cs"/>
              </a:rPr>
              <a:t>2 – bring up image of picture communication book</a:t>
            </a:r>
            <a:endParaRPr lang="en-US" sz="1000" kern="1200" dirty="0" smtClean="0">
              <a:solidFill>
                <a:schemeClr val="tx1"/>
              </a:solidFill>
              <a:effectLst/>
              <a:latin typeface="+mn-lt"/>
              <a:ea typeface="+mn-ea"/>
              <a:cs typeface="+mn-cs"/>
            </a:endParaRPr>
          </a:p>
          <a:p>
            <a:r>
              <a:rPr lang="en-US" sz="1000" i="1" kern="1200" dirty="0" smtClean="0">
                <a:solidFill>
                  <a:schemeClr val="tx1"/>
                </a:solidFill>
                <a:effectLst/>
                <a:latin typeface="+mn-lt"/>
                <a:ea typeface="+mn-ea"/>
                <a:cs typeface="+mn-cs"/>
              </a:rPr>
              <a:t>3 – bring up image of static display communication device with overlays</a:t>
            </a:r>
            <a:endParaRPr lang="en-US" sz="1000" kern="1200" dirty="0" smtClean="0">
              <a:solidFill>
                <a:schemeClr val="tx1"/>
              </a:solidFill>
              <a:effectLst/>
              <a:latin typeface="+mn-lt"/>
              <a:ea typeface="+mn-ea"/>
              <a:cs typeface="+mn-cs"/>
            </a:endParaRPr>
          </a:p>
          <a:p>
            <a:r>
              <a:rPr lang="en-US" sz="1000" i="1" kern="1200" dirty="0" smtClean="0">
                <a:solidFill>
                  <a:schemeClr val="tx1"/>
                </a:solidFill>
                <a:effectLst/>
                <a:latin typeface="+mn-lt"/>
                <a:ea typeface="+mn-ea"/>
                <a:cs typeface="+mn-cs"/>
              </a:rPr>
              <a:t>4 – bring up image of high-end up communication device</a:t>
            </a:r>
            <a:endParaRPr lang="en-US" sz="1000" kern="1200" dirty="0" smtClean="0">
              <a:solidFill>
                <a:schemeClr val="tx1"/>
              </a:solidFill>
              <a:effectLst/>
              <a:latin typeface="+mn-lt"/>
              <a:ea typeface="+mn-ea"/>
              <a:cs typeface="+mn-cs"/>
            </a:endParaRPr>
          </a:p>
          <a:p>
            <a:r>
              <a:rPr lang="en-US" sz="1000" i="1" kern="1200" dirty="0" smtClean="0">
                <a:solidFill>
                  <a:schemeClr val="tx1"/>
                </a:solidFill>
                <a:effectLst/>
                <a:latin typeface="+mn-lt"/>
                <a:ea typeface="+mn-ea"/>
                <a:cs typeface="+mn-cs"/>
              </a:rPr>
              <a:t>5 – bring up image of all three devices</a:t>
            </a:r>
            <a:endParaRPr lang="en-US" sz="1000" kern="1200" dirty="0" smtClean="0">
              <a:solidFill>
                <a:schemeClr val="tx1"/>
              </a:solidFill>
              <a:effectLst/>
              <a:latin typeface="+mn-lt"/>
              <a:ea typeface="+mn-ea"/>
              <a:cs typeface="+mn-cs"/>
            </a:endParaRPr>
          </a:p>
          <a:p>
            <a:r>
              <a:rPr lang="en-US" sz="1000" i="1" kern="1200" dirty="0" smtClean="0">
                <a:solidFill>
                  <a:schemeClr val="tx1"/>
                </a:solidFill>
                <a:effectLst/>
                <a:latin typeface="+mn-lt"/>
                <a:ea typeface="+mn-ea"/>
                <a:cs typeface="+mn-cs"/>
              </a:rPr>
              <a:t> </a:t>
            </a:r>
            <a:endParaRPr lang="en-US" sz="1000" kern="1200" dirty="0" smtClean="0">
              <a:solidFill>
                <a:schemeClr val="tx1"/>
              </a:solidFill>
              <a:effectLst/>
              <a:latin typeface="+mn-lt"/>
              <a:ea typeface="+mn-ea"/>
              <a:cs typeface="+mn-cs"/>
            </a:endParaRPr>
          </a:p>
          <a:p>
            <a:r>
              <a:rPr lang="en-US" sz="1000" i="1" kern="1200" dirty="0" smtClean="0">
                <a:solidFill>
                  <a:schemeClr val="tx1"/>
                </a:solidFill>
                <a:effectLst/>
                <a:latin typeface="+mn-lt"/>
                <a:ea typeface="+mn-ea"/>
                <a:cs typeface="+mn-cs"/>
              </a:rPr>
              <a:t>Note: The layered images on this slide are designed to support the key messages of this sample case study. In the PowerPoint presentation, the image of Eva is the first image used. The key listed above will help you transition through images that support the script. For example, when you get to the first transition, marked with (2), press the space bar or your clicker to transition to the next picture. You will end on the image of Eva, because the child is the most important part of the process.</a:t>
            </a:r>
            <a:r>
              <a:rPr lang="en-US" sz="1000" i="0" kern="1200" baseline="0" dirty="0" smtClean="0">
                <a:solidFill>
                  <a:schemeClr val="tx1"/>
                </a:solidFill>
                <a:effectLst/>
                <a:latin typeface="+mn-lt"/>
                <a:ea typeface="+mn-ea"/>
                <a:cs typeface="+mn-cs"/>
              </a:rPr>
              <a:t> </a:t>
            </a:r>
            <a:r>
              <a:rPr lang="en-US" sz="1000" i="1" kern="1200" dirty="0" smtClean="0">
                <a:solidFill>
                  <a:schemeClr val="tx1"/>
                </a:solidFill>
                <a:effectLst/>
                <a:latin typeface="+mn-lt"/>
                <a:ea typeface="+mn-ea"/>
                <a:cs typeface="+mn-cs"/>
              </a:rPr>
              <a:t>Feel free to use your own images or the images we have provided for you.</a:t>
            </a:r>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F7F49CA-C5CE-4543-BEB5-D0D25732D7E5}" type="slidenum">
              <a:rPr lang="en-US" smtClean="0"/>
              <a:t>36</a:t>
            </a:fld>
            <a:endParaRPr lang="en-US"/>
          </a:p>
        </p:txBody>
      </p:sp>
    </p:spTree>
    <p:extLst>
      <p:ext uri="{BB962C8B-B14F-4D97-AF65-F5344CB8AC3E}">
        <p14:creationId xmlns:p14="http://schemas.microsoft.com/office/powerpoint/2010/main" val="5202893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37:  Case Study: Choosing the Right AT</a:t>
            </a:r>
          </a:p>
          <a:p>
            <a:endParaRPr lang="en-US" b="1" dirty="0" smtClean="0"/>
          </a:p>
          <a:p>
            <a:r>
              <a:rPr lang="en-US" sz="1200" b="0" baseline="0" dirty="0" smtClean="0"/>
              <a:t>The pictures on this slide represent the devices that Eva’s team decided to trial: a picture communication book, a static display device with interchangeable overlays, and a high-end dynamic display communication device. </a:t>
            </a:r>
          </a:p>
        </p:txBody>
      </p:sp>
      <p:sp>
        <p:nvSpPr>
          <p:cNvPr id="4" name="Slide Number Placeholder 3"/>
          <p:cNvSpPr>
            <a:spLocks noGrp="1"/>
          </p:cNvSpPr>
          <p:nvPr>
            <p:ph type="sldNum" sz="quarter" idx="10"/>
          </p:nvPr>
        </p:nvSpPr>
        <p:spPr/>
        <p:txBody>
          <a:bodyPr/>
          <a:lstStyle/>
          <a:p>
            <a:fld id="{9F7F49CA-C5CE-4543-BEB5-D0D25732D7E5}" type="slidenum">
              <a:rPr lang="en-US" smtClean="0"/>
              <a:t>37</a:t>
            </a:fld>
            <a:endParaRPr lang="en-US"/>
          </a:p>
        </p:txBody>
      </p:sp>
    </p:spTree>
    <p:extLst>
      <p:ext uri="{BB962C8B-B14F-4D97-AF65-F5344CB8AC3E}">
        <p14:creationId xmlns:p14="http://schemas.microsoft.com/office/powerpoint/2010/main" val="5202893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a:t>
            </a:r>
            <a:r>
              <a:rPr lang="en-US" b="1" baseline="0" dirty="0" smtClean="0"/>
              <a:t> 38:  Documenting AT Outcomes in the IFSP/IEP</a:t>
            </a:r>
          </a:p>
          <a:p>
            <a:endParaRPr lang="en-US" b="1" baseline="0" dirty="0" smtClean="0"/>
          </a:p>
          <a:p>
            <a:r>
              <a:rPr lang="en-US" b="0" baseline="0" dirty="0" smtClean="0"/>
              <a:t>(Transition slide leading into the conversation about how and where to document assistive technology in the IFSP/IEP.)</a:t>
            </a:r>
            <a:endParaRPr lang="en-US" b="0" dirty="0" smtClean="0"/>
          </a:p>
          <a:p>
            <a:endParaRPr lang="en-US" dirty="0"/>
          </a:p>
        </p:txBody>
      </p:sp>
      <p:sp>
        <p:nvSpPr>
          <p:cNvPr id="4" name="Slide Number Placeholder 3"/>
          <p:cNvSpPr>
            <a:spLocks noGrp="1"/>
          </p:cNvSpPr>
          <p:nvPr>
            <p:ph type="sldNum" sz="quarter" idx="10"/>
          </p:nvPr>
        </p:nvSpPr>
        <p:spPr/>
        <p:txBody>
          <a:bodyPr/>
          <a:lstStyle/>
          <a:p>
            <a:fld id="{9F7F49CA-C5CE-4543-BEB5-D0D25732D7E5}" type="slidenum">
              <a:rPr lang="en-US" smtClean="0"/>
              <a:t>38</a:t>
            </a:fld>
            <a:endParaRPr lang="en-US"/>
          </a:p>
        </p:txBody>
      </p:sp>
    </p:spTree>
    <p:extLst>
      <p:ext uri="{BB962C8B-B14F-4D97-AF65-F5344CB8AC3E}">
        <p14:creationId xmlns:p14="http://schemas.microsoft.com/office/powerpoint/2010/main" val="30162470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39:  Documenting</a:t>
            </a:r>
            <a:r>
              <a:rPr lang="en-US" b="1" baseline="0" dirty="0" smtClean="0"/>
              <a:t> AT Outcome #1 in the IFSP/IEP</a:t>
            </a:r>
          </a:p>
          <a:p>
            <a:endParaRPr lang="en-US" b="1" dirty="0" smtClean="0"/>
          </a:p>
          <a:p>
            <a:r>
              <a:rPr lang="en-US" b="1" dirty="0" smtClean="0"/>
              <a:t>Presenter Notes:</a:t>
            </a:r>
          </a:p>
          <a:p>
            <a:r>
              <a:rPr lang="en-US" dirty="0" smtClean="0"/>
              <a:t>Assistive</a:t>
            </a:r>
            <a:r>
              <a:rPr lang="en-US" baseline="0" dirty="0" smtClean="0"/>
              <a:t> Technology Outcome #1:  AT was considered and is not needed.  The team met and had a conversation about the needs of the child and determined that current supports or adaptations are working and meeting the needs of the child.  The child is meeting his or her goals and making progress.  Based on the team’s discussion, they’ve determined that AT is not currently needed.  The next step is to document this outcome.  In the IFSP the outcome could be documented in “What is already happening.”  In the IEP it is commonly documented in the Accommodations/Modifications section.  </a:t>
            </a:r>
          </a:p>
          <a:p>
            <a:endParaRPr lang="en-US" baseline="0" dirty="0" smtClean="0"/>
          </a:p>
        </p:txBody>
      </p:sp>
      <p:sp>
        <p:nvSpPr>
          <p:cNvPr id="4" name="Slide Number Placeholder 3"/>
          <p:cNvSpPr>
            <a:spLocks noGrp="1"/>
          </p:cNvSpPr>
          <p:nvPr>
            <p:ph type="sldNum" sz="quarter" idx="10"/>
          </p:nvPr>
        </p:nvSpPr>
        <p:spPr/>
        <p:txBody>
          <a:bodyPr/>
          <a:lstStyle/>
          <a:p>
            <a:fld id="{9F7F49CA-C5CE-4543-BEB5-D0D25732D7E5}" type="slidenum">
              <a:rPr lang="en-US" smtClean="0"/>
              <a:t>39</a:t>
            </a:fld>
            <a:endParaRPr lang="en-US"/>
          </a:p>
        </p:txBody>
      </p:sp>
    </p:spTree>
    <p:extLst>
      <p:ext uri="{BB962C8B-B14F-4D97-AF65-F5344CB8AC3E}">
        <p14:creationId xmlns:p14="http://schemas.microsoft.com/office/powerpoint/2010/main" val="730247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4:  About</a:t>
            </a:r>
            <a:r>
              <a:rPr lang="en-US" b="1" baseline="0" dirty="0"/>
              <a:t> PACER Center</a:t>
            </a:r>
            <a:endParaRPr lang="en-US" b="1" dirty="0"/>
          </a:p>
          <a:p>
            <a:endParaRPr lang="en-US" dirty="0"/>
          </a:p>
          <a:p>
            <a:r>
              <a:rPr lang="en-US" b="1" dirty="0"/>
              <a:t>Presenter Notes:</a:t>
            </a:r>
          </a:p>
          <a:p>
            <a:r>
              <a:rPr lang="en-US" dirty="0"/>
              <a:t>PACER Center is a </a:t>
            </a:r>
            <a:r>
              <a:rPr lang="en-US" dirty="0" smtClean="0"/>
              <a:t>national parent </a:t>
            </a:r>
            <a:r>
              <a:rPr lang="en-US" dirty="0"/>
              <a:t>center built on the premise of parents</a:t>
            </a:r>
            <a:r>
              <a:rPr lang="en-US" baseline="0" dirty="0"/>
              <a:t> helping parents.  For more </a:t>
            </a:r>
            <a:r>
              <a:rPr lang="en-US" baseline="0"/>
              <a:t>than </a:t>
            </a:r>
            <a:r>
              <a:rPr lang="en-US" baseline="0" smtClean="0"/>
              <a:t>36 </a:t>
            </a:r>
            <a:r>
              <a:rPr lang="en-US" baseline="0" dirty="0" smtClean="0"/>
              <a:t>years, </a:t>
            </a:r>
            <a:r>
              <a:rPr lang="en-US" baseline="0" dirty="0"/>
              <a:t>PACER Center has been helping families </a:t>
            </a:r>
            <a:r>
              <a:rPr lang="en-US" baseline="0" dirty="0" smtClean="0"/>
              <a:t>work collaboratively with educators. </a:t>
            </a:r>
            <a:r>
              <a:rPr lang="en-US" baseline="0" dirty="0"/>
              <a:t>PACER Center also works closely with schools and school districts, </a:t>
            </a:r>
            <a:r>
              <a:rPr lang="en-US" baseline="0" dirty="0" smtClean="0"/>
              <a:t>educators, </a:t>
            </a:r>
            <a:r>
              <a:rPr lang="en-US" baseline="0" dirty="0"/>
              <a:t>and providers to help them understand the parent perspective, provide valuable staff training </a:t>
            </a:r>
            <a:r>
              <a:rPr lang="en-US" baseline="0" dirty="0" smtClean="0"/>
              <a:t>resources, </a:t>
            </a:r>
            <a:r>
              <a:rPr lang="en-US" i="0" u="none" baseline="0" dirty="0"/>
              <a:t>and </a:t>
            </a:r>
            <a:r>
              <a:rPr lang="en-US" i="0" u="none" dirty="0"/>
              <a:t>offer </a:t>
            </a:r>
            <a:r>
              <a:rPr lang="en-US" baseline="0" dirty="0" smtClean="0"/>
              <a:t>resources </a:t>
            </a:r>
            <a:r>
              <a:rPr lang="en-US" baseline="0" dirty="0"/>
              <a:t>from </a:t>
            </a:r>
            <a:r>
              <a:rPr lang="en-US" dirty="0"/>
              <a:t>over </a:t>
            </a:r>
            <a:r>
              <a:rPr lang="en-US" baseline="0" dirty="0"/>
              <a:t>30 different programs that include transition, bullying, </a:t>
            </a:r>
            <a:r>
              <a:rPr lang="en-US" baseline="0" dirty="0" smtClean="0"/>
              <a:t>early </a:t>
            </a:r>
            <a:r>
              <a:rPr lang="en-US" baseline="0" dirty="0"/>
              <a:t>childhood, state </a:t>
            </a:r>
            <a:r>
              <a:rPr lang="en-US" baseline="0" dirty="0" smtClean="0"/>
              <a:t>personnel </a:t>
            </a:r>
            <a:r>
              <a:rPr lang="en-US" baseline="0" dirty="0"/>
              <a:t>development grants</a:t>
            </a:r>
            <a:r>
              <a:rPr lang="en-US" i="1" dirty="0"/>
              <a:t>,</a:t>
            </a:r>
            <a:r>
              <a:rPr lang="en-US" baseline="0" dirty="0"/>
              <a:t> and many more.</a:t>
            </a:r>
            <a:endParaRPr lang="en-US" dirty="0"/>
          </a:p>
        </p:txBody>
      </p:sp>
      <p:sp>
        <p:nvSpPr>
          <p:cNvPr id="4" name="Slide Number Placeholder 3"/>
          <p:cNvSpPr>
            <a:spLocks noGrp="1"/>
          </p:cNvSpPr>
          <p:nvPr>
            <p:ph type="sldNum" sz="quarter" idx="10"/>
          </p:nvPr>
        </p:nvSpPr>
        <p:spPr/>
        <p:txBody>
          <a:bodyPr/>
          <a:lstStyle/>
          <a:p>
            <a:fld id="{7B086BE1-6334-4394-8C32-54D68468D27E}" type="slidenum">
              <a:rPr lang="en-US" smtClean="0"/>
              <a:t>4</a:t>
            </a:fld>
            <a:endParaRPr lang="en-US"/>
          </a:p>
        </p:txBody>
      </p:sp>
    </p:spTree>
    <p:extLst>
      <p:ext uri="{BB962C8B-B14F-4D97-AF65-F5344CB8AC3E}">
        <p14:creationId xmlns:p14="http://schemas.microsoft.com/office/powerpoint/2010/main" val="25175765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40:  Documenting</a:t>
            </a:r>
            <a:r>
              <a:rPr lang="en-US" b="1" baseline="0" dirty="0" smtClean="0"/>
              <a:t> AT Outcome #2 in the IFSP/IEP</a:t>
            </a:r>
          </a:p>
          <a:p>
            <a:endParaRPr lang="en-US" b="1" dirty="0" smtClean="0"/>
          </a:p>
          <a:p>
            <a:r>
              <a:rPr lang="en-US" b="1" dirty="0" smtClean="0"/>
              <a:t>Presenter Notes: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Assistive</a:t>
            </a:r>
            <a:r>
              <a:rPr lang="en-US" baseline="0" dirty="0" smtClean="0"/>
              <a:t> Technology Outcome #2:  The child is successfully using AT.  The team met and had a conversation about the needs of the child and determined that the child is currently successfully using AT.  The conversation likely included what AT the child was using, in what environments he or she was using it, and what goals the AT was helping the child meet. The next step is to document this outcome.  In the IFSP the outcome could be documented in “What is already happening.”  In the IEP it is commonly documented in the Accommodations/Modifications section.  It is common to write the features of the technology rather than brand names.  This focuses on the features that work for the child and gives flexibility regarding brand choices and availability of technology that matches the needed features.  Brand names can be written in if it is the only one of its kind that can meet the need.</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F7F49CA-C5CE-4543-BEB5-D0D25732D7E5}" type="slidenum">
              <a:rPr lang="en-US" smtClean="0"/>
              <a:t>40</a:t>
            </a:fld>
            <a:endParaRPr lang="en-US"/>
          </a:p>
        </p:txBody>
      </p:sp>
    </p:spTree>
    <p:extLst>
      <p:ext uri="{BB962C8B-B14F-4D97-AF65-F5344CB8AC3E}">
        <p14:creationId xmlns:p14="http://schemas.microsoft.com/office/powerpoint/2010/main" val="17407455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41:  Documenting</a:t>
            </a:r>
            <a:r>
              <a:rPr lang="en-US" b="1" baseline="0" dirty="0" smtClean="0"/>
              <a:t> AT Outcome #3 in the IFSP/IEP</a:t>
            </a:r>
          </a:p>
          <a:p>
            <a:endParaRPr lang="en-US" b="1" dirty="0" smtClean="0"/>
          </a:p>
          <a:p>
            <a:r>
              <a:rPr lang="en-US" b="1" dirty="0" smtClean="0"/>
              <a:t>Presenter Notes: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Assistive</a:t>
            </a:r>
            <a:r>
              <a:rPr lang="en-US" baseline="0" dirty="0" smtClean="0"/>
              <a:t> Technology Outcome #3:  AT was considered and </a:t>
            </a:r>
            <a:r>
              <a:rPr lang="en-US" sz="1200" baseline="0" dirty="0" smtClean="0"/>
              <a:t>t</a:t>
            </a:r>
            <a:r>
              <a:rPr lang="en-US" sz="1200" dirty="0" smtClean="0"/>
              <a:t>he team has determined that the child, who is not currently using AT, needs AT and they</a:t>
            </a:r>
            <a:r>
              <a:rPr lang="en-US" sz="1200" baseline="0" dirty="0" smtClean="0"/>
              <a:t> have</a:t>
            </a:r>
            <a:r>
              <a:rPr lang="en-US" sz="1200" dirty="0" smtClean="0"/>
              <a:t> enough information to make decisions about specific AT</a:t>
            </a:r>
            <a:r>
              <a:rPr lang="en-US" baseline="0" dirty="0" smtClean="0"/>
              <a:t>.  The team met and had a conversation about the needs of the child and determined this child, although not currently using any assistive technology, would benefit from assistive technology.  They are familiar with both the needs of the child and various technology.  They are ready to move forward with trying technology and deciding what technology they think will best meet his or her needs. The next step is to document this outcome.  In the IFSP the outcome could be documented in “What will happen.”  In the IEP it is commonly documented in the Accommodations/Modifications section.  As they move forward, they will document how the technology is working and if they need to make any changes.</a:t>
            </a:r>
          </a:p>
          <a:p>
            <a:endParaRPr lang="en-US" dirty="0"/>
          </a:p>
        </p:txBody>
      </p:sp>
      <p:sp>
        <p:nvSpPr>
          <p:cNvPr id="4" name="Slide Number Placeholder 3"/>
          <p:cNvSpPr>
            <a:spLocks noGrp="1"/>
          </p:cNvSpPr>
          <p:nvPr>
            <p:ph type="sldNum" sz="quarter" idx="10"/>
          </p:nvPr>
        </p:nvSpPr>
        <p:spPr/>
        <p:txBody>
          <a:bodyPr/>
          <a:lstStyle/>
          <a:p>
            <a:fld id="{9F7F49CA-C5CE-4543-BEB5-D0D25732D7E5}" type="slidenum">
              <a:rPr lang="en-US" smtClean="0"/>
              <a:t>41</a:t>
            </a:fld>
            <a:endParaRPr lang="en-US"/>
          </a:p>
        </p:txBody>
      </p:sp>
    </p:spTree>
    <p:extLst>
      <p:ext uri="{BB962C8B-B14F-4D97-AF65-F5344CB8AC3E}">
        <p14:creationId xmlns:p14="http://schemas.microsoft.com/office/powerpoint/2010/main" val="25334383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42:  Documenting</a:t>
            </a:r>
            <a:r>
              <a:rPr lang="en-US" b="1" baseline="0" dirty="0" smtClean="0"/>
              <a:t> AT Outcome #4 in the IFSP/IEP</a:t>
            </a:r>
          </a:p>
          <a:p>
            <a:endParaRPr lang="en-US" b="1" dirty="0" smtClean="0"/>
          </a:p>
          <a:p>
            <a:r>
              <a:rPr lang="en-US" b="1" dirty="0" smtClean="0"/>
              <a:t>Presenter Notes: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Assistive</a:t>
            </a:r>
            <a:r>
              <a:rPr lang="en-US" baseline="0" dirty="0" smtClean="0"/>
              <a:t> Technology Outcome #4:  AT was considered.  The team has determined the </a:t>
            </a:r>
            <a:r>
              <a:rPr lang="en-US" sz="1200" dirty="0" smtClean="0"/>
              <a:t>child needs AT, but they need</a:t>
            </a:r>
            <a:r>
              <a:rPr lang="en-US" sz="1200" baseline="0" dirty="0" smtClean="0"/>
              <a:t> more</a:t>
            </a:r>
            <a:r>
              <a:rPr lang="en-US" sz="1200" dirty="0" smtClean="0"/>
              <a:t> information to determine the type of AT that would meet the needs of the child</a:t>
            </a:r>
            <a:r>
              <a:rPr lang="en-US" baseline="0" dirty="0" smtClean="0"/>
              <a:t>. This is often when a district AT specialist, or someone in the district identified as having expertise in assistive technology, is called in to help.  If there is no such person in the district, an outside consultant may need to be called in.  The team may decide to conduct an assessment to help them identify technology to meet the identified needs of the child.  The next step is to document this outcome.  In the IFSP the outcome could be documented in “What will happen.”  In the IEP it is commonly documented in the Accommodations/Modifications section.  Document your conversation and your plan of action regarding assistive technology.  You’ll want to document the different technology or features you want to try and the expected timelines that the trials will occur.  You will want to document roles and responsibilities clearly for the team.  </a:t>
            </a:r>
          </a:p>
          <a:p>
            <a:endParaRPr lang="en-US" baseline="0" dirty="0" smtClean="0"/>
          </a:p>
          <a:p>
            <a:r>
              <a:rPr lang="en-US" b="1" baseline="0" dirty="0" smtClean="0"/>
              <a:t>NOTE:  </a:t>
            </a:r>
            <a:r>
              <a:rPr lang="en-US" baseline="0" dirty="0" smtClean="0"/>
              <a:t>Districts use different programs to do their special education paperwork.  Sometimes there is a designated box where the consideration of AT is documented.  Sometimes districts provide guidance in their policies and procedures about how they would like providers to document assistive technology.  It is important to check with your special education administrators regarding these questions.  In the absence of such guidance, the above recommendations ensure that you are meeting your legal requirements to consider AT and then using best practices by documenting in the IFSP and IEP.</a:t>
            </a:r>
            <a:endParaRPr lang="en-US" dirty="0" smtClean="0"/>
          </a:p>
          <a:p>
            <a:endParaRPr lang="en-US" dirty="0"/>
          </a:p>
        </p:txBody>
      </p:sp>
      <p:sp>
        <p:nvSpPr>
          <p:cNvPr id="4" name="Slide Number Placeholder 3"/>
          <p:cNvSpPr>
            <a:spLocks noGrp="1"/>
          </p:cNvSpPr>
          <p:nvPr>
            <p:ph type="sldNum" sz="quarter" idx="10"/>
          </p:nvPr>
        </p:nvSpPr>
        <p:spPr/>
        <p:txBody>
          <a:bodyPr/>
          <a:lstStyle/>
          <a:p>
            <a:fld id="{9F7F49CA-C5CE-4543-BEB5-D0D25732D7E5}" type="slidenum">
              <a:rPr lang="en-US" smtClean="0"/>
              <a:t>42</a:t>
            </a:fld>
            <a:endParaRPr lang="en-US"/>
          </a:p>
        </p:txBody>
      </p:sp>
    </p:spTree>
    <p:extLst>
      <p:ext uri="{BB962C8B-B14F-4D97-AF65-F5344CB8AC3E}">
        <p14:creationId xmlns:p14="http://schemas.microsoft.com/office/powerpoint/2010/main" val="25143853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43:  More on Embedding AT in IFSP</a:t>
            </a:r>
          </a:p>
          <a:p>
            <a:endParaRPr lang="en-US" b="1" dirty="0" smtClean="0"/>
          </a:p>
          <a:p>
            <a:r>
              <a:rPr lang="en-US" b="1" dirty="0" smtClean="0"/>
              <a:t>Presenter Notes:</a:t>
            </a:r>
          </a:p>
          <a:p>
            <a:pPr eaLnBrk="1" hangingPunct="1"/>
            <a:r>
              <a:rPr lang="en-US" altLang="en-US" dirty="0" smtClean="0"/>
              <a:t>This slide and the following two slides provide</a:t>
            </a:r>
            <a:r>
              <a:rPr lang="en-US" altLang="en-US" baseline="0" dirty="0" smtClean="0"/>
              <a:t> examples of sections of the IFSP where you can document assistive technology.  This chart is taken from the Tots-N-Tech </a:t>
            </a:r>
            <a:r>
              <a:rPr lang="en-US" altLang="en-US" i="1" baseline="0" dirty="0" smtClean="0"/>
              <a:t>Resource Brief 6: IFSP. </a:t>
            </a:r>
            <a:r>
              <a:rPr lang="en-US" altLang="en-US" i="0" baseline="0" dirty="0" smtClean="0"/>
              <a:t>This slide reviews how to embed AT into the IFSP using the IDEA requirements of including a statement of the child’s present levels of development and a statement of the family’s resources. </a:t>
            </a:r>
            <a:endParaRPr lang="en-US" altLang="en-US" i="1" baseline="0" dirty="0" smtClean="0"/>
          </a:p>
          <a:p>
            <a:pPr eaLnBrk="1" hangingPunct="1"/>
            <a:endParaRPr lang="en-US" altLang="en-US" i="0" baseline="0" dirty="0" smtClean="0"/>
          </a:p>
          <a:p>
            <a:pPr eaLnBrk="1" hangingPunct="1"/>
            <a:r>
              <a:rPr lang="en-US" altLang="en-US" i="0" baseline="0" dirty="0" smtClean="0"/>
              <a:t>Resource:</a:t>
            </a:r>
          </a:p>
          <a:p>
            <a:pPr eaLnBrk="1" hangingPunct="1"/>
            <a:r>
              <a:rPr lang="en-US" altLang="en-US" i="0" baseline="0" dirty="0" smtClean="0"/>
              <a:t>http://</a:t>
            </a:r>
            <a:r>
              <a:rPr lang="en-US" altLang="en-US" i="0" baseline="0" dirty="0" err="1" smtClean="0"/>
              <a:t>tnt.asu.edu</a:t>
            </a:r>
            <a:r>
              <a:rPr lang="en-US" altLang="en-US" i="0" baseline="0" dirty="0" smtClean="0"/>
              <a:t>/sites/default/files/Brief_6_IFSPHandout8-21-09.pdf</a:t>
            </a:r>
          </a:p>
          <a:p>
            <a:pPr eaLnBrk="1" hangingPunct="1"/>
            <a:endParaRPr lang="en-US" dirty="0" smtClean="0"/>
          </a:p>
        </p:txBody>
      </p:sp>
      <p:sp>
        <p:nvSpPr>
          <p:cNvPr id="4" name="Slide Number Placeholder 3"/>
          <p:cNvSpPr>
            <a:spLocks noGrp="1"/>
          </p:cNvSpPr>
          <p:nvPr>
            <p:ph type="sldNum" sz="quarter" idx="10"/>
          </p:nvPr>
        </p:nvSpPr>
        <p:spPr/>
        <p:txBody>
          <a:bodyPr/>
          <a:lstStyle/>
          <a:p>
            <a:fld id="{9F7F49CA-C5CE-4543-BEB5-D0D25732D7E5}" type="slidenum">
              <a:rPr lang="en-US" smtClean="0"/>
              <a:t>43</a:t>
            </a:fld>
            <a:endParaRPr lang="en-US"/>
          </a:p>
        </p:txBody>
      </p:sp>
    </p:spTree>
    <p:extLst>
      <p:ext uri="{BB962C8B-B14F-4D97-AF65-F5344CB8AC3E}">
        <p14:creationId xmlns:p14="http://schemas.microsoft.com/office/powerpoint/2010/main" val="7963861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44: More on Embedding AT in IFSP (continued)</a:t>
            </a:r>
          </a:p>
          <a:p>
            <a:endParaRPr lang="en-US" b="1" dirty="0" smtClean="0"/>
          </a:p>
          <a:p>
            <a:r>
              <a:rPr lang="en-US" b="1" dirty="0" smtClean="0"/>
              <a:t>Presenter Notes:</a:t>
            </a:r>
          </a:p>
          <a:p>
            <a:pPr eaLnBrk="1" hangingPunct="1"/>
            <a:r>
              <a:rPr lang="en-US" altLang="en-US" i="0" baseline="0" dirty="0" smtClean="0"/>
              <a:t>Here we review how to embed AT into the IFSP using the IDEA requirements of a statement of the family’s priorities and concerns, as well as the statement of the measurable results to be expected. </a:t>
            </a:r>
            <a:endParaRPr lang="en-US" dirty="0"/>
          </a:p>
        </p:txBody>
      </p:sp>
      <p:sp>
        <p:nvSpPr>
          <p:cNvPr id="4" name="Slide Number Placeholder 3"/>
          <p:cNvSpPr>
            <a:spLocks noGrp="1"/>
          </p:cNvSpPr>
          <p:nvPr>
            <p:ph type="sldNum" sz="quarter" idx="10"/>
          </p:nvPr>
        </p:nvSpPr>
        <p:spPr/>
        <p:txBody>
          <a:bodyPr/>
          <a:lstStyle/>
          <a:p>
            <a:fld id="{9F7F49CA-C5CE-4543-BEB5-D0D25732D7E5}" type="slidenum">
              <a:rPr lang="en-US" smtClean="0"/>
              <a:t>44</a:t>
            </a:fld>
            <a:endParaRPr lang="en-US"/>
          </a:p>
        </p:txBody>
      </p:sp>
    </p:spTree>
    <p:extLst>
      <p:ext uri="{BB962C8B-B14F-4D97-AF65-F5344CB8AC3E}">
        <p14:creationId xmlns:p14="http://schemas.microsoft.com/office/powerpoint/2010/main" val="23779687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45:  More on Embedding AT in IFSP (continued)</a:t>
            </a:r>
          </a:p>
          <a:p>
            <a:endParaRPr lang="en-US" b="1" dirty="0" smtClean="0"/>
          </a:p>
          <a:p>
            <a:r>
              <a:rPr lang="en-US" b="1" dirty="0" smtClean="0"/>
              <a:t>Presenter Notes:</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aseline="0" dirty="0" smtClean="0"/>
              <a:t>It is important to know both how and where to document AT.  Ask your district leadership for policies and procedures around documenting assistive technology.  If there are no policies or procedures on assistive technology, consider discussing where assistive technology should be documented in your district IFSPs and IEPs.  This will give consistency to your documents, which is beneficial in planning for both parents and professionals.</a:t>
            </a:r>
            <a:endParaRPr lang="en-US" altLang="en-US" dirty="0" smtClean="0"/>
          </a:p>
          <a:p>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Discussion: </a:t>
            </a:r>
            <a:r>
              <a:rPr lang="en-US" b="0" dirty="0" smtClean="0"/>
              <a:t>The</a:t>
            </a:r>
            <a:r>
              <a:rPr lang="en-US" b="0" baseline="0" dirty="0" smtClean="0"/>
              <a:t> TIKES project did a review of a random sampling of IFSP and IEP documents in three school districts.  When there was an identified place to document assistive technology or when the team had clear guidance and direction from district leadership, the quantity and the quality of the documentation of assistive technology increased.  Discuss in small groups or as a team where you currently document assistive technology and how the process could be improved to increase both the amount of appropriate documentation and the quality of that documentation.</a:t>
            </a:r>
            <a:endParaRPr lang="en-US" b="1" dirty="0" smtClean="0"/>
          </a:p>
          <a:p>
            <a:endParaRPr lang="en-US" b="1" dirty="0" smtClean="0"/>
          </a:p>
        </p:txBody>
      </p:sp>
      <p:sp>
        <p:nvSpPr>
          <p:cNvPr id="4" name="Slide Number Placeholder 3"/>
          <p:cNvSpPr>
            <a:spLocks noGrp="1"/>
          </p:cNvSpPr>
          <p:nvPr>
            <p:ph type="sldNum" sz="quarter" idx="10"/>
          </p:nvPr>
        </p:nvSpPr>
        <p:spPr/>
        <p:txBody>
          <a:bodyPr/>
          <a:lstStyle/>
          <a:p>
            <a:fld id="{9F7F49CA-C5CE-4543-BEB5-D0D25732D7E5}" type="slidenum">
              <a:rPr lang="en-US" smtClean="0"/>
              <a:t>45</a:t>
            </a:fld>
            <a:endParaRPr lang="en-US"/>
          </a:p>
        </p:txBody>
      </p:sp>
    </p:spTree>
    <p:extLst>
      <p:ext uri="{BB962C8B-B14F-4D97-AF65-F5344CB8AC3E}">
        <p14:creationId xmlns:p14="http://schemas.microsoft.com/office/powerpoint/2010/main" val="79638610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858" indent="-285715" eaLnBrk="0" hangingPunct="0">
              <a:defRPr>
                <a:solidFill>
                  <a:schemeClr val="tx1"/>
                </a:solidFill>
                <a:latin typeface="Arial" charset="0"/>
                <a:cs typeface="Arial" charset="0"/>
              </a:defRPr>
            </a:lvl2pPr>
            <a:lvl3pPr marL="1142858" indent="-228572" eaLnBrk="0" hangingPunct="0">
              <a:defRPr>
                <a:solidFill>
                  <a:schemeClr val="tx1"/>
                </a:solidFill>
                <a:latin typeface="Arial" charset="0"/>
                <a:cs typeface="Arial" charset="0"/>
              </a:defRPr>
            </a:lvl3pPr>
            <a:lvl4pPr marL="1600001" indent="-228572" eaLnBrk="0" hangingPunct="0">
              <a:defRPr>
                <a:solidFill>
                  <a:schemeClr val="tx1"/>
                </a:solidFill>
                <a:latin typeface="Arial" charset="0"/>
                <a:cs typeface="Arial" charset="0"/>
              </a:defRPr>
            </a:lvl4pPr>
            <a:lvl5pPr marL="2057145" indent="-228572" eaLnBrk="0" hangingPunct="0">
              <a:defRPr>
                <a:solidFill>
                  <a:schemeClr val="tx1"/>
                </a:solidFill>
                <a:latin typeface="Arial" charset="0"/>
                <a:cs typeface="Arial" charset="0"/>
              </a:defRPr>
            </a:lvl5pPr>
            <a:lvl6pPr marL="2514288" indent="-228572" eaLnBrk="0" fontAlgn="base" hangingPunct="0">
              <a:spcBef>
                <a:spcPct val="0"/>
              </a:spcBef>
              <a:spcAft>
                <a:spcPct val="0"/>
              </a:spcAft>
              <a:defRPr>
                <a:solidFill>
                  <a:schemeClr val="tx1"/>
                </a:solidFill>
                <a:latin typeface="Arial" charset="0"/>
                <a:cs typeface="Arial" charset="0"/>
              </a:defRPr>
            </a:lvl6pPr>
            <a:lvl7pPr marL="2971431" indent="-228572" eaLnBrk="0" fontAlgn="base" hangingPunct="0">
              <a:spcBef>
                <a:spcPct val="0"/>
              </a:spcBef>
              <a:spcAft>
                <a:spcPct val="0"/>
              </a:spcAft>
              <a:defRPr>
                <a:solidFill>
                  <a:schemeClr val="tx1"/>
                </a:solidFill>
                <a:latin typeface="Arial" charset="0"/>
                <a:cs typeface="Arial" charset="0"/>
              </a:defRPr>
            </a:lvl7pPr>
            <a:lvl8pPr marL="3428574" indent="-228572" eaLnBrk="0" fontAlgn="base" hangingPunct="0">
              <a:spcBef>
                <a:spcPct val="0"/>
              </a:spcBef>
              <a:spcAft>
                <a:spcPct val="0"/>
              </a:spcAft>
              <a:defRPr>
                <a:solidFill>
                  <a:schemeClr val="tx1"/>
                </a:solidFill>
                <a:latin typeface="Arial" charset="0"/>
                <a:cs typeface="Arial" charset="0"/>
              </a:defRPr>
            </a:lvl8pPr>
            <a:lvl9pPr marL="3885717" indent="-228572" eaLnBrk="0" fontAlgn="base" hangingPunct="0">
              <a:spcBef>
                <a:spcPct val="0"/>
              </a:spcBef>
              <a:spcAft>
                <a:spcPct val="0"/>
              </a:spcAft>
              <a:defRPr>
                <a:solidFill>
                  <a:schemeClr val="tx1"/>
                </a:solidFill>
                <a:latin typeface="Arial" charset="0"/>
                <a:cs typeface="Arial" charset="0"/>
              </a:defRPr>
            </a:lvl9pPr>
          </a:lstStyle>
          <a:p>
            <a:pPr eaLnBrk="1" hangingPunct="1"/>
            <a:fld id="{1A506C80-D24F-45CF-ACC9-70A7B4D9DF8B}" type="slidenum">
              <a:rPr lang="en-US" altLang="en-US"/>
              <a:pPr eaLnBrk="1" hangingPunct="1"/>
              <a:t>46</a:t>
            </a:fld>
            <a:endParaRPr lang="en-US" alt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r>
              <a:rPr lang="en-US" b="1" dirty="0" smtClean="0">
                <a:solidFill>
                  <a:srgbClr val="000000"/>
                </a:solidFill>
              </a:rPr>
              <a:t>Slide 46:  What to Consider</a:t>
            </a:r>
            <a:r>
              <a:rPr lang="en-US" b="1" baseline="0" dirty="0" smtClean="0">
                <a:solidFill>
                  <a:srgbClr val="000000"/>
                </a:solidFill>
              </a:rPr>
              <a:t> When </a:t>
            </a:r>
            <a:r>
              <a:rPr lang="en-US" altLang="en-US" b="1" kern="0" dirty="0" smtClean="0">
                <a:solidFill>
                  <a:srgbClr val="000000"/>
                </a:solidFill>
                <a:latin typeface="Times New Roman"/>
                <a:ea typeface="+mj-ea"/>
                <a:cs typeface="Arial"/>
              </a:rPr>
              <a:t>Documenting </a:t>
            </a:r>
            <a:r>
              <a:rPr lang="en-US" altLang="en-US" b="1" kern="0" dirty="0">
                <a:solidFill>
                  <a:srgbClr val="000000"/>
                </a:solidFill>
                <a:latin typeface="Times New Roman"/>
                <a:ea typeface="+mj-ea"/>
                <a:cs typeface="Arial"/>
              </a:rPr>
              <a:t>Assistive Technology in the IFSP/IEP</a:t>
            </a:r>
          </a:p>
          <a:p>
            <a:endParaRPr lang="en-US" b="1" dirty="0" smtClean="0">
              <a:solidFill>
                <a:srgbClr val="000000"/>
              </a:solidFill>
            </a:endParaRPr>
          </a:p>
          <a:p>
            <a:r>
              <a:rPr lang="en-US" b="1" dirty="0" smtClean="0">
                <a:solidFill>
                  <a:srgbClr val="000000"/>
                </a:solidFill>
              </a:rPr>
              <a:t>Presenter Notes:</a:t>
            </a:r>
          </a:p>
          <a:p>
            <a:r>
              <a:rPr lang="en-US" b="0" dirty="0" smtClean="0">
                <a:solidFill>
                  <a:srgbClr val="000000"/>
                </a:solidFill>
              </a:rPr>
              <a:t>The </a:t>
            </a:r>
            <a:r>
              <a:rPr lang="en-US" b="0" baseline="0" dirty="0" smtClean="0">
                <a:solidFill>
                  <a:srgbClr val="000000"/>
                </a:solidFill>
              </a:rPr>
              <a:t>Child-Centered AT Plan is a simple and easy-to-use tool to help IFSP and IEP teams include assistive technology.  Information from this planning document can easily be transferred to the appropriate place in the IFSP or IEP.  Specific information that is discussed in the team meeting needs to be included in these legal documents. This information should always support your child’s goals and objectives. For children with IFSPs, these goals are based on family routines and activities. For children ages 3 and older, this includes participation in the general classroom curriculum.</a:t>
            </a:r>
            <a:endParaRPr lang="en-US" b="0" dirty="0" smtClean="0">
              <a:solidFill>
                <a:srgbClr val="000000"/>
              </a:solidFill>
            </a:endParaRPr>
          </a:p>
          <a:p>
            <a:pPr eaLnBrk="1" hangingPunct="1"/>
            <a:endParaRPr lang="en-US" altLang="en-US" dirty="0" smtClean="0"/>
          </a:p>
        </p:txBody>
      </p:sp>
    </p:spTree>
    <p:extLst>
      <p:ext uri="{BB962C8B-B14F-4D97-AF65-F5344CB8AC3E}">
        <p14:creationId xmlns:p14="http://schemas.microsoft.com/office/powerpoint/2010/main" val="1260676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858" indent="-285715" eaLnBrk="0" hangingPunct="0">
              <a:defRPr>
                <a:solidFill>
                  <a:schemeClr val="tx1"/>
                </a:solidFill>
                <a:latin typeface="Arial" charset="0"/>
                <a:cs typeface="Arial" charset="0"/>
              </a:defRPr>
            </a:lvl2pPr>
            <a:lvl3pPr marL="1142858" indent="-228572" eaLnBrk="0" hangingPunct="0">
              <a:defRPr>
                <a:solidFill>
                  <a:schemeClr val="tx1"/>
                </a:solidFill>
                <a:latin typeface="Arial" charset="0"/>
                <a:cs typeface="Arial" charset="0"/>
              </a:defRPr>
            </a:lvl3pPr>
            <a:lvl4pPr marL="1600001" indent="-228572" eaLnBrk="0" hangingPunct="0">
              <a:defRPr>
                <a:solidFill>
                  <a:schemeClr val="tx1"/>
                </a:solidFill>
                <a:latin typeface="Arial" charset="0"/>
                <a:cs typeface="Arial" charset="0"/>
              </a:defRPr>
            </a:lvl4pPr>
            <a:lvl5pPr marL="2057145" indent="-228572" eaLnBrk="0" hangingPunct="0">
              <a:defRPr>
                <a:solidFill>
                  <a:schemeClr val="tx1"/>
                </a:solidFill>
                <a:latin typeface="Arial" charset="0"/>
                <a:cs typeface="Arial" charset="0"/>
              </a:defRPr>
            </a:lvl5pPr>
            <a:lvl6pPr marL="2514288" indent="-228572" eaLnBrk="0" fontAlgn="base" hangingPunct="0">
              <a:spcBef>
                <a:spcPct val="0"/>
              </a:spcBef>
              <a:spcAft>
                <a:spcPct val="0"/>
              </a:spcAft>
              <a:defRPr>
                <a:solidFill>
                  <a:schemeClr val="tx1"/>
                </a:solidFill>
                <a:latin typeface="Arial" charset="0"/>
                <a:cs typeface="Arial" charset="0"/>
              </a:defRPr>
            </a:lvl6pPr>
            <a:lvl7pPr marL="2971431" indent="-228572" eaLnBrk="0" fontAlgn="base" hangingPunct="0">
              <a:spcBef>
                <a:spcPct val="0"/>
              </a:spcBef>
              <a:spcAft>
                <a:spcPct val="0"/>
              </a:spcAft>
              <a:defRPr>
                <a:solidFill>
                  <a:schemeClr val="tx1"/>
                </a:solidFill>
                <a:latin typeface="Arial" charset="0"/>
                <a:cs typeface="Arial" charset="0"/>
              </a:defRPr>
            </a:lvl7pPr>
            <a:lvl8pPr marL="3428574" indent="-228572" eaLnBrk="0" fontAlgn="base" hangingPunct="0">
              <a:spcBef>
                <a:spcPct val="0"/>
              </a:spcBef>
              <a:spcAft>
                <a:spcPct val="0"/>
              </a:spcAft>
              <a:defRPr>
                <a:solidFill>
                  <a:schemeClr val="tx1"/>
                </a:solidFill>
                <a:latin typeface="Arial" charset="0"/>
                <a:cs typeface="Arial" charset="0"/>
              </a:defRPr>
            </a:lvl8pPr>
            <a:lvl9pPr marL="3885717" indent="-228572" eaLnBrk="0" fontAlgn="base" hangingPunct="0">
              <a:spcBef>
                <a:spcPct val="0"/>
              </a:spcBef>
              <a:spcAft>
                <a:spcPct val="0"/>
              </a:spcAft>
              <a:defRPr>
                <a:solidFill>
                  <a:schemeClr val="tx1"/>
                </a:solidFill>
                <a:latin typeface="Arial" charset="0"/>
                <a:cs typeface="Arial" charset="0"/>
              </a:defRPr>
            </a:lvl9pPr>
          </a:lstStyle>
          <a:p>
            <a:pPr eaLnBrk="1" hangingPunct="1"/>
            <a:fld id="{1A506C80-D24F-45CF-ACC9-70A7B4D9DF8B}" type="slidenum">
              <a:rPr lang="en-US" altLang="en-US"/>
              <a:pPr eaLnBrk="1" hangingPunct="1"/>
              <a:t>47</a:t>
            </a:fld>
            <a:endParaRPr lang="en-US" alt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r>
              <a:rPr lang="en-US" b="1" dirty="0" smtClean="0"/>
              <a:t>Slide 47:</a:t>
            </a:r>
            <a:r>
              <a:rPr lang="en-US" b="1" baseline="0" dirty="0" smtClean="0"/>
              <a:t>  What to Consider When </a:t>
            </a:r>
            <a:r>
              <a:rPr lang="en-US" altLang="en-US" b="1" kern="0" dirty="0" smtClean="0">
                <a:solidFill>
                  <a:srgbClr val="4D4D4D"/>
                </a:solidFill>
                <a:latin typeface="Times New Roman"/>
                <a:cs typeface="Arial"/>
              </a:rPr>
              <a:t>Documenting AT in </a:t>
            </a:r>
            <a:r>
              <a:rPr lang="en-US" altLang="en-US" b="1" kern="0" dirty="0">
                <a:solidFill>
                  <a:srgbClr val="4D4D4D"/>
                </a:solidFill>
                <a:latin typeface="Times New Roman"/>
                <a:cs typeface="Arial"/>
              </a:rPr>
              <a:t>the IFSP/IEP</a:t>
            </a:r>
          </a:p>
          <a:p>
            <a:endParaRPr lang="en-US" b="1" dirty="0" smtClean="0"/>
          </a:p>
          <a:p>
            <a:r>
              <a:rPr lang="en-US" b="1" dirty="0" smtClean="0"/>
              <a:t>Presenter Notes:</a:t>
            </a:r>
          </a:p>
          <a:p>
            <a:r>
              <a:rPr lang="en-US" b="0" dirty="0" smtClean="0"/>
              <a:t>Features of the AT your child or student needs should be listed within the IFSP and IEP. Including</a:t>
            </a:r>
            <a:r>
              <a:rPr lang="en-US" b="0" baseline="0" dirty="0" smtClean="0"/>
              <a:t> these specific features ensures that the child’s needs will be met with the AT that is chosen. Focus on the specific features such as size, weight, the function (what it does) etc. and how these features support the child.  It is best practice to list features rather than name specific brands or devices to ensure the child has what they need in all environments.</a:t>
            </a:r>
            <a:endParaRPr lang="en-US" b="0" dirty="0" smtClean="0"/>
          </a:p>
          <a:p>
            <a:pPr eaLnBrk="1" hangingPunct="1"/>
            <a:endParaRPr lang="en-US" altLang="en-US" dirty="0" smtClean="0"/>
          </a:p>
        </p:txBody>
      </p:sp>
    </p:spTree>
    <p:extLst>
      <p:ext uri="{BB962C8B-B14F-4D97-AF65-F5344CB8AC3E}">
        <p14:creationId xmlns:p14="http://schemas.microsoft.com/office/powerpoint/2010/main" val="39230189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858" indent="-285715" eaLnBrk="0" hangingPunct="0">
              <a:defRPr>
                <a:solidFill>
                  <a:schemeClr val="tx1"/>
                </a:solidFill>
                <a:latin typeface="Arial" charset="0"/>
                <a:cs typeface="Arial" charset="0"/>
              </a:defRPr>
            </a:lvl2pPr>
            <a:lvl3pPr marL="1142858" indent="-228572" eaLnBrk="0" hangingPunct="0">
              <a:defRPr>
                <a:solidFill>
                  <a:schemeClr val="tx1"/>
                </a:solidFill>
                <a:latin typeface="Arial" charset="0"/>
                <a:cs typeface="Arial" charset="0"/>
              </a:defRPr>
            </a:lvl3pPr>
            <a:lvl4pPr marL="1600001" indent="-228572" eaLnBrk="0" hangingPunct="0">
              <a:defRPr>
                <a:solidFill>
                  <a:schemeClr val="tx1"/>
                </a:solidFill>
                <a:latin typeface="Arial" charset="0"/>
                <a:cs typeface="Arial" charset="0"/>
              </a:defRPr>
            </a:lvl4pPr>
            <a:lvl5pPr marL="2057145" indent="-228572" eaLnBrk="0" hangingPunct="0">
              <a:defRPr>
                <a:solidFill>
                  <a:schemeClr val="tx1"/>
                </a:solidFill>
                <a:latin typeface="Arial" charset="0"/>
                <a:cs typeface="Arial" charset="0"/>
              </a:defRPr>
            </a:lvl5pPr>
            <a:lvl6pPr marL="2514288" indent="-228572" eaLnBrk="0" fontAlgn="base" hangingPunct="0">
              <a:spcBef>
                <a:spcPct val="0"/>
              </a:spcBef>
              <a:spcAft>
                <a:spcPct val="0"/>
              </a:spcAft>
              <a:defRPr>
                <a:solidFill>
                  <a:schemeClr val="tx1"/>
                </a:solidFill>
                <a:latin typeface="Arial" charset="0"/>
                <a:cs typeface="Arial" charset="0"/>
              </a:defRPr>
            </a:lvl6pPr>
            <a:lvl7pPr marL="2971431" indent="-228572" eaLnBrk="0" fontAlgn="base" hangingPunct="0">
              <a:spcBef>
                <a:spcPct val="0"/>
              </a:spcBef>
              <a:spcAft>
                <a:spcPct val="0"/>
              </a:spcAft>
              <a:defRPr>
                <a:solidFill>
                  <a:schemeClr val="tx1"/>
                </a:solidFill>
                <a:latin typeface="Arial" charset="0"/>
                <a:cs typeface="Arial" charset="0"/>
              </a:defRPr>
            </a:lvl7pPr>
            <a:lvl8pPr marL="3428574" indent="-228572" eaLnBrk="0" fontAlgn="base" hangingPunct="0">
              <a:spcBef>
                <a:spcPct val="0"/>
              </a:spcBef>
              <a:spcAft>
                <a:spcPct val="0"/>
              </a:spcAft>
              <a:defRPr>
                <a:solidFill>
                  <a:schemeClr val="tx1"/>
                </a:solidFill>
                <a:latin typeface="Arial" charset="0"/>
                <a:cs typeface="Arial" charset="0"/>
              </a:defRPr>
            </a:lvl8pPr>
            <a:lvl9pPr marL="3885717" indent="-228572" eaLnBrk="0" fontAlgn="base" hangingPunct="0">
              <a:spcBef>
                <a:spcPct val="0"/>
              </a:spcBef>
              <a:spcAft>
                <a:spcPct val="0"/>
              </a:spcAft>
              <a:defRPr>
                <a:solidFill>
                  <a:schemeClr val="tx1"/>
                </a:solidFill>
                <a:latin typeface="Arial" charset="0"/>
                <a:cs typeface="Arial" charset="0"/>
              </a:defRPr>
            </a:lvl9pPr>
          </a:lstStyle>
          <a:p>
            <a:pPr eaLnBrk="1" hangingPunct="1"/>
            <a:fld id="{1A506C80-D24F-45CF-ACC9-70A7B4D9DF8B}" type="slidenum">
              <a:rPr lang="en-US" altLang="en-US"/>
              <a:pPr eaLnBrk="1" hangingPunct="1"/>
              <a:t>48</a:t>
            </a:fld>
            <a:endParaRPr lang="en-US" alt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r>
              <a:rPr lang="en-US" b="1" dirty="0" smtClean="0">
                <a:solidFill>
                  <a:srgbClr val="000000"/>
                </a:solidFill>
              </a:rPr>
              <a:t>Slide 48:  What to Consider When </a:t>
            </a:r>
            <a:r>
              <a:rPr lang="en-US" altLang="en-US" b="1" kern="0" dirty="0" smtClean="0">
                <a:solidFill>
                  <a:srgbClr val="000000"/>
                </a:solidFill>
                <a:latin typeface="Times New Roman"/>
                <a:cs typeface="Arial"/>
              </a:rPr>
              <a:t>Documenting AT in </a:t>
            </a:r>
            <a:r>
              <a:rPr lang="en-US" altLang="en-US" b="1" kern="0" dirty="0">
                <a:solidFill>
                  <a:srgbClr val="000000"/>
                </a:solidFill>
                <a:latin typeface="Times New Roman"/>
                <a:cs typeface="Arial"/>
              </a:rPr>
              <a:t>the IFSP/IEP</a:t>
            </a:r>
          </a:p>
          <a:p>
            <a:endParaRPr lang="en-US" b="1" dirty="0" smtClean="0">
              <a:solidFill>
                <a:srgbClr val="000000"/>
              </a:solidFill>
            </a:endParaRPr>
          </a:p>
          <a:p>
            <a:r>
              <a:rPr lang="en-US" b="1" dirty="0" smtClean="0">
                <a:solidFill>
                  <a:srgbClr val="000000"/>
                </a:solidFill>
              </a:rPr>
              <a:t>Presenter Notes:</a:t>
            </a:r>
          </a:p>
          <a:p>
            <a:r>
              <a:rPr lang="en-US" b="0" dirty="0" smtClean="0">
                <a:solidFill>
                  <a:srgbClr val="000000"/>
                </a:solidFill>
              </a:rPr>
              <a:t>When</a:t>
            </a:r>
            <a:r>
              <a:rPr lang="en-US" b="0" baseline="0" dirty="0" smtClean="0">
                <a:solidFill>
                  <a:srgbClr val="000000"/>
                </a:solidFill>
              </a:rPr>
              <a:t> documenting AT in the IFSP or IEP, it is important to always keep in mind that AT must be related to the child’s outcomes or goals and objectives. By connecting AT to specific goals or outcomes, the team is able to effectively evaluate the use and success or failure of the AT tool. It is also helpful to connect AT devices to specific goals or outcomes because it is another way ensure your AT decisions are always driven by the specific needs of a child. </a:t>
            </a:r>
            <a:endParaRPr lang="en-US" b="0" dirty="0" smtClean="0">
              <a:solidFill>
                <a:srgbClr val="000000"/>
              </a:solidFill>
            </a:endParaRPr>
          </a:p>
          <a:p>
            <a:pPr eaLnBrk="1" hangingPunct="1"/>
            <a:endParaRPr lang="en-US" altLang="en-US" dirty="0" smtClean="0"/>
          </a:p>
        </p:txBody>
      </p:sp>
    </p:spTree>
    <p:extLst>
      <p:ext uri="{BB962C8B-B14F-4D97-AF65-F5344CB8AC3E}">
        <p14:creationId xmlns:p14="http://schemas.microsoft.com/office/powerpoint/2010/main" val="398004507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858" indent="-285715" eaLnBrk="0" hangingPunct="0">
              <a:defRPr>
                <a:solidFill>
                  <a:schemeClr val="tx1"/>
                </a:solidFill>
                <a:latin typeface="Arial" charset="0"/>
                <a:cs typeface="Arial" charset="0"/>
              </a:defRPr>
            </a:lvl2pPr>
            <a:lvl3pPr marL="1142858" indent="-228572" eaLnBrk="0" hangingPunct="0">
              <a:defRPr>
                <a:solidFill>
                  <a:schemeClr val="tx1"/>
                </a:solidFill>
                <a:latin typeface="Arial" charset="0"/>
                <a:cs typeface="Arial" charset="0"/>
              </a:defRPr>
            </a:lvl3pPr>
            <a:lvl4pPr marL="1600001" indent="-228572" eaLnBrk="0" hangingPunct="0">
              <a:defRPr>
                <a:solidFill>
                  <a:schemeClr val="tx1"/>
                </a:solidFill>
                <a:latin typeface="Arial" charset="0"/>
                <a:cs typeface="Arial" charset="0"/>
              </a:defRPr>
            </a:lvl4pPr>
            <a:lvl5pPr marL="2057145" indent="-228572" eaLnBrk="0" hangingPunct="0">
              <a:defRPr>
                <a:solidFill>
                  <a:schemeClr val="tx1"/>
                </a:solidFill>
                <a:latin typeface="Arial" charset="0"/>
                <a:cs typeface="Arial" charset="0"/>
              </a:defRPr>
            </a:lvl5pPr>
            <a:lvl6pPr marL="2514288" indent="-228572" eaLnBrk="0" fontAlgn="base" hangingPunct="0">
              <a:spcBef>
                <a:spcPct val="0"/>
              </a:spcBef>
              <a:spcAft>
                <a:spcPct val="0"/>
              </a:spcAft>
              <a:defRPr>
                <a:solidFill>
                  <a:schemeClr val="tx1"/>
                </a:solidFill>
                <a:latin typeface="Arial" charset="0"/>
                <a:cs typeface="Arial" charset="0"/>
              </a:defRPr>
            </a:lvl6pPr>
            <a:lvl7pPr marL="2971431" indent="-228572" eaLnBrk="0" fontAlgn="base" hangingPunct="0">
              <a:spcBef>
                <a:spcPct val="0"/>
              </a:spcBef>
              <a:spcAft>
                <a:spcPct val="0"/>
              </a:spcAft>
              <a:defRPr>
                <a:solidFill>
                  <a:schemeClr val="tx1"/>
                </a:solidFill>
                <a:latin typeface="Arial" charset="0"/>
                <a:cs typeface="Arial" charset="0"/>
              </a:defRPr>
            </a:lvl7pPr>
            <a:lvl8pPr marL="3428574" indent="-228572" eaLnBrk="0" fontAlgn="base" hangingPunct="0">
              <a:spcBef>
                <a:spcPct val="0"/>
              </a:spcBef>
              <a:spcAft>
                <a:spcPct val="0"/>
              </a:spcAft>
              <a:defRPr>
                <a:solidFill>
                  <a:schemeClr val="tx1"/>
                </a:solidFill>
                <a:latin typeface="Arial" charset="0"/>
                <a:cs typeface="Arial" charset="0"/>
              </a:defRPr>
            </a:lvl8pPr>
            <a:lvl9pPr marL="3885717" indent="-228572" eaLnBrk="0" fontAlgn="base" hangingPunct="0">
              <a:spcBef>
                <a:spcPct val="0"/>
              </a:spcBef>
              <a:spcAft>
                <a:spcPct val="0"/>
              </a:spcAft>
              <a:defRPr>
                <a:solidFill>
                  <a:schemeClr val="tx1"/>
                </a:solidFill>
                <a:latin typeface="Arial" charset="0"/>
                <a:cs typeface="Arial" charset="0"/>
              </a:defRPr>
            </a:lvl9pPr>
          </a:lstStyle>
          <a:p>
            <a:pPr eaLnBrk="1" hangingPunct="1"/>
            <a:fld id="{1A506C80-D24F-45CF-ACC9-70A7B4D9DF8B}" type="slidenum">
              <a:rPr lang="en-US" altLang="en-US"/>
              <a:pPr eaLnBrk="1" hangingPunct="1"/>
              <a:t>49</a:t>
            </a:fld>
            <a:endParaRPr lang="en-US" alt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r>
              <a:rPr lang="en-US" b="1" dirty="0" smtClean="0">
                <a:solidFill>
                  <a:srgbClr val="000000"/>
                </a:solidFill>
              </a:rPr>
              <a:t>Slide 49:  What to Consider When </a:t>
            </a:r>
            <a:r>
              <a:rPr lang="en-US" altLang="en-US" b="1" kern="0" dirty="0" smtClean="0">
                <a:solidFill>
                  <a:srgbClr val="000000"/>
                </a:solidFill>
                <a:latin typeface="Times New Roman"/>
                <a:cs typeface="Arial"/>
              </a:rPr>
              <a:t>Documenting AT in </a:t>
            </a:r>
            <a:r>
              <a:rPr lang="en-US" altLang="en-US" b="1" kern="0" dirty="0">
                <a:solidFill>
                  <a:srgbClr val="000000"/>
                </a:solidFill>
                <a:latin typeface="Times New Roman"/>
                <a:cs typeface="Arial"/>
              </a:rPr>
              <a:t>the IFSP/IEP</a:t>
            </a:r>
          </a:p>
          <a:p>
            <a:endParaRPr lang="en-US" b="1" dirty="0" smtClean="0">
              <a:solidFill>
                <a:srgbClr val="000000"/>
              </a:solidFill>
            </a:endParaRPr>
          </a:p>
          <a:p>
            <a:r>
              <a:rPr lang="en-US" b="1" dirty="0" smtClean="0">
                <a:solidFill>
                  <a:srgbClr val="000000"/>
                </a:solidFill>
              </a:rPr>
              <a:t>Presenter Notes:</a:t>
            </a:r>
          </a:p>
          <a:p>
            <a:pPr eaLnBrk="1" hangingPunct="1"/>
            <a:r>
              <a:rPr lang="en-US" altLang="en-US" dirty="0" smtClean="0">
                <a:solidFill>
                  <a:srgbClr val="000000"/>
                </a:solidFill>
              </a:rPr>
              <a:t>It is also best practice to include any related services the child needs to succeed.</a:t>
            </a:r>
            <a:r>
              <a:rPr lang="en-US" altLang="en-US" baseline="0" dirty="0" smtClean="0">
                <a:solidFill>
                  <a:srgbClr val="000000"/>
                </a:solidFill>
              </a:rPr>
              <a:t> It is good communication to use the IFSP/IEP to lay out roles and responsibilities for AT related services.</a:t>
            </a:r>
            <a:endParaRPr lang="en-US" altLang="en-US" dirty="0" smtClean="0">
              <a:solidFill>
                <a:srgbClr val="000000"/>
              </a:solidFill>
            </a:endParaRPr>
          </a:p>
        </p:txBody>
      </p:sp>
    </p:spTree>
    <p:extLst>
      <p:ext uri="{BB962C8B-B14F-4D97-AF65-F5344CB8AC3E}">
        <p14:creationId xmlns:p14="http://schemas.microsoft.com/office/powerpoint/2010/main" val="1816943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5:  About the Simon Technology Center</a:t>
            </a:r>
          </a:p>
          <a:p>
            <a:endParaRPr lang="en-US" dirty="0"/>
          </a:p>
          <a:p>
            <a:r>
              <a:rPr lang="en-US" b="1" dirty="0"/>
              <a:t>Presenter Notes:</a:t>
            </a:r>
          </a:p>
          <a:p>
            <a:r>
              <a:rPr lang="en-US" dirty="0"/>
              <a:t>For</a:t>
            </a:r>
            <a:r>
              <a:rPr lang="en-US" baseline="0" dirty="0"/>
              <a:t> over </a:t>
            </a:r>
            <a:r>
              <a:rPr lang="en-US" baseline="0" dirty="0" smtClean="0"/>
              <a:t>28 </a:t>
            </a:r>
            <a:r>
              <a:rPr lang="en-US" baseline="0" dirty="0"/>
              <a:t>years</a:t>
            </a:r>
            <a:r>
              <a:rPr lang="en-US" dirty="0"/>
              <a:t>,</a:t>
            </a:r>
            <a:r>
              <a:rPr lang="en-US" baseline="0" dirty="0"/>
              <a:t> the </a:t>
            </a:r>
            <a:r>
              <a:rPr lang="en-US" strike="noStrike" baseline="0" dirty="0"/>
              <a:t>knowledgeable</a:t>
            </a:r>
            <a:r>
              <a:rPr lang="en-US" baseline="0" dirty="0"/>
              <a:t> staff of the Simon Technology </a:t>
            </a:r>
            <a:r>
              <a:rPr lang="en-US" baseline="0" dirty="0" smtClean="0"/>
              <a:t>Center (STC) </a:t>
            </a:r>
            <a:r>
              <a:rPr lang="en-US" baseline="0" dirty="0"/>
              <a:t>have been making the benefits of assistive technology accessible to families, educators</a:t>
            </a:r>
            <a:r>
              <a:rPr lang="en-US" dirty="0"/>
              <a:t>,</a:t>
            </a:r>
            <a:r>
              <a:rPr lang="en-US" baseline="0" dirty="0"/>
              <a:t> and consumers. </a:t>
            </a:r>
            <a:r>
              <a:rPr lang="en-US" baseline="0" dirty="0" smtClean="0"/>
              <a:t>The </a:t>
            </a:r>
            <a:r>
              <a:rPr lang="en-US" baseline="0" dirty="0"/>
              <a:t>STC does this through a variety of core services and assistive technology projects that include free assistive technology explorations with families and their children, information and referral services, workshops, and a vast </a:t>
            </a:r>
            <a:r>
              <a:rPr lang="en-US" baseline="0" dirty="0" smtClean="0"/>
              <a:t>lending </a:t>
            </a:r>
            <a:r>
              <a:rPr lang="en-US" baseline="0" dirty="0"/>
              <a:t>library to support the exploration of assistive technology.</a:t>
            </a:r>
            <a:endParaRPr lang="en-US" dirty="0"/>
          </a:p>
        </p:txBody>
      </p:sp>
      <p:sp>
        <p:nvSpPr>
          <p:cNvPr id="4" name="Slide Number Placeholder 3"/>
          <p:cNvSpPr>
            <a:spLocks noGrp="1"/>
          </p:cNvSpPr>
          <p:nvPr>
            <p:ph type="sldNum" sz="quarter" idx="10"/>
          </p:nvPr>
        </p:nvSpPr>
        <p:spPr/>
        <p:txBody>
          <a:bodyPr/>
          <a:lstStyle/>
          <a:p>
            <a:fld id="{7B086BE1-6334-4394-8C32-54D68468D27E}" type="slidenum">
              <a:rPr lang="en-US" smtClean="0"/>
              <a:t>5</a:t>
            </a:fld>
            <a:endParaRPr lang="en-US"/>
          </a:p>
        </p:txBody>
      </p:sp>
    </p:spTree>
    <p:extLst>
      <p:ext uri="{BB962C8B-B14F-4D97-AF65-F5344CB8AC3E}">
        <p14:creationId xmlns:p14="http://schemas.microsoft.com/office/powerpoint/2010/main" val="310558585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solidFill>
                  <a:srgbClr val="000000"/>
                </a:solidFill>
              </a:rPr>
              <a:t>Slide 50:  School District</a:t>
            </a:r>
            <a:r>
              <a:rPr lang="en-US" b="1" baseline="0" dirty="0" smtClean="0">
                <a:solidFill>
                  <a:srgbClr val="000000"/>
                </a:solidFill>
              </a:rPr>
              <a:t> AT Policies</a:t>
            </a:r>
            <a:endParaRPr lang="en-US" altLang="en-US" b="1" kern="0" dirty="0" smtClean="0">
              <a:solidFill>
                <a:srgbClr val="000000"/>
              </a:solidFill>
              <a:latin typeface="Times New Roman"/>
              <a:cs typeface="Arial"/>
            </a:endParaRPr>
          </a:p>
          <a:p>
            <a:endParaRPr lang="en-US" b="1" dirty="0" smtClean="0">
              <a:solidFill>
                <a:srgbClr val="000000"/>
              </a:solidFill>
            </a:endParaRPr>
          </a:p>
          <a:p>
            <a:r>
              <a:rPr lang="en-US" b="1" dirty="0" smtClean="0">
                <a:solidFill>
                  <a:srgbClr val="000000"/>
                </a:solidFill>
              </a:rPr>
              <a:t>Presenter Notes:</a:t>
            </a:r>
          </a:p>
          <a:p>
            <a:pPr eaLnBrk="1" hangingPunct="1"/>
            <a:r>
              <a:rPr lang="en-US" altLang="en-US" dirty="0" smtClean="0">
                <a:solidFill>
                  <a:srgbClr val="000000"/>
                </a:solidFill>
              </a:rPr>
              <a:t>Ask your district administrators</a:t>
            </a:r>
            <a:r>
              <a:rPr lang="en-US" altLang="en-US" baseline="0" dirty="0" smtClean="0">
                <a:solidFill>
                  <a:srgbClr val="000000"/>
                </a:solidFill>
              </a:rPr>
              <a:t> i</a:t>
            </a:r>
            <a:r>
              <a:rPr lang="en-US" altLang="en-US" dirty="0" smtClean="0">
                <a:solidFill>
                  <a:srgbClr val="000000"/>
                </a:solidFill>
              </a:rPr>
              <a:t>f</a:t>
            </a:r>
            <a:r>
              <a:rPr lang="en-US" altLang="en-US" baseline="0" dirty="0" smtClean="0">
                <a:solidFill>
                  <a:srgbClr val="000000"/>
                </a:solidFill>
              </a:rPr>
              <a:t> you’re not sure what policies your district has around assistive technology.  Educate yourself on your district’s AT policies.  If your district does not have any policies, consider advocating for the development of district policies.  Leadership in this area helps ensure appropriate and high quality documentation and, more importantly, that we are complying with requirements to consider AT.  This all leads to improved outcomes for children with disabilities.</a:t>
            </a:r>
            <a:endParaRPr lang="en-US" altLang="en-US" dirty="0" smtClean="0">
              <a:solidFill>
                <a:srgbClr val="000000"/>
              </a:solidFill>
            </a:endParaRPr>
          </a:p>
        </p:txBody>
      </p:sp>
      <p:sp>
        <p:nvSpPr>
          <p:cNvPr id="4" name="Slide Number Placeholder 3"/>
          <p:cNvSpPr>
            <a:spLocks noGrp="1"/>
          </p:cNvSpPr>
          <p:nvPr>
            <p:ph type="sldNum" sz="quarter" idx="10"/>
          </p:nvPr>
        </p:nvSpPr>
        <p:spPr/>
        <p:txBody>
          <a:bodyPr/>
          <a:lstStyle/>
          <a:p>
            <a:fld id="{9F7F49CA-C5CE-4543-BEB5-D0D25732D7E5}" type="slidenum">
              <a:rPr lang="en-US" smtClean="0"/>
              <a:t>50</a:t>
            </a:fld>
            <a:endParaRPr lang="en-US"/>
          </a:p>
        </p:txBody>
      </p:sp>
    </p:spTree>
    <p:extLst>
      <p:ext uri="{BB962C8B-B14F-4D97-AF65-F5344CB8AC3E}">
        <p14:creationId xmlns:p14="http://schemas.microsoft.com/office/powerpoint/2010/main" val="344956014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Slide </a:t>
            </a:r>
            <a:r>
              <a:rPr lang="en-US" b="1" baseline="0" dirty="0" smtClean="0"/>
              <a:t>51:  </a:t>
            </a:r>
            <a:r>
              <a:rPr lang="en-US" b="1" baseline="0" dirty="0"/>
              <a:t>Closing Thoughts</a:t>
            </a:r>
          </a:p>
          <a:p>
            <a:endParaRPr lang="en-US" baseline="0" dirty="0"/>
          </a:p>
          <a:p>
            <a:r>
              <a:rPr lang="en-US" b="1" dirty="0" smtClean="0"/>
              <a:t>Presenter</a:t>
            </a:r>
            <a:r>
              <a:rPr lang="en-US" b="1" baseline="0" dirty="0" smtClean="0"/>
              <a:t> Notes:</a:t>
            </a:r>
          </a:p>
          <a:p>
            <a:r>
              <a:rPr lang="en-US" dirty="0" smtClean="0"/>
              <a:t>As</a:t>
            </a:r>
            <a:r>
              <a:rPr lang="en-US" baseline="0" dirty="0" smtClean="0"/>
              <a:t> people involved in the lives of young children with special needs, we have a unique opportunity to make life-changing differences. A thoughtful AT consideration process provides the opportunity to look closely at needs and pair them with technology that may allow young children to more independently and confidently interact with their environment. Everything from simple, do-it-yourself AT to complex, high-end devices can have a major impact on the life of a young child. By taking the time to have a Child-Centered AT conversation as an IFSP or IEP team, it may forever impact the life of a child. </a:t>
            </a:r>
            <a:endParaRPr lang="en-US" dirty="0"/>
          </a:p>
        </p:txBody>
      </p:sp>
      <p:sp>
        <p:nvSpPr>
          <p:cNvPr id="4" name="Slide Number Placeholder 3"/>
          <p:cNvSpPr>
            <a:spLocks noGrp="1"/>
          </p:cNvSpPr>
          <p:nvPr>
            <p:ph type="sldNum" sz="quarter" idx="10"/>
          </p:nvPr>
        </p:nvSpPr>
        <p:spPr/>
        <p:txBody>
          <a:bodyPr/>
          <a:lstStyle/>
          <a:p>
            <a:fld id="{7B086BE1-6334-4394-8C32-54D68468D27E}" type="slidenum">
              <a:rPr lang="en-US" smtClean="0"/>
              <a:t>51</a:t>
            </a:fld>
            <a:endParaRPr lang="en-US"/>
          </a:p>
        </p:txBody>
      </p:sp>
    </p:spTree>
    <p:extLst>
      <p:ext uri="{BB962C8B-B14F-4D97-AF65-F5344CB8AC3E}">
        <p14:creationId xmlns:p14="http://schemas.microsoft.com/office/powerpoint/2010/main" val="22286741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solidFill>
                  <a:srgbClr val="000000"/>
                </a:solidFill>
              </a:rPr>
              <a:t>Slide 52:</a:t>
            </a:r>
            <a:r>
              <a:rPr lang="en-US" b="1" baseline="0" dirty="0" smtClean="0">
                <a:solidFill>
                  <a:srgbClr val="000000"/>
                </a:solidFill>
              </a:rPr>
              <a:t> Closing Thoughts</a:t>
            </a:r>
            <a:endParaRPr lang="en-US" b="1" dirty="0" smtClean="0">
              <a:solidFill>
                <a:srgbClr val="000000"/>
              </a:solidFill>
            </a:endParaRPr>
          </a:p>
          <a:p>
            <a:endParaRPr lang="en-US" b="1" dirty="0" smtClean="0">
              <a:solidFill>
                <a:srgbClr val="000000"/>
              </a:solidFill>
            </a:endParaRPr>
          </a:p>
          <a:p>
            <a:r>
              <a:rPr lang="en-US" b="1" dirty="0" smtClean="0">
                <a:solidFill>
                  <a:srgbClr val="000000"/>
                </a:solidFill>
              </a:rPr>
              <a:t>Presenter Notes:</a:t>
            </a:r>
          </a:p>
          <a:p>
            <a:r>
              <a:rPr lang="en-US" b="0" dirty="0" smtClean="0">
                <a:solidFill>
                  <a:srgbClr val="000000"/>
                </a:solidFill>
              </a:rPr>
              <a:t>If there is no need for assistive technology, it is best practice</a:t>
            </a:r>
            <a:r>
              <a:rPr lang="en-US" b="0" baseline="0" dirty="0" smtClean="0">
                <a:solidFill>
                  <a:srgbClr val="000000"/>
                </a:solidFill>
              </a:rPr>
              <a:t> to write this in the IFSP or IEP.  </a:t>
            </a:r>
            <a:r>
              <a:rPr lang="en-US" b="0" dirty="0" smtClean="0">
                <a:solidFill>
                  <a:srgbClr val="000000"/>
                </a:solidFill>
              </a:rPr>
              <a:t>Including</a:t>
            </a:r>
            <a:r>
              <a:rPr lang="en-US" b="0" baseline="0" dirty="0" smtClean="0">
                <a:solidFill>
                  <a:srgbClr val="000000"/>
                </a:solidFill>
              </a:rPr>
              <a:t> the statement, “AT was considered and is not needed,” is very important.  It clearly communicates that AT was considered and protects both families and professionals. It ensures that everyone is on the same page and provides </a:t>
            </a:r>
            <a:r>
              <a:rPr lang="en-US" dirty="0" smtClean="0">
                <a:solidFill>
                  <a:srgbClr val="000000"/>
                </a:solidFill>
              </a:rPr>
              <a:t>a common document that can be referenced </a:t>
            </a:r>
            <a:r>
              <a:rPr lang="en-US" b="0" baseline="0" dirty="0" smtClean="0">
                <a:solidFill>
                  <a:srgbClr val="000000"/>
                </a:solidFill>
              </a:rPr>
              <a:t>if there are questions later about whether or not AT was considered. </a:t>
            </a:r>
            <a:endParaRPr lang="en-US" b="0" dirty="0" smtClean="0">
              <a:solidFill>
                <a:srgbClr val="000000"/>
              </a:solidFill>
            </a:endParaRPr>
          </a:p>
        </p:txBody>
      </p:sp>
      <p:sp>
        <p:nvSpPr>
          <p:cNvPr id="4" name="Slide Number Placeholder 3"/>
          <p:cNvSpPr>
            <a:spLocks noGrp="1"/>
          </p:cNvSpPr>
          <p:nvPr>
            <p:ph type="sldNum" sz="quarter" idx="10"/>
          </p:nvPr>
        </p:nvSpPr>
        <p:spPr/>
        <p:txBody>
          <a:bodyPr/>
          <a:lstStyle/>
          <a:p>
            <a:fld id="{7B086BE1-6334-4394-8C32-54D68468D27E}" type="slidenum">
              <a:rPr lang="en-US" smtClean="0"/>
              <a:t>52</a:t>
            </a:fld>
            <a:endParaRPr lang="en-US"/>
          </a:p>
        </p:txBody>
      </p:sp>
    </p:spTree>
    <p:extLst>
      <p:ext uri="{BB962C8B-B14F-4D97-AF65-F5344CB8AC3E}">
        <p14:creationId xmlns:p14="http://schemas.microsoft.com/office/powerpoint/2010/main" val="222607715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53: Closing</a:t>
            </a:r>
            <a:r>
              <a:rPr lang="en-US" b="1" baseline="0" dirty="0" smtClean="0"/>
              <a:t> Thoughts</a:t>
            </a:r>
            <a:endParaRPr lang="en-US" b="1" dirty="0" smtClean="0"/>
          </a:p>
          <a:p>
            <a:endParaRPr lang="en-US" b="1" dirty="0" smtClean="0"/>
          </a:p>
          <a:p>
            <a:r>
              <a:rPr lang="en-US" b="1" dirty="0" smtClean="0"/>
              <a:t>Presenter Notes:</a:t>
            </a:r>
          </a:p>
          <a:p>
            <a:r>
              <a:rPr lang="en-US" b="0" dirty="0" smtClean="0"/>
              <a:t>If the child’s needs, environments, or situations change, you can revisit the need</a:t>
            </a:r>
            <a:r>
              <a:rPr lang="en-US" b="0" baseline="0" dirty="0" smtClean="0"/>
              <a:t> for assistive technology.  </a:t>
            </a:r>
            <a:r>
              <a:rPr lang="en-US" b="0" dirty="0" smtClean="0"/>
              <a:t>You are not stuck with the existing IFSP or IEP.</a:t>
            </a:r>
            <a:r>
              <a:rPr lang="en-US" b="0" baseline="0" dirty="0" smtClean="0"/>
              <a:t> If changes need to be made, any team member can call a meeting to revisit and revise the document. Remember, in general, the consideration of assistive technology is a short discussion matching needs with technology.</a:t>
            </a:r>
            <a:endParaRPr lang="en-US" b="0" dirty="0" smtClean="0"/>
          </a:p>
        </p:txBody>
      </p:sp>
      <p:sp>
        <p:nvSpPr>
          <p:cNvPr id="4" name="Slide Number Placeholder 3"/>
          <p:cNvSpPr>
            <a:spLocks noGrp="1"/>
          </p:cNvSpPr>
          <p:nvPr>
            <p:ph type="sldNum" sz="quarter" idx="10"/>
          </p:nvPr>
        </p:nvSpPr>
        <p:spPr/>
        <p:txBody>
          <a:bodyPr/>
          <a:lstStyle/>
          <a:p>
            <a:fld id="{7B086BE1-6334-4394-8C32-54D68468D27E}" type="slidenum">
              <a:rPr lang="en-US" smtClean="0"/>
              <a:t>53</a:t>
            </a:fld>
            <a:endParaRPr lang="en-US"/>
          </a:p>
        </p:txBody>
      </p:sp>
    </p:spTree>
    <p:extLst>
      <p:ext uri="{BB962C8B-B14F-4D97-AF65-F5344CB8AC3E}">
        <p14:creationId xmlns:p14="http://schemas.microsoft.com/office/powerpoint/2010/main" val="222607715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54: Questions?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Presenter Notes:</a:t>
            </a:r>
            <a:endParaRPr lang="en-US" dirty="0" smtClean="0"/>
          </a:p>
          <a:p>
            <a:r>
              <a:rPr lang="en-US" dirty="0" smtClean="0"/>
              <a:t>Thank</a:t>
            </a:r>
            <a:r>
              <a:rPr lang="en-US" baseline="0" dirty="0" smtClean="0"/>
              <a:t> you for letting us share this very important information with you.  Please take a minute to complete the TIKES workshop evaluation.  We appreciate your feedback and comments very much.</a:t>
            </a:r>
            <a:endParaRPr lang="en-US" dirty="0"/>
          </a:p>
        </p:txBody>
      </p:sp>
      <p:sp>
        <p:nvSpPr>
          <p:cNvPr id="4" name="Slide Number Placeholder 3"/>
          <p:cNvSpPr>
            <a:spLocks noGrp="1"/>
          </p:cNvSpPr>
          <p:nvPr>
            <p:ph type="sldNum" sz="quarter" idx="10"/>
          </p:nvPr>
        </p:nvSpPr>
        <p:spPr/>
        <p:txBody>
          <a:bodyPr/>
          <a:lstStyle/>
          <a:p>
            <a:fld id="{7B086BE1-6334-4394-8C32-54D68468D27E}" type="slidenum">
              <a:rPr lang="en-US" smtClean="0"/>
              <a:t>54</a:t>
            </a:fld>
            <a:endParaRPr lang="en-US"/>
          </a:p>
        </p:txBody>
      </p:sp>
    </p:spTree>
    <p:extLst>
      <p:ext uri="{BB962C8B-B14F-4D97-AF65-F5344CB8AC3E}">
        <p14:creationId xmlns:p14="http://schemas.microsoft.com/office/powerpoint/2010/main" val="222607715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55:  Contact</a:t>
            </a:r>
            <a:r>
              <a:rPr lang="en-US" b="1" baseline="0" dirty="0" smtClean="0"/>
              <a:t> Information</a:t>
            </a:r>
          </a:p>
          <a:p>
            <a:endParaRPr lang="en-US" b="1" baseline="0" dirty="0" smtClean="0"/>
          </a:p>
          <a:p>
            <a:r>
              <a:rPr lang="en-US" b="1" baseline="0" dirty="0" smtClean="0"/>
              <a:t>Presenter Notes:</a:t>
            </a:r>
          </a:p>
          <a:p>
            <a:r>
              <a:rPr lang="en-US" b="0" baseline="0" dirty="0" smtClean="0"/>
              <a:t>For information about this or other training materials available through the TIKES project, please contact them using the above contact information.</a:t>
            </a:r>
          </a:p>
        </p:txBody>
      </p:sp>
      <p:sp>
        <p:nvSpPr>
          <p:cNvPr id="4" name="Slide Number Placeholder 3"/>
          <p:cNvSpPr>
            <a:spLocks noGrp="1"/>
          </p:cNvSpPr>
          <p:nvPr>
            <p:ph type="sldNum" sz="quarter" idx="10"/>
          </p:nvPr>
        </p:nvSpPr>
        <p:spPr/>
        <p:txBody>
          <a:bodyPr/>
          <a:lstStyle/>
          <a:p>
            <a:fld id="{7B086BE1-6334-4394-8C32-54D68468D27E}" type="slidenum">
              <a:rPr lang="en-US" smtClean="0"/>
              <a:t>55</a:t>
            </a:fld>
            <a:endParaRPr lang="en-US"/>
          </a:p>
        </p:txBody>
      </p:sp>
    </p:spTree>
    <p:extLst>
      <p:ext uri="{BB962C8B-B14F-4D97-AF65-F5344CB8AC3E}">
        <p14:creationId xmlns:p14="http://schemas.microsoft.com/office/powerpoint/2010/main" val="160454847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Slide 56</a:t>
            </a:r>
            <a:r>
              <a:rPr lang="en-US" b="1" baseline="0" smtClean="0"/>
              <a:t>                                                                                    </a:t>
            </a:r>
            <a:r>
              <a:rPr lang="en-US" b="1" smtClean="0"/>
              <a:t>:  </a:t>
            </a:r>
            <a:r>
              <a:rPr lang="en-US" b="1" dirty="0" smtClean="0"/>
              <a:t>Funding Statement</a:t>
            </a:r>
            <a:endParaRPr lang="en-US" b="1" baseline="0" dirty="0" smtClean="0"/>
          </a:p>
          <a:p>
            <a:endParaRPr lang="en-US" b="1" baseline="0" dirty="0" smtClean="0"/>
          </a:p>
          <a:p>
            <a:r>
              <a:rPr lang="en-US" b="1" baseline="0" dirty="0" smtClean="0"/>
              <a:t>Presenter Notes:</a:t>
            </a:r>
          </a:p>
          <a:p>
            <a:pPr marL="0" indent="0">
              <a:buNone/>
            </a:pPr>
            <a:r>
              <a:rPr lang="en-US" sz="1200" dirty="0" smtClean="0"/>
              <a:t>The contents of this publication were developed under a grant from the U.S. Department of Education, # H327L120005. However, the content does not necessarily represent the policy of the U.S. Department of Education, and you should not assume endorsement by the Federal Government.  </a:t>
            </a:r>
          </a:p>
          <a:p>
            <a:pPr marL="0" indent="0">
              <a:buNone/>
            </a:pPr>
            <a:endParaRPr lang="en-US" sz="1200" dirty="0" smtClean="0"/>
          </a:p>
          <a:p>
            <a:pPr marL="0" indent="0">
              <a:buNone/>
            </a:pPr>
            <a:r>
              <a:rPr lang="en-US" sz="1200" dirty="0" smtClean="0"/>
              <a:t>While permission to reprint this publication is not necessary, the citation should be: Simon Technology Center (2015). Technology to Improve Kids’ Educational Success (TIKES), Minneapolis, MN, PACER Center. </a:t>
            </a:r>
          </a:p>
          <a:p>
            <a:pPr marL="0" indent="0">
              <a:buNone/>
            </a:pPr>
            <a:endParaRPr lang="en-US" sz="1200" dirty="0" smtClean="0"/>
          </a:p>
          <a:p>
            <a:pPr marL="0" indent="0">
              <a:buNone/>
            </a:pPr>
            <a:r>
              <a:rPr lang="en-US" sz="1200" dirty="0" smtClean="0"/>
              <a:t>Alternate formats available upon request.</a:t>
            </a:r>
          </a:p>
          <a:p>
            <a:endParaRPr lang="en-US" dirty="0"/>
          </a:p>
        </p:txBody>
      </p:sp>
      <p:sp>
        <p:nvSpPr>
          <p:cNvPr id="4" name="Slide Number Placeholder 3"/>
          <p:cNvSpPr>
            <a:spLocks noGrp="1"/>
          </p:cNvSpPr>
          <p:nvPr>
            <p:ph type="sldNum" sz="quarter" idx="10"/>
          </p:nvPr>
        </p:nvSpPr>
        <p:spPr/>
        <p:txBody>
          <a:bodyPr/>
          <a:lstStyle/>
          <a:p>
            <a:fld id="{7B086BE1-6334-4394-8C32-54D68468D27E}" type="slidenum">
              <a:rPr lang="en-US" smtClean="0"/>
              <a:t>56</a:t>
            </a:fld>
            <a:endParaRPr lang="en-US"/>
          </a:p>
        </p:txBody>
      </p:sp>
    </p:spTree>
    <p:extLst>
      <p:ext uri="{BB962C8B-B14F-4D97-AF65-F5344CB8AC3E}">
        <p14:creationId xmlns:p14="http://schemas.microsoft.com/office/powerpoint/2010/main" val="1952928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6:  Session Agenda</a:t>
            </a:r>
          </a:p>
          <a:p>
            <a:endParaRPr lang="en-US" b="1" dirty="0" smtClean="0"/>
          </a:p>
          <a:p>
            <a:r>
              <a:rPr lang="en-US" b="1" dirty="0" smtClean="0"/>
              <a:t>Presenter Notes:</a:t>
            </a:r>
          </a:p>
          <a:p>
            <a:r>
              <a:rPr lang="en-US" dirty="0" smtClean="0"/>
              <a:t>“Including</a:t>
            </a:r>
            <a:r>
              <a:rPr lang="en-US" baseline="0" dirty="0" smtClean="0"/>
              <a:t> Assistive Technology in the IFSP/IEP” is a workshop designed to help educators and families learn about the legal requirement to </a:t>
            </a:r>
            <a:r>
              <a:rPr lang="en-US" b="1" baseline="0" dirty="0" smtClean="0"/>
              <a:t>consider assistive technology </a:t>
            </a:r>
            <a:r>
              <a:rPr lang="en-US" baseline="0" dirty="0" smtClean="0"/>
              <a:t>for children ages birth to 5 with a disability.  Consideration is a legal requirement as part of the Individuals with Disabilities Education Act (IDEA).  </a:t>
            </a:r>
          </a:p>
          <a:p>
            <a:endParaRPr lang="en-US" baseline="0" dirty="0" smtClean="0"/>
          </a:p>
          <a:p>
            <a:r>
              <a:rPr lang="en-US" baseline="0" dirty="0" smtClean="0"/>
              <a:t>This presentation will define assistive technology and provide an overview of the IDEA requirement to consider AT, talk about the conversation of including AT in the IFSP and IEP, share information about how to consider AT, discuss choosing and documenting AT, and finally share some closing thoughts about this very important process.   </a:t>
            </a:r>
          </a:p>
        </p:txBody>
      </p:sp>
      <p:sp>
        <p:nvSpPr>
          <p:cNvPr id="4" name="Slide Number Placeholder 3"/>
          <p:cNvSpPr>
            <a:spLocks noGrp="1"/>
          </p:cNvSpPr>
          <p:nvPr>
            <p:ph type="sldNum" sz="quarter" idx="10"/>
          </p:nvPr>
        </p:nvSpPr>
        <p:spPr/>
        <p:txBody>
          <a:bodyPr/>
          <a:lstStyle/>
          <a:p>
            <a:fld id="{7B086BE1-6334-4394-8C32-54D68468D27E}" type="slidenum">
              <a:rPr lang="en-US" smtClean="0"/>
              <a:t>6</a:t>
            </a:fld>
            <a:endParaRPr lang="en-US"/>
          </a:p>
        </p:txBody>
      </p:sp>
    </p:spTree>
    <p:extLst>
      <p:ext uri="{BB962C8B-B14F-4D97-AF65-F5344CB8AC3E}">
        <p14:creationId xmlns:p14="http://schemas.microsoft.com/office/powerpoint/2010/main" val="1224597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a:t>
            </a:r>
            <a:r>
              <a:rPr lang="en-US" b="1" baseline="0" dirty="0" smtClean="0"/>
              <a:t> 7:  Defining Assistive Technology (AT) </a:t>
            </a:r>
          </a:p>
          <a:p>
            <a:endParaRPr lang="en-US" b="1" baseline="0" dirty="0" smtClean="0"/>
          </a:p>
          <a:p>
            <a:r>
              <a:rPr lang="en-US" b="0" baseline="0" dirty="0" smtClean="0"/>
              <a:t>(Transition slide leading into the definition of assistive technology devices and services and why it is important to consider using AT with young children.)</a:t>
            </a:r>
            <a:endParaRPr lang="en-US" b="0" dirty="0"/>
          </a:p>
        </p:txBody>
      </p:sp>
      <p:sp>
        <p:nvSpPr>
          <p:cNvPr id="4" name="Slide Number Placeholder 3"/>
          <p:cNvSpPr>
            <a:spLocks noGrp="1"/>
          </p:cNvSpPr>
          <p:nvPr>
            <p:ph type="sldNum" sz="quarter" idx="10"/>
          </p:nvPr>
        </p:nvSpPr>
        <p:spPr/>
        <p:txBody>
          <a:bodyPr/>
          <a:lstStyle/>
          <a:p>
            <a:fld id="{9F7F49CA-C5CE-4543-BEB5-D0D25732D7E5}" type="slidenum">
              <a:rPr lang="en-US" smtClean="0"/>
              <a:t>7</a:t>
            </a:fld>
            <a:endParaRPr lang="en-US"/>
          </a:p>
        </p:txBody>
      </p:sp>
    </p:spTree>
    <p:extLst>
      <p:ext uri="{BB962C8B-B14F-4D97-AF65-F5344CB8AC3E}">
        <p14:creationId xmlns:p14="http://schemas.microsoft.com/office/powerpoint/2010/main" val="715216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8:  Why Include</a:t>
            </a:r>
            <a:r>
              <a:rPr lang="en-US" b="1" baseline="0" dirty="0" smtClean="0"/>
              <a:t> AT?</a:t>
            </a:r>
            <a:endParaRPr lang="en-US" b="1" dirty="0" smtClean="0"/>
          </a:p>
          <a:p>
            <a:endParaRPr lang="en-US" b="1" dirty="0" smtClean="0"/>
          </a:p>
          <a:p>
            <a:r>
              <a:rPr lang="en-US" b="1" dirty="0" smtClean="0"/>
              <a:t>Presenter Notes:</a:t>
            </a:r>
          </a:p>
          <a:p>
            <a:r>
              <a:rPr lang="en-US" dirty="0" smtClean="0"/>
              <a:t>Including AT is a legal requirement for every child</a:t>
            </a:r>
            <a:r>
              <a:rPr lang="en-US" baseline="0" dirty="0" smtClean="0"/>
              <a:t> with an Individual Family Service Plan (IFSP) or Individualized Education Program (IEP).  The language used in the law says we must “consider” assistive technology.  It is also best practice and good for kids.  Assistive technology opens doors of opportunities.</a:t>
            </a:r>
          </a:p>
          <a:p>
            <a:endParaRPr lang="en-US" dirty="0"/>
          </a:p>
        </p:txBody>
      </p:sp>
      <p:sp>
        <p:nvSpPr>
          <p:cNvPr id="4" name="Slide Number Placeholder 3"/>
          <p:cNvSpPr>
            <a:spLocks noGrp="1"/>
          </p:cNvSpPr>
          <p:nvPr>
            <p:ph type="sldNum" sz="quarter" idx="10"/>
          </p:nvPr>
        </p:nvSpPr>
        <p:spPr/>
        <p:txBody>
          <a:bodyPr/>
          <a:lstStyle/>
          <a:p>
            <a:fld id="{9F7F49CA-C5CE-4543-BEB5-D0D25732D7E5}" type="slidenum">
              <a:rPr lang="en-US" smtClean="0"/>
              <a:t>8</a:t>
            </a:fld>
            <a:endParaRPr lang="en-US"/>
          </a:p>
        </p:txBody>
      </p:sp>
    </p:spTree>
    <p:extLst>
      <p:ext uri="{BB962C8B-B14F-4D97-AF65-F5344CB8AC3E}">
        <p14:creationId xmlns:p14="http://schemas.microsoft.com/office/powerpoint/2010/main" val="11325339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a:t>
            </a:r>
            <a:r>
              <a:rPr lang="en-US" b="1" baseline="0" dirty="0" smtClean="0"/>
              <a:t> 9: Using AT to Increase Participation</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Presenter Notes: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Assistive technology helps children with disabilities (ages birth </a:t>
            </a:r>
            <a:r>
              <a:rPr lang="en-US" sz="1200" dirty="0" smtClean="0">
                <a:solidFill>
                  <a:srgbClr val="0D0D0D"/>
                </a:solidFill>
              </a:rPr>
              <a:t>to</a:t>
            </a:r>
            <a:r>
              <a:rPr lang="en-US" sz="1200" dirty="0" smtClean="0"/>
              <a:t> 5) participate in everyday routines and activities, in the classroom and at home, in order to grow and learn.</a:t>
            </a:r>
            <a:r>
              <a:rPr lang="en-US" sz="1200" baseline="0" dirty="0" smtClean="0"/>
              <a:t> </a:t>
            </a:r>
            <a:r>
              <a:rPr lang="en-US" dirty="0" smtClean="0"/>
              <a:t>The purpose</a:t>
            </a:r>
            <a:r>
              <a:rPr lang="en-US" baseline="0" dirty="0" smtClean="0"/>
              <a:t> of assistive technology is to create opportunities for children. All children need interactions that will allow them to grow and change. Assistive technology needs to be built into the daily routines and activities of the child. For young children, participation in everyday routines and activities creates a foundation for their development.  Participation occurs when a child successfully engages in an activity with only the amount of adult support as is needed by most children.</a:t>
            </a:r>
          </a:p>
        </p:txBody>
      </p:sp>
      <p:sp>
        <p:nvSpPr>
          <p:cNvPr id="4" name="Slide Number Placeholder 3"/>
          <p:cNvSpPr>
            <a:spLocks noGrp="1"/>
          </p:cNvSpPr>
          <p:nvPr>
            <p:ph type="sldNum" sz="quarter" idx="10"/>
          </p:nvPr>
        </p:nvSpPr>
        <p:spPr/>
        <p:txBody>
          <a:bodyPr/>
          <a:lstStyle/>
          <a:p>
            <a:fld id="{7B086BE1-6334-4394-8C32-54D68468D27E}" type="slidenum">
              <a:rPr lang="en-US" smtClean="0"/>
              <a:t>9</a:t>
            </a:fld>
            <a:endParaRPr lang="en-US"/>
          </a:p>
        </p:txBody>
      </p:sp>
    </p:spTree>
    <p:extLst>
      <p:ext uri="{BB962C8B-B14F-4D97-AF65-F5344CB8AC3E}">
        <p14:creationId xmlns:p14="http://schemas.microsoft.com/office/powerpoint/2010/main" val="3192342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Master" Target="../slideMasters/slideMaster10.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4.jpeg"/></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Master" Target="../slideMasters/slideMaster8.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4.jpe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Master" Target="../slideMasters/slideMaster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4.jpe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23597" name="Picture 45" descr="shutterstock_156187"/>
          <p:cNvPicPr>
            <a:picLocks noChangeAspect="1" noChangeArrowheads="1"/>
          </p:cNvPicPr>
          <p:nvPr/>
        </p:nvPicPr>
        <p:blipFill>
          <a:blip r:embed="rId2" cstate="print"/>
          <a:srcRect l="14050" r="9917"/>
          <a:stretch>
            <a:fillRect/>
          </a:stretch>
        </p:blipFill>
        <p:spPr bwMode="auto">
          <a:xfrm>
            <a:off x="7391400" y="1905000"/>
            <a:ext cx="1752600" cy="1536700"/>
          </a:xfrm>
          <a:prstGeom prst="rect">
            <a:avLst/>
          </a:prstGeom>
          <a:noFill/>
        </p:spPr>
      </p:pic>
      <p:pic>
        <p:nvPicPr>
          <p:cNvPr id="23598" name="Picture 46" descr="041"/>
          <p:cNvPicPr>
            <a:picLocks noChangeAspect="1" noChangeArrowheads="1"/>
          </p:cNvPicPr>
          <p:nvPr/>
        </p:nvPicPr>
        <p:blipFill>
          <a:blip r:embed="rId3" cstate="print"/>
          <a:srcRect l="20833" t="8333" r="7292" b="8333"/>
          <a:stretch>
            <a:fillRect/>
          </a:stretch>
        </p:blipFill>
        <p:spPr bwMode="auto">
          <a:xfrm>
            <a:off x="1828800" y="1905000"/>
            <a:ext cx="1752600" cy="1524000"/>
          </a:xfrm>
          <a:prstGeom prst="rect">
            <a:avLst/>
          </a:prstGeom>
          <a:noFill/>
        </p:spPr>
      </p:pic>
      <p:pic>
        <p:nvPicPr>
          <p:cNvPr id="23599" name="Picture 47" descr="shutterstock_1316443"/>
          <p:cNvPicPr>
            <a:picLocks noChangeAspect="1" noChangeArrowheads="1"/>
          </p:cNvPicPr>
          <p:nvPr/>
        </p:nvPicPr>
        <p:blipFill>
          <a:blip r:embed="rId4" cstate="print"/>
          <a:srcRect l="4131"/>
          <a:stretch>
            <a:fillRect/>
          </a:stretch>
        </p:blipFill>
        <p:spPr bwMode="auto">
          <a:xfrm>
            <a:off x="5562600" y="1905000"/>
            <a:ext cx="1768475" cy="1536700"/>
          </a:xfrm>
          <a:prstGeom prst="rect">
            <a:avLst/>
          </a:prstGeom>
          <a:noFill/>
        </p:spPr>
      </p:pic>
      <p:pic>
        <p:nvPicPr>
          <p:cNvPr id="23603" name="Picture 51" descr="IMG_1196"/>
          <p:cNvPicPr>
            <a:picLocks noChangeAspect="1" noChangeArrowheads="1"/>
          </p:cNvPicPr>
          <p:nvPr/>
        </p:nvPicPr>
        <p:blipFill>
          <a:blip r:embed="rId5" cstate="print"/>
          <a:srcRect t="6250" r="4167" b="31250"/>
          <a:stretch>
            <a:fillRect/>
          </a:stretch>
        </p:blipFill>
        <p:spPr bwMode="auto">
          <a:xfrm>
            <a:off x="0" y="1905000"/>
            <a:ext cx="1752600" cy="1524000"/>
          </a:xfrm>
          <a:prstGeom prst="rect">
            <a:avLst/>
          </a:prstGeom>
          <a:noFill/>
        </p:spPr>
      </p:pic>
      <p:pic>
        <p:nvPicPr>
          <p:cNvPr id="23604" name="Picture 52" descr="shutterstock_1928443"/>
          <p:cNvPicPr>
            <a:picLocks noChangeAspect="1" noChangeArrowheads="1"/>
          </p:cNvPicPr>
          <p:nvPr/>
        </p:nvPicPr>
        <p:blipFill>
          <a:blip r:embed="rId6" cstate="print"/>
          <a:srcRect l="20000"/>
          <a:stretch>
            <a:fillRect/>
          </a:stretch>
        </p:blipFill>
        <p:spPr bwMode="auto">
          <a:xfrm>
            <a:off x="3657600" y="1905000"/>
            <a:ext cx="1828800" cy="1524000"/>
          </a:xfrm>
          <a:prstGeom prst="rect">
            <a:avLst/>
          </a:prstGeom>
          <a:noFill/>
        </p:spPr>
      </p:pic>
      <p:sp>
        <p:nvSpPr>
          <p:cNvPr id="23554" name="Rectangle 2"/>
          <p:cNvSpPr>
            <a:spLocks noGrp="1" noChangeArrowheads="1"/>
          </p:cNvSpPr>
          <p:nvPr>
            <p:ph type="ctrTitle"/>
          </p:nvPr>
        </p:nvSpPr>
        <p:spPr>
          <a:xfrm>
            <a:off x="381000" y="3581400"/>
            <a:ext cx="8382000" cy="1470025"/>
          </a:xfrm>
        </p:spPr>
        <p:txBody>
          <a:bodyPr/>
          <a:lstStyle>
            <a:lvl1pPr>
              <a:defRPr/>
            </a:lvl1pPr>
          </a:lstStyle>
          <a:p>
            <a:r>
              <a:rPr lang="es-MX"/>
              <a:t>Click to edit Master title style</a:t>
            </a:r>
          </a:p>
        </p:txBody>
      </p:sp>
      <p:sp>
        <p:nvSpPr>
          <p:cNvPr id="23555" name="Rectangle 3"/>
          <p:cNvSpPr>
            <a:spLocks noGrp="1" noChangeArrowheads="1"/>
          </p:cNvSpPr>
          <p:nvPr>
            <p:ph type="subTitle" idx="1"/>
          </p:nvPr>
        </p:nvSpPr>
        <p:spPr>
          <a:xfrm>
            <a:off x="1066800" y="5334000"/>
            <a:ext cx="7010400" cy="609600"/>
          </a:xfrm>
        </p:spPr>
        <p:txBody>
          <a:bodyPr/>
          <a:lstStyle>
            <a:lvl1pPr marL="0" indent="0" algn="ctr">
              <a:buFontTx/>
              <a:buNone/>
              <a:defRPr/>
            </a:lvl1pPr>
          </a:lstStyle>
          <a:p>
            <a:r>
              <a:rPr lang="es-MX"/>
              <a:t>Click to edit Master subtitle style</a:t>
            </a:r>
          </a:p>
        </p:txBody>
      </p:sp>
      <p:sp>
        <p:nvSpPr>
          <p:cNvPr id="23559" name="Rectangle 7"/>
          <p:cNvSpPr>
            <a:spLocks noChangeArrowheads="1"/>
          </p:cNvSpPr>
          <p:nvPr/>
        </p:nvSpPr>
        <p:spPr bwMode="auto">
          <a:xfrm>
            <a:off x="0" y="0"/>
            <a:ext cx="9144000" cy="1828800"/>
          </a:xfrm>
          <a:prstGeom prst="rect">
            <a:avLst/>
          </a:prstGeom>
          <a:solidFill>
            <a:srgbClr val="B71234"/>
          </a:solidFill>
          <a:ln w="9525">
            <a:noFill/>
            <a:miter lim="800000"/>
            <a:headEnd/>
            <a:tailEnd/>
          </a:ln>
          <a:effectLst/>
        </p:spPr>
        <p:txBody>
          <a:bodyPr wrap="none" anchor="ctr"/>
          <a:lstStyle/>
          <a:p>
            <a:endParaRPr lang="en-US" dirty="0"/>
          </a:p>
        </p:txBody>
      </p:sp>
      <p:pic>
        <p:nvPicPr>
          <p:cNvPr id="23574" name="Picture 22" descr="PACER Logo 2-color RGB"/>
          <p:cNvPicPr>
            <a:picLocks noChangeAspect="1" noChangeArrowheads="1"/>
          </p:cNvPicPr>
          <p:nvPr/>
        </p:nvPicPr>
        <p:blipFill>
          <a:blip r:embed="rId7" cstate="print"/>
          <a:srcRect/>
          <a:stretch>
            <a:fillRect/>
          </a:stretch>
        </p:blipFill>
        <p:spPr bwMode="auto">
          <a:xfrm>
            <a:off x="6934200" y="6172200"/>
            <a:ext cx="2133600" cy="452438"/>
          </a:xfrm>
          <a:prstGeom prst="rect">
            <a:avLst/>
          </a:prstGeom>
          <a:noFill/>
        </p:spPr>
      </p:pic>
      <p:sp>
        <p:nvSpPr>
          <p:cNvPr id="23575" name="Rectangle 23"/>
          <p:cNvSpPr>
            <a:spLocks noChangeArrowheads="1"/>
          </p:cNvSpPr>
          <p:nvPr/>
        </p:nvSpPr>
        <p:spPr bwMode="auto">
          <a:xfrm>
            <a:off x="0" y="6629400"/>
            <a:ext cx="9144000" cy="228600"/>
          </a:xfrm>
          <a:prstGeom prst="rect">
            <a:avLst/>
          </a:prstGeom>
          <a:solidFill>
            <a:srgbClr val="B71234"/>
          </a:solidFill>
          <a:ln w="9525">
            <a:noFill/>
            <a:miter lim="800000"/>
            <a:headEnd/>
            <a:tailEnd/>
          </a:ln>
          <a:effectLst/>
        </p:spPr>
        <p:txBody>
          <a:bodyPr wrap="none" anchor="ctr"/>
          <a:lstStyle/>
          <a:p>
            <a:endParaRPr lang="en-US" dirty="0"/>
          </a:p>
        </p:txBody>
      </p:sp>
      <p:sp>
        <p:nvSpPr>
          <p:cNvPr id="23576" name="Rectangle 24"/>
          <p:cNvSpPr>
            <a:spLocks noGrp="1" noChangeArrowheads="1"/>
          </p:cNvSpPr>
          <p:nvPr>
            <p:ph type="ftr" sz="quarter" idx="3"/>
          </p:nvPr>
        </p:nvSpPr>
        <p:spPr bwMode="auto">
          <a:xfrm>
            <a:off x="76200" y="6384925"/>
            <a:ext cx="3505200" cy="24447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200" b="1">
                <a:solidFill>
                  <a:srgbClr val="B71234"/>
                </a:solidFill>
                <a:latin typeface="+mn-lt"/>
              </a:defRPr>
            </a:lvl1pPr>
          </a:lstStyle>
          <a:p>
            <a:r>
              <a:rPr lang="en-US" dirty="0"/>
              <a:t>© 2007, PACER Center</a:t>
            </a:r>
          </a:p>
        </p:txBody>
      </p:sp>
      <p:sp>
        <p:nvSpPr>
          <p:cNvPr id="23582" name="Line 30"/>
          <p:cNvSpPr>
            <a:spLocks noChangeShapeType="1"/>
          </p:cNvSpPr>
          <p:nvPr/>
        </p:nvSpPr>
        <p:spPr bwMode="auto">
          <a:xfrm>
            <a:off x="0" y="1905000"/>
            <a:ext cx="9144000" cy="0"/>
          </a:xfrm>
          <a:prstGeom prst="line">
            <a:avLst/>
          </a:prstGeom>
          <a:noFill/>
          <a:ln w="9525">
            <a:solidFill>
              <a:schemeClr val="tx1"/>
            </a:solidFill>
            <a:round/>
            <a:headEnd/>
            <a:tailEnd/>
          </a:ln>
          <a:effectLst/>
        </p:spPr>
        <p:txBody>
          <a:bodyPr/>
          <a:lstStyle/>
          <a:p>
            <a:endParaRPr lang="en-US" dirty="0"/>
          </a:p>
        </p:txBody>
      </p:sp>
      <p:sp>
        <p:nvSpPr>
          <p:cNvPr id="23583" name="Line 31"/>
          <p:cNvSpPr>
            <a:spLocks noChangeShapeType="1"/>
          </p:cNvSpPr>
          <p:nvPr/>
        </p:nvSpPr>
        <p:spPr bwMode="auto">
          <a:xfrm>
            <a:off x="0" y="3429000"/>
            <a:ext cx="9144000" cy="0"/>
          </a:xfrm>
          <a:prstGeom prst="line">
            <a:avLst/>
          </a:prstGeom>
          <a:noFill/>
          <a:ln w="9525">
            <a:solidFill>
              <a:schemeClr val="tx1"/>
            </a:solidFill>
            <a:round/>
            <a:headEnd/>
            <a:tailEnd/>
          </a:ln>
          <a:effectLst/>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r>
              <a:rPr lang="es-MX" smtClean="0"/>
              <a:t>Page </a:t>
            </a:r>
            <a:fld id="{BB64C4E8-C6C7-435B-A2D4-854024DA2FA2}" type="slidenum">
              <a:rPr lang="es-MX" smtClean="0"/>
              <a:pPr/>
              <a:t>‹#›</a:t>
            </a:fld>
            <a:endParaRPr lang="es-MX" dirty="0"/>
          </a:p>
        </p:txBody>
      </p:sp>
    </p:spTree>
    <p:extLst>
      <p:ext uri="{BB962C8B-B14F-4D97-AF65-F5344CB8AC3E}">
        <p14:creationId xmlns:p14="http://schemas.microsoft.com/office/powerpoint/2010/main" val="3392908405"/>
      </p:ext>
    </p:extLst>
  </p:cSld>
  <p:clrMapOvr>
    <a:masterClrMapping/>
  </p:clrMapOvr>
  <p:hf hdr="0" ftr="0" dt="0"/>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lgn="ctr">
              <a:defRPr/>
            </a:lvl1pPr>
          </a:lstStyle>
          <a:p>
            <a:fld id="{BEA6B030-A497-624B-AEF5-F0202822A1EC}" type="slidenum">
              <a:rPr lang="en-US"/>
              <a:pPr/>
              <a:t>‹#›</a:t>
            </a:fld>
            <a:endParaRPr lang="en-US"/>
          </a:p>
        </p:txBody>
      </p:sp>
    </p:spTree>
    <p:extLst>
      <p:ext uri="{BB962C8B-B14F-4D97-AF65-F5344CB8AC3E}">
        <p14:creationId xmlns:p14="http://schemas.microsoft.com/office/powerpoint/2010/main" val="109570269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38200"/>
            <a:ext cx="20574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838200"/>
            <a:ext cx="60198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lgn="ctr">
              <a:defRPr/>
            </a:lvl1pPr>
          </a:lstStyle>
          <a:p>
            <a:fld id="{600FD42C-A31D-0646-9025-93D5865BB589}" type="slidenum">
              <a:rPr lang="en-US"/>
              <a:pPr/>
              <a:t>‹#›</a:t>
            </a:fld>
            <a:endParaRPr lang="en-US"/>
          </a:p>
        </p:txBody>
      </p:sp>
    </p:spTree>
    <p:extLst>
      <p:ext uri="{BB962C8B-B14F-4D97-AF65-F5344CB8AC3E}">
        <p14:creationId xmlns:p14="http://schemas.microsoft.com/office/powerpoint/2010/main" val="417023429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lgn="ctr">
              <a:defRPr/>
            </a:lvl1pPr>
          </a:lstStyle>
          <a:p>
            <a:r>
              <a:rPr lang="es-MX"/>
              <a:t>Page </a:t>
            </a:r>
            <a:fld id="{A6F18130-807E-6F4B-A2FC-9E9168DDA058}" type="slidenum">
              <a:rPr lang="es-MX"/>
              <a:pPr/>
              <a:t>‹#›</a:t>
            </a:fld>
            <a:endParaRPr lang="es-MX"/>
          </a:p>
        </p:txBody>
      </p:sp>
    </p:spTree>
    <p:extLst>
      <p:ext uri="{BB962C8B-B14F-4D97-AF65-F5344CB8AC3E}">
        <p14:creationId xmlns:p14="http://schemas.microsoft.com/office/powerpoint/2010/main" val="358068560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2209800"/>
            <a:ext cx="82296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lgn="ctr">
              <a:defRPr/>
            </a:lvl1pPr>
          </a:lstStyle>
          <a:p>
            <a:r>
              <a:rPr lang="es-MX"/>
              <a:t>Page </a:t>
            </a:r>
            <a:fld id="{62495A27-7221-EC4B-AE4E-3E7C535D1997}" type="slidenum">
              <a:rPr lang="es-MX"/>
              <a:pPr/>
              <a:t>‹#›</a:t>
            </a:fld>
            <a:endParaRPr lang="es-MX"/>
          </a:p>
        </p:txBody>
      </p:sp>
    </p:spTree>
    <p:extLst>
      <p:ext uri="{BB962C8B-B14F-4D97-AF65-F5344CB8AC3E}">
        <p14:creationId xmlns:p14="http://schemas.microsoft.com/office/powerpoint/2010/main" val="298865769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6" descr="shutterstock_24631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1400" y="1909763"/>
            <a:ext cx="1752600" cy="1519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7" descr="shutterstock_487870"/>
          <p:cNvPicPr>
            <a:picLocks noChangeAspect="1" noChangeArrowheads="1"/>
          </p:cNvPicPr>
          <p:nvPr/>
        </p:nvPicPr>
        <p:blipFill>
          <a:blip r:embed="rId3">
            <a:extLst>
              <a:ext uri="{28A0092B-C50C-407E-A947-70E740481C1C}">
                <a14:useLocalDpi xmlns:a14="http://schemas.microsoft.com/office/drawing/2010/main" val="0"/>
              </a:ext>
            </a:extLst>
          </a:blip>
          <a:srcRect t="-523"/>
          <a:stretch>
            <a:fillRect/>
          </a:stretch>
        </p:blipFill>
        <p:spPr bwMode="auto">
          <a:xfrm>
            <a:off x="0" y="1905000"/>
            <a:ext cx="1752600" cy="152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8" descr="shutterstock_521016"/>
          <p:cNvPicPr>
            <a:picLocks noChangeAspect="1" noChangeArrowheads="1"/>
          </p:cNvPicPr>
          <p:nvPr/>
        </p:nvPicPr>
        <p:blipFill>
          <a:blip r:embed="rId4">
            <a:extLst>
              <a:ext uri="{28A0092B-C50C-407E-A947-70E740481C1C}">
                <a14:useLocalDpi xmlns:a14="http://schemas.microsoft.com/office/drawing/2010/main" val="0"/>
              </a:ext>
            </a:extLst>
          </a:blip>
          <a:srcRect t="-629"/>
          <a:stretch>
            <a:fillRect/>
          </a:stretch>
        </p:blipFill>
        <p:spPr bwMode="auto">
          <a:xfrm>
            <a:off x="3733800" y="1905000"/>
            <a:ext cx="1752600" cy="152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9" descr="shutterstock_677250"/>
          <p:cNvPicPr>
            <a:picLocks noChangeAspect="1" noChangeArrowheads="1"/>
          </p:cNvPicPr>
          <p:nvPr/>
        </p:nvPicPr>
        <p:blipFill>
          <a:blip r:embed="rId5">
            <a:extLst>
              <a:ext uri="{28A0092B-C50C-407E-A947-70E740481C1C}">
                <a14:useLocalDpi xmlns:a14="http://schemas.microsoft.com/office/drawing/2010/main" val="0"/>
              </a:ext>
            </a:extLst>
          </a:blip>
          <a:srcRect t="-209"/>
          <a:stretch>
            <a:fillRect/>
          </a:stretch>
        </p:blipFill>
        <p:spPr bwMode="auto">
          <a:xfrm>
            <a:off x="5562600" y="1905000"/>
            <a:ext cx="1752600" cy="152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21" descr="shutterstock_723372"/>
          <p:cNvPicPr>
            <a:picLocks noChangeAspect="1" noChangeArrowheads="1"/>
          </p:cNvPicPr>
          <p:nvPr/>
        </p:nvPicPr>
        <p:blipFill>
          <a:blip r:embed="rId6">
            <a:extLst>
              <a:ext uri="{28A0092B-C50C-407E-A947-70E740481C1C}">
                <a14:useLocalDpi xmlns:a14="http://schemas.microsoft.com/office/drawing/2010/main" val="0"/>
              </a:ext>
            </a:extLst>
          </a:blip>
          <a:srcRect t="6976"/>
          <a:stretch>
            <a:fillRect/>
          </a:stretch>
        </p:blipFill>
        <p:spPr bwMode="auto">
          <a:xfrm>
            <a:off x="1828800" y="1905000"/>
            <a:ext cx="1828800" cy="152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7"/>
          <p:cNvSpPr>
            <a:spLocks noChangeArrowheads="1"/>
          </p:cNvSpPr>
          <p:nvPr/>
        </p:nvSpPr>
        <p:spPr bwMode="auto">
          <a:xfrm>
            <a:off x="0" y="0"/>
            <a:ext cx="9144000" cy="1828800"/>
          </a:xfrm>
          <a:prstGeom prst="rect">
            <a:avLst/>
          </a:prstGeom>
          <a:solidFill>
            <a:srgbClr val="00ADD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endParaRPr lang="en-US" sz="1200">
              <a:solidFill>
                <a:srgbClr val="000000"/>
              </a:solidFill>
              <a:sym typeface="Arial" charset="0"/>
            </a:endParaRPr>
          </a:p>
        </p:txBody>
      </p:sp>
      <p:sp>
        <p:nvSpPr>
          <p:cNvPr id="10" name="Line 13"/>
          <p:cNvSpPr>
            <a:spLocks noChangeShapeType="1"/>
          </p:cNvSpPr>
          <p:nvPr/>
        </p:nvSpPr>
        <p:spPr bwMode="auto">
          <a:xfrm>
            <a:off x="0" y="3429000"/>
            <a:ext cx="91440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 name="Line 14"/>
          <p:cNvSpPr>
            <a:spLocks noChangeShapeType="1"/>
          </p:cNvSpPr>
          <p:nvPr/>
        </p:nvSpPr>
        <p:spPr bwMode="auto">
          <a:xfrm>
            <a:off x="0" y="1905000"/>
            <a:ext cx="91440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pic>
        <p:nvPicPr>
          <p:cNvPr id="12" name="Picture 22" descr="PACER Logo 2-color RG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34200" y="6172200"/>
            <a:ext cx="2133600" cy="452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Rectangle 23"/>
          <p:cNvSpPr>
            <a:spLocks noChangeArrowheads="1"/>
          </p:cNvSpPr>
          <p:nvPr/>
        </p:nvSpPr>
        <p:spPr bwMode="auto">
          <a:xfrm>
            <a:off x="0" y="6629400"/>
            <a:ext cx="9144000" cy="228600"/>
          </a:xfrm>
          <a:prstGeom prst="rect">
            <a:avLst/>
          </a:prstGeom>
          <a:solidFill>
            <a:srgbClr val="00ADD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endParaRPr lang="en-US" sz="1200">
              <a:solidFill>
                <a:srgbClr val="000000"/>
              </a:solidFill>
              <a:sym typeface="Arial" charset="0"/>
            </a:endParaRPr>
          </a:p>
        </p:txBody>
      </p:sp>
      <p:sp>
        <p:nvSpPr>
          <p:cNvPr id="23554" name="Rectangle 2"/>
          <p:cNvSpPr>
            <a:spLocks noGrp="1" noChangeArrowheads="1"/>
          </p:cNvSpPr>
          <p:nvPr>
            <p:ph type="ctrTitle"/>
          </p:nvPr>
        </p:nvSpPr>
        <p:spPr>
          <a:xfrm>
            <a:off x="381000" y="3581400"/>
            <a:ext cx="8382000" cy="1470025"/>
          </a:xfrm>
        </p:spPr>
        <p:txBody>
          <a:bodyPr/>
          <a:lstStyle>
            <a:lvl1pPr>
              <a:defRPr/>
            </a:lvl1pPr>
          </a:lstStyle>
          <a:p>
            <a:r>
              <a:rPr lang="en-US" smtClean="0"/>
              <a:t>Click to edit Master title style</a:t>
            </a:r>
            <a:endParaRPr lang="es-MX"/>
          </a:p>
        </p:txBody>
      </p:sp>
      <p:sp>
        <p:nvSpPr>
          <p:cNvPr id="23555" name="Rectangle 3"/>
          <p:cNvSpPr>
            <a:spLocks noGrp="1" noChangeArrowheads="1"/>
          </p:cNvSpPr>
          <p:nvPr>
            <p:ph type="subTitle" idx="1"/>
          </p:nvPr>
        </p:nvSpPr>
        <p:spPr>
          <a:xfrm>
            <a:off x="1066800" y="5334000"/>
            <a:ext cx="7010400" cy="609600"/>
          </a:xfrm>
        </p:spPr>
        <p:txBody>
          <a:bodyPr/>
          <a:lstStyle>
            <a:lvl1pPr marL="0" indent="0" algn="ctr">
              <a:buFontTx/>
              <a:buNone/>
              <a:defRPr/>
            </a:lvl1pPr>
          </a:lstStyle>
          <a:p>
            <a:r>
              <a:rPr lang="en-US" smtClean="0"/>
              <a:t>Click to edit Master subtitle style</a:t>
            </a:r>
            <a:endParaRPr lang="es-MX"/>
          </a:p>
        </p:txBody>
      </p:sp>
      <p:sp>
        <p:nvSpPr>
          <p:cNvPr id="14" name="Rectangle 24"/>
          <p:cNvSpPr>
            <a:spLocks noGrp="1" noChangeArrowheads="1"/>
          </p:cNvSpPr>
          <p:nvPr>
            <p:ph type="ftr" sz="quarter" idx="10"/>
          </p:nvPr>
        </p:nvSpPr>
        <p:spPr bwMode="auto">
          <a:xfrm>
            <a:off x="76200" y="6384925"/>
            <a:ext cx="350520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eaLnBrk="1" hangingPunct="1">
              <a:spcBef>
                <a:spcPct val="0"/>
              </a:spcBef>
              <a:buFontTx/>
              <a:buNone/>
              <a:defRPr sz="1200" b="1">
                <a:solidFill>
                  <a:srgbClr val="00ADD0"/>
                </a:solidFill>
                <a:latin typeface="+mn-lt"/>
                <a:ea typeface="ヒラギノ角ゴ ProN W3" pitchFamily="-110" charset="-128"/>
                <a:cs typeface="+mn-cs"/>
                <a:sym typeface="Arial" charset="0"/>
              </a:defRPr>
            </a:lvl1pPr>
          </a:lstStyle>
          <a:p>
            <a:pPr>
              <a:defRPr/>
            </a:pPr>
            <a:endParaRPr lang="en-US"/>
          </a:p>
        </p:txBody>
      </p:sp>
    </p:spTree>
    <p:extLst>
      <p:ext uri="{BB962C8B-B14F-4D97-AF65-F5344CB8AC3E}">
        <p14:creationId xmlns:p14="http://schemas.microsoft.com/office/powerpoint/2010/main" val="216528773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lgn="ctr">
              <a:defRPr/>
            </a:lvl1pPr>
          </a:lstStyle>
          <a:p>
            <a:fld id="{65E7C18C-D1CA-9E4B-AB04-B07ACC2DBFCF}" type="slidenum">
              <a:rPr lang="en-US"/>
              <a:pPr/>
              <a:t>‹#›</a:t>
            </a:fld>
            <a:endParaRPr lang="en-US"/>
          </a:p>
        </p:txBody>
      </p:sp>
    </p:spTree>
    <p:extLst>
      <p:ext uri="{BB962C8B-B14F-4D97-AF65-F5344CB8AC3E}">
        <p14:creationId xmlns:p14="http://schemas.microsoft.com/office/powerpoint/2010/main" val="13621149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lgn="ctr">
              <a:defRPr/>
            </a:lvl1pPr>
          </a:lstStyle>
          <a:p>
            <a:fld id="{EB8A5398-D594-3641-B44E-B2C8DE9BC529}" type="slidenum">
              <a:rPr lang="en-US"/>
              <a:pPr/>
              <a:t>‹#›</a:t>
            </a:fld>
            <a:endParaRPr lang="en-US"/>
          </a:p>
        </p:txBody>
      </p:sp>
    </p:spTree>
    <p:extLst>
      <p:ext uri="{BB962C8B-B14F-4D97-AF65-F5344CB8AC3E}">
        <p14:creationId xmlns:p14="http://schemas.microsoft.com/office/powerpoint/2010/main" val="298245010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209800"/>
            <a:ext cx="40386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09800"/>
            <a:ext cx="40386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lgn="ctr">
              <a:defRPr/>
            </a:lvl1pPr>
          </a:lstStyle>
          <a:p>
            <a:fld id="{30A447EA-4AD0-934D-9FF9-C41D14E6E30F}" type="slidenum">
              <a:rPr lang="en-US"/>
              <a:pPr/>
              <a:t>‹#›</a:t>
            </a:fld>
            <a:endParaRPr lang="en-US"/>
          </a:p>
        </p:txBody>
      </p:sp>
    </p:spTree>
    <p:extLst>
      <p:ext uri="{BB962C8B-B14F-4D97-AF65-F5344CB8AC3E}">
        <p14:creationId xmlns:p14="http://schemas.microsoft.com/office/powerpoint/2010/main" val="152982547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lgn="ctr">
              <a:defRPr/>
            </a:lvl1pPr>
          </a:lstStyle>
          <a:p>
            <a:fld id="{2FC42899-1A19-7A46-928A-CC4E8A160523}" type="slidenum">
              <a:rPr lang="en-US"/>
              <a:pPr/>
              <a:t>‹#›</a:t>
            </a:fld>
            <a:endParaRPr lang="en-US"/>
          </a:p>
        </p:txBody>
      </p:sp>
    </p:spTree>
    <p:extLst>
      <p:ext uri="{BB962C8B-B14F-4D97-AF65-F5344CB8AC3E}">
        <p14:creationId xmlns:p14="http://schemas.microsoft.com/office/powerpoint/2010/main" val="27562143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lgn="ctr">
              <a:defRPr/>
            </a:lvl1pPr>
          </a:lstStyle>
          <a:p>
            <a:fld id="{CCFF6773-BAB4-D340-90E9-1087591CF7D4}" type="slidenum">
              <a:rPr lang="en-US"/>
              <a:pPr/>
              <a:t>‹#›</a:t>
            </a:fld>
            <a:endParaRPr lang="en-US"/>
          </a:p>
        </p:txBody>
      </p:sp>
    </p:spTree>
    <p:extLst>
      <p:ext uri="{BB962C8B-B14F-4D97-AF65-F5344CB8AC3E}">
        <p14:creationId xmlns:p14="http://schemas.microsoft.com/office/powerpoint/2010/main" val="2329701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r>
              <a:rPr lang="es-MX" smtClean="0"/>
              <a:t>Page </a:t>
            </a:r>
            <a:fld id="{BB64C4E8-C6C7-435B-A2D4-854024DA2FA2}" type="slidenum">
              <a:rPr lang="es-MX" smtClean="0"/>
              <a:pPr/>
              <a:t>‹#›</a:t>
            </a:fld>
            <a:endParaRPr lang="es-MX" dirty="0"/>
          </a:p>
        </p:txBody>
      </p:sp>
    </p:spTree>
    <p:extLst>
      <p:ext uri="{BB962C8B-B14F-4D97-AF65-F5344CB8AC3E}">
        <p14:creationId xmlns:p14="http://schemas.microsoft.com/office/powerpoint/2010/main" val="2520632978"/>
      </p:ext>
    </p:extLst>
  </p:cSld>
  <p:clrMapOvr>
    <a:masterClrMapping/>
  </p:clrMapOvr>
  <p:hf hdr="0" ftr="0" dt="0"/>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lgn="ctr">
              <a:defRPr/>
            </a:lvl1pPr>
          </a:lstStyle>
          <a:p>
            <a:fld id="{E61939EE-24EF-3A4E-8BC7-EC835BE65DA4}" type="slidenum">
              <a:rPr lang="en-US"/>
              <a:pPr/>
              <a:t>‹#›</a:t>
            </a:fld>
            <a:endParaRPr lang="en-US"/>
          </a:p>
        </p:txBody>
      </p:sp>
    </p:spTree>
    <p:extLst>
      <p:ext uri="{BB962C8B-B14F-4D97-AF65-F5344CB8AC3E}">
        <p14:creationId xmlns:p14="http://schemas.microsoft.com/office/powerpoint/2010/main" val="391693804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lgn="ctr">
              <a:defRPr/>
            </a:lvl1pPr>
          </a:lstStyle>
          <a:p>
            <a:fld id="{202702E1-C2EF-1A40-ABDF-3172552B6CF0}" type="slidenum">
              <a:rPr lang="en-US"/>
              <a:pPr/>
              <a:t>‹#›</a:t>
            </a:fld>
            <a:endParaRPr lang="en-US"/>
          </a:p>
        </p:txBody>
      </p:sp>
    </p:spTree>
    <p:extLst>
      <p:ext uri="{BB962C8B-B14F-4D97-AF65-F5344CB8AC3E}">
        <p14:creationId xmlns:p14="http://schemas.microsoft.com/office/powerpoint/2010/main" val="57281757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lgn="ctr">
              <a:defRPr/>
            </a:lvl1pPr>
          </a:lstStyle>
          <a:p>
            <a:fld id="{0C58E7D5-D3F5-884A-AC06-C6D3D476D2F7}" type="slidenum">
              <a:rPr lang="en-US"/>
              <a:pPr/>
              <a:t>‹#›</a:t>
            </a:fld>
            <a:endParaRPr lang="en-US"/>
          </a:p>
        </p:txBody>
      </p:sp>
    </p:spTree>
    <p:extLst>
      <p:ext uri="{BB962C8B-B14F-4D97-AF65-F5344CB8AC3E}">
        <p14:creationId xmlns:p14="http://schemas.microsoft.com/office/powerpoint/2010/main" val="406352308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lgn="ctr">
              <a:defRPr/>
            </a:lvl1pPr>
          </a:lstStyle>
          <a:p>
            <a:fld id="{7D547B26-2E91-4240-BFD6-125B43BED17D}" type="slidenum">
              <a:rPr lang="en-US"/>
              <a:pPr/>
              <a:t>‹#›</a:t>
            </a:fld>
            <a:endParaRPr lang="en-US"/>
          </a:p>
        </p:txBody>
      </p:sp>
    </p:spTree>
    <p:extLst>
      <p:ext uri="{BB962C8B-B14F-4D97-AF65-F5344CB8AC3E}">
        <p14:creationId xmlns:p14="http://schemas.microsoft.com/office/powerpoint/2010/main" val="274885344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38200"/>
            <a:ext cx="20574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838200"/>
            <a:ext cx="60198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lgn="ctr">
              <a:defRPr/>
            </a:lvl1pPr>
          </a:lstStyle>
          <a:p>
            <a:fld id="{0D74CAFF-1A15-A14A-84DE-E82D8E256E4C}" type="slidenum">
              <a:rPr lang="en-US"/>
              <a:pPr/>
              <a:t>‹#›</a:t>
            </a:fld>
            <a:endParaRPr lang="en-US"/>
          </a:p>
        </p:txBody>
      </p:sp>
    </p:spTree>
    <p:extLst>
      <p:ext uri="{BB962C8B-B14F-4D97-AF65-F5344CB8AC3E}">
        <p14:creationId xmlns:p14="http://schemas.microsoft.com/office/powerpoint/2010/main" val="200458242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lgn="ctr">
              <a:defRPr/>
            </a:lvl1pPr>
          </a:lstStyle>
          <a:p>
            <a:r>
              <a:rPr lang="es-MX"/>
              <a:t>Page </a:t>
            </a:r>
            <a:fld id="{D906C2C3-DA03-894D-A466-E10F77E1587B}" type="slidenum">
              <a:rPr lang="es-MX"/>
              <a:pPr/>
              <a:t>‹#›</a:t>
            </a:fld>
            <a:endParaRPr lang="es-MX"/>
          </a:p>
        </p:txBody>
      </p:sp>
    </p:spTree>
    <p:extLst>
      <p:ext uri="{BB962C8B-B14F-4D97-AF65-F5344CB8AC3E}">
        <p14:creationId xmlns:p14="http://schemas.microsoft.com/office/powerpoint/2010/main" val="240573048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2209800"/>
            <a:ext cx="82296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lgn="ctr">
              <a:defRPr/>
            </a:lvl1pPr>
          </a:lstStyle>
          <a:p>
            <a:r>
              <a:rPr lang="es-MX"/>
              <a:t>Page </a:t>
            </a:r>
            <a:fld id="{BE0D7D79-C46E-D94B-876C-9BE1D39406E2}" type="slidenum">
              <a:rPr lang="es-MX"/>
              <a:pPr/>
              <a:t>‹#›</a:t>
            </a:fld>
            <a:endParaRPr lang="es-MX"/>
          </a:p>
        </p:txBody>
      </p:sp>
    </p:spTree>
    <p:extLst>
      <p:ext uri="{BB962C8B-B14F-4D97-AF65-F5344CB8AC3E}">
        <p14:creationId xmlns:p14="http://schemas.microsoft.com/office/powerpoint/2010/main" val="37090106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719263"/>
            <a:ext cx="4038600" cy="21288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00500"/>
            <a:ext cx="4038600" cy="21304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noChangeArrowheads="1"/>
          </p:cNvSpPr>
          <p:nvPr>
            <p:ph type="dt" sz="half" idx="10"/>
          </p:nvPr>
        </p:nvSpPr>
        <p:spPr>
          <a:xfrm>
            <a:off x="457200" y="6248400"/>
            <a:ext cx="2133600" cy="457200"/>
          </a:xfrm>
          <a:prstGeom prst="rect">
            <a:avLst/>
          </a:prstGeom>
        </p:spPr>
        <p:txBody>
          <a:bodyPr/>
          <a:lstStyle>
            <a:lvl1pPr algn="l" eaLnBrk="0" hangingPunct="0">
              <a:spcBef>
                <a:spcPct val="20000"/>
              </a:spcBef>
              <a:buFontTx/>
              <a:buChar char="•"/>
              <a:defRPr sz="2000">
                <a:solidFill>
                  <a:srgbClr val="000000"/>
                </a:solidFill>
                <a:latin typeface="Arial" charset="0"/>
                <a:ea typeface="+mn-ea"/>
                <a:cs typeface="+mn-cs"/>
              </a:defRPr>
            </a:lvl1pPr>
          </a:lstStyle>
          <a:p>
            <a:pPr>
              <a:defRPr/>
            </a:pPr>
            <a:endParaRPr lang="en-US" altLang="en-US"/>
          </a:p>
        </p:txBody>
      </p:sp>
      <p:sp>
        <p:nvSpPr>
          <p:cNvPr id="7" name="Footer Placeholder 6"/>
          <p:cNvSpPr>
            <a:spLocks noGrp="1" noChangeArrowheads="1"/>
          </p:cNvSpPr>
          <p:nvPr>
            <p:ph type="ftr" sz="quarter" idx="11"/>
          </p:nvPr>
        </p:nvSpPr>
        <p:spPr>
          <a:xfrm>
            <a:off x="3124200" y="6248400"/>
            <a:ext cx="2895600" cy="457200"/>
          </a:xfrm>
          <a:prstGeom prst="rect">
            <a:avLst/>
          </a:prstGeom>
        </p:spPr>
        <p:txBody>
          <a:bodyPr/>
          <a:lstStyle>
            <a:lvl1pPr algn="l" eaLnBrk="0" hangingPunct="0">
              <a:spcBef>
                <a:spcPct val="20000"/>
              </a:spcBef>
              <a:buFontTx/>
              <a:buChar char="•"/>
              <a:defRPr sz="2000">
                <a:solidFill>
                  <a:srgbClr val="000000"/>
                </a:solidFill>
                <a:latin typeface="Arial" charset="0"/>
                <a:ea typeface="+mn-ea"/>
                <a:cs typeface="+mn-cs"/>
              </a:defRPr>
            </a:lvl1pPr>
          </a:lstStyle>
          <a:p>
            <a:pPr>
              <a:defRPr/>
            </a:pPr>
            <a:endParaRPr lang="en-US" altLang="en-US"/>
          </a:p>
        </p:txBody>
      </p:sp>
      <p:sp>
        <p:nvSpPr>
          <p:cNvPr id="8" name="Rectangle 7"/>
          <p:cNvSpPr>
            <a:spLocks noGrp="1" noChangeArrowheads="1"/>
          </p:cNvSpPr>
          <p:nvPr>
            <p:ph type="sldNum" sz="quarter" idx="12"/>
          </p:nvPr>
        </p:nvSpPr>
        <p:spPr/>
        <p:txBody>
          <a:bodyPr/>
          <a:lstStyle>
            <a:lvl1pPr algn="ctr">
              <a:defRPr/>
            </a:lvl1pPr>
          </a:lstStyle>
          <a:p>
            <a:fld id="{6DBFD66A-F068-8B49-AA3E-457EE9FF7E90}" type="slidenum">
              <a:rPr lang="en-US"/>
              <a:pPr/>
              <a:t>‹#›</a:t>
            </a:fld>
            <a:endParaRPr lang="en-US"/>
          </a:p>
        </p:txBody>
      </p:sp>
    </p:spTree>
    <p:extLst>
      <p:ext uri="{BB962C8B-B14F-4D97-AF65-F5344CB8AC3E}">
        <p14:creationId xmlns:p14="http://schemas.microsoft.com/office/powerpoint/2010/main" val="210793929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2209800"/>
            <a:ext cx="4038600" cy="190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2209800"/>
            <a:ext cx="4038600" cy="190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4267200"/>
            <a:ext cx="8229600" cy="190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0"/>
          </p:nvPr>
        </p:nvSpPr>
        <p:spPr/>
        <p:txBody>
          <a:bodyPr/>
          <a:lstStyle>
            <a:lvl1pPr algn="ctr">
              <a:defRPr/>
            </a:lvl1pPr>
          </a:lstStyle>
          <a:p>
            <a:r>
              <a:rPr lang="es-MX"/>
              <a:t>Page </a:t>
            </a:r>
            <a:fld id="{078A5633-30E7-2344-AEF0-B6D21A64389F}" type="slidenum">
              <a:rPr lang="es-MX"/>
              <a:pPr/>
              <a:t>‹#›</a:t>
            </a:fld>
            <a:endParaRPr lang="es-MX"/>
          </a:p>
        </p:txBody>
      </p:sp>
    </p:spTree>
    <p:extLst>
      <p:ext uri="{BB962C8B-B14F-4D97-AF65-F5344CB8AC3E}">
        <p14:creationId xmlns:p14="http://schemas.microsoft.com/office/powerpoint/2010/main" val="405355220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2209800"/>
            <a:ext cx="40386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09800"/>
            <a:ext cx="40386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p:txBody>
          <a:bodyPr/>
          <a:lstStyle>
            <a:lvl1pPr algn="ctr">
              <a:defRPr/>
            </a:lvl1pPr>
          </a:lstStyle>
          <a:p>
            <a:r>
              <a:rPr lang="es-MX"/>
              <a:t>Page </a:t>
            </a:r>
            <a:fld id="{D6B3C8D4-EF3F-0240-93BA-5E883E609AD0}" type="slidenum">
              <a:rPr lang="es-MX"/>
              <a:pPr/>
              <a:t>‹#›</a:t>
            </a:fld>
            <a:endParaRPr lang="es-MX"/>
          </a:p>
        </p:txBody>
      </p:sp>
    </p:spTree>
    <p:extLst>
      <p:ext uri="{BB962C8B-B14F-4D97-AF65-F5344CB8AC3E}">
        <p14:creationId xmlns:p14="http://schemas.microsoft.com/office/powerpoint/2010/main" val="4282133858"/>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r>
              <a:rPr lang="es-MX" smtClean="0"/>
              <a:t>Page </a:t>
            </a:r>
            <a:fld id="{BB64C4E8-C6C7-435B-A2D4-854024DA2FA2}" type="slidenum">
              <a:rPr lang="es-MX" smtClean="0"/>
              <a:pPr/>
              <a:t>‹#›</a:t>
            </a:fld>
            <a:endParaRPr lang="es-MX" dirty="0"/>
          </a:p>
        </p:txBody>
      </p:sp>
    </p:spTree>
    <p:extLst>
      <p:ext uri="{BB962C8B-B14F-4D97-AF65-F5344CB8AC3E}">
        <p14:creationId xmlns:p14="http://schemas.microsoft.com/office/powerpoint/2010/main" val="2881013512"/>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r>
              <a:rPr lang="es-MX" smtClean="0"/>
              <a:t>Page </a:t>
            </a:r>
            <a:fld id="{BB64C4E8-C6C7-435B-A2D4-854024DA2FA2}" type="slidenum">
              <a:rPr lang="es-MX" smtClean="0"/>
              <a:pPr/>
              <a:t>‹#›</a:t>
            </a:fld>
            <a:endParaRPr lang="es-MX" dirty="0"/>
          </a:p>
        </p:txBody>
      </p:sp>
    </p:spTree>
    <p:extLst>
      <p:ext uri="{BB962C8B-B14F-4D97-AF65-F5344CB8AC3E}">
        <p14:creationId xmlns:p14="http://schemas.microsoft.com/office/powerpoint/2010/main" val="1475889067"/>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38200"/>
            <a:ext cx="20574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838200"/>
            <a:ext cx="60198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r>
              <a:rPr lang="es-MX" smtClean="0"/>
              <a:t>Page </a:t>
            </a:r>
            <a:fld id="{BB64C4E8-C6C7-435B-A2D4-854024DA2FA2}" type="slidenum">
              <a:rPr lang="es-MX" smtClean="0"/>
              <a:pPr/>
              <a:t>‹#›</a:t>
            </a:fld>
            <a:endParaRPr lang="es-MX" dirty="0"/>
          </a:p>
        </p:txBody>
      </p:sp>
    </p:spTree>
    <p:extLst>
      <p:ext uri="{BB962C8B-B14F-4D97-AF65-F5344CB8AC3E}">
        <p14:creationId xmlns:p14="http://schemas.microsoft.com/office/powerpoint/2010/main" val="1164317902"/>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2209800"/>
            <a:ext cx="8229600" cy="190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4267200"/>
            <a:ext cx="8229600" cy="190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r>
              <a:rPr lang="es-MX" smtClean="0"/>
              <a:t>Page </a:t>
            </a:r>
            <a:fld id="{BB64C4E8-C6C7-435B-A2D4-854024DA2FA2}" type="slidenum">
              <a:rPr lang="es-MX" smtClean="0"/>
              <a:pPr/>
              <a:t>‹#›</a:t>
            </a:fld>
            <a:endParaRPr lang="es-MX" dirty="0"/>
          </a:p>
        </p:txBody>
      </p:sp>
    </p:spTree>
    <p:extLst>
      <p:ext uri="{BB962C8B-B14F-4D97-AF65-F5344CB8AC3E}">
        <p14:creationId xmlns:p14="http://schemas.microsoft.com/office/powerpoint/2010/main" val="2563198801"/>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2209800"/>
            <a:ext cx="40386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2209800"/>
            <a:ext cx="4038600" cy="190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267200"/>
            <a:ext cx="4038600" cy="190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0"/>
          </p:nvPr>
        </p:nvSpPr>
        <p:spPr>
          <a:ln/>
        </p:spPr>
        <p:txBody>
          <a:bodyPr/>
          <a:lstStyle>
            <a:lvl1pPr>
              <a:defRPr/>
            </a:lvl1pPr>
          </a:lstStyle>
          <a:p>
            <a:r>
              <a:rPr lang="es-MX" smtClean="0"/>
              <a:t>Page </a:t>
            </a:r>
            <a:fld id="{BB64C4E8-C6C7-435B-A2D4-854024DA2FA2}" type="slidenum">
              <a:rPr lang="es-MX" smtClean="0"/>
              <a:pPr/>
              <a:t>‹#›</a:t>
            </a:fld>
            <a:endParaRPr lang="es-MX" dirty="0"/>
          </a:p>
        </p:txBody>
      </p:sp>
    </p:spTree>
    <p:extLst>
      <p:ext uri="{BB962C8B-B14F-4D97-AF65-F5344CB8AC3E}">
        <p14:creationId xmlns:p14="http://schemas.microsoft.com/office/powerpoint/2010/main" val="1108779372"/>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838200"/>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2209800"/>
            <a:ext cx="4038600" cy="190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2209800"/>
            <a:ext cx="4038600" cy="190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4267200"/>
            <a:ext cx="4038600" cy="190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267200"/>
            <a:ext cx="4038600" cy="190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r>
              <a:rPr lang="es-MX" smtClean="0"/>
              <a:t>Page </a:t>
            </a:r>
            <a:fld id="{BB64C4E8-C6C7-435B-A2D4-854024DA2FA2}" type="slidenum">
              <a:rPr lang="es-MX" smtClean="0"/>
              <a:pPr/>
              <a:t>‹#›</a:t>
            </a:fld>
            <a:endParaRPr lang="es-MX" dirty="0"/>
          </a:p>
        </p:txBody>
      </p:sp>
    </p:spTree>
    <p:extLst>
      <p:ext uri="{BB962C8B-B14F-4D97-AF65-F5344CB8AC3E}">
        <p14:creationId xmlns:p14="http://schemas.microsoft.com/office/powerpoint/2010/main" val="191644338"/>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2209800"/>
            <a:ext cx="40386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09800"/>
            <a:ext cx="40386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r>
              <a:rPr lang="es-MX" altLang="en-US" smtClean="0"/>
              <a:t>Page </a:t>
            </a:r>
            <a:fld id="{7DC0BA93-23F5-4287-A577-4B709F74D3FB}" type="slidenum">
              <a:rPr lang="es-MX" altLang="en-US" smtClean="0"/>
              <a:pPr>
                <a:defRPr/>
              </a:pPr>
              <a:t>‹#›</a:t>
            </a:fld>
            <a:endParaRPr lang="es-MX" altLang="en-US"/>
          </a:p>
        </p:txBody>
      </p:sp>
    </p:spTree>
    <p:extLst>
      <p:ext uri="{BB962C8B-B14F-4D97-AF65-F5344CB8AC3E}">
        <p14:creationId xmlns:p14="http://schemas.microsoft.com/office/powerpoint/2010/main" val="30493883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209800"/>
            <a:ext cx="40386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2209800"/>
            <a:ext cx="40386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r>
              <a:rPr lang="es-MX" smtClean="0"/>
              <a:t>Page </a:t>
            </a:r>
            <a:fld id="{BB64C4E8-C6C7-435B-A2D4-854024DA2FA2}" type="slidenum">
              <a:rPr lang="es-MX" smtClean="0"/>
              <a:pPr/>
              <a:t>‹#›</a:t>
            </a:fld>
            <a:endParaRPr lang="es-MX" dirty="0"/>
          </a:p>
        </p:txBody>
      </p:sp>
    </p:spTree>
    <p:extLst>
      <p:ext uri="{BB962C8B-B14F-4D97-AF65-F5344CB8AC3E}">
        <p14:creationId xmlns:p14="http://schemas.microsoft.com/office/powerpoint/2010/main" val="3082482744"/>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s-MX" dirty="0"/>
              <a:t>Page </a:t>
            </a:r>
            <a:fld id="{D956CA73-587C-4D4F-A789-877EAEB1E08D}" type="slidenum">
              <a:rPr lang="es-MX"/>
              <a:pPr/>
              <a:t>‹#›</a:t>
            </a:fld>
            <a:endParaRPr lang="es-MX" dirty="0"/>
          </a:p>
        </p:txBody>
      </p:sp>
    </p:spTree>
    <p:extLst>
      <p:ext uri="{BB962C8B-B14F-4D97-AF65-F5344CB8AC3E}">
        <p14:creationId xmlns:p14="http://schemas.microsoft.com/office/powerpoint/2010/main" val="734848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0546825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318943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6476512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813625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775753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739129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18254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402681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117131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25665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2209800"/>
            <a:ext cx="40386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09800"/>
            <a:ext cx="40386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r>
              <a:rPr lang="es-MX" altLang="en-US"/>
              <a:t>Page </a:t>
            </a:r>
            <a:fld id="{7DC0BA93-23F5-4287-A577-4B709F74D3FB}" type="slidenum">
              <a:rPr lang="es-MX" altLang="en-US"/>
              <a:pPr>
                <a:defRPr/>
              </a:pPr>
              <a:t>‹#›</a:t>
            </a:fld>
            <a:endParaRPr lang="es-MX" altLang="en-US"/>
          </a:p>
        </p:txBody>
      </p:sp>
    </p:spTree>
    <p:extLst>
      <p:ext uri="{BB962C8B-B14F-4D97-AF65-F5344CB8AC3E}">
        <p14:creationId xmlns:p14="http://schemas.microsoft.com/office/powerpoint/2010/main" val="9120552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600200"/>
            <a:ext cx="2076450" cy="4525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07695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62370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4"/>
          <p:cNvSpPr>
            <a:spLocks noGrp="1" noChangeArrowheads="1"/>
          </p:cNvSpPr>
          <p:nvPr>
            <p:ph type="ftr" sz="quarter" idx="10"/>
          </p:nvPr>
        </p:nvSpPr>
        <p:spPr>
          <a:ln/>
        </p:spPr>
        <p:txBody>
          <a:bodyPr/>
          <a:lstStyle>
            <a:lvl1pPr>
              <a:defRPr/>
            </a:lvl1pPr>
          </a:lstStyle>
          <a:p>
            <a:r>
              <a:rPr lang="en-US"/>
              <a:t>© 2007, PACER Center</a:t>
            </a:r>
          </a:p>
        </p:txBody>
      </p:sp>
    </p:spTree>
    <p:extLst>
      <p:ext uri="{BB962C8B-B14F-4D97-AF65-F5344CB8AC3E}">
        <p14:creationId xmlns:p14="http://schemas.microsoft.com/office/powerpoint/2010/main" val="12200411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ftr" sz="quarter" idx="10"/>
          </p:nvPr>
        </p:nvSpPr>
        <p:spPr>
          <a:ln/>
        </p:spPr>
        <p:txBody>
          <a:bodyPr/>
          <a:lstStyle>
            <a:lvl1pPr>
              <a:defRPr/>
            </a:lvl1pPr>
          </a:lstStyle>
          <a:p>
            <a:r>
              <a:rPr lang="en-US"/>
              <a:t>© 2007, PACER Center</a:t>
            </a:r>
          </a:p>
        </p:txBody>
      </p:sp>
    </p:spTree>
    <p:extLst>
      <p:ext uri="{BB962C8B-B14F-4D97-AF65-F5344CB8AC3E}">
        <p14:creationId xmlns:p14="http://schemas.microsoft.com/office/powerpoint/2010/main" val="16135096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4"/>
          <p:cNvSpPr>
            <a:spLocks noGrp="1" noChangeArrowheads="1"/>
          </p:cNvSpPr>
          <p:nvPr>
            <p:ph type="ftr" sz="quarter" idx="10"/>
          </p:nvPr>
        </p:nvSpPr>
        <p:spPr>
          <a:ln/>
        </p:spPr>
        <p:txBody>
          <a:bodyPr/>
          <a:lstStyle>
            <a:lvl1pPr>
              <a:defRPr/>
            </a:lvl1pPr>
          </a:lstStyle>
          <a:p>
            <a:r>
              <a:rPr lang="en-US"/>
              <a:t>© 2007, PACER Center</a:t>
            </a:r>
          </a:p>
        </p:txBody>
      </p:sp>
    </p:spTree>
    <p:extLst>
      <p:ext uri="{BB962C8B-B14F-4D97-AF65-F5344CB8AC3E}">
        <p14:creationId xmlns:p14="http://schemas.microsoft.com/office/powerpoint/2010/main" val="9667772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209800"/>
            <a:ext cx="40386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09800"/>
            <a:ext cx="40386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4"/>
          <p:cNvSpPr>
            <a:spLocks noGrp="1" noChangeArrowheads="1"/>
          </p:cNvSpPr>
          <p:nvPr>
            <p:ph type="ftr" sz="quarter" idx="10"/>
          </p:nvPr>
        </p:nvSpPr>
        <p:spPr>
          <a:ln/>
        </p:spPr>
        <p:txBody>
          <a:bodyPr/>
          <a:lstStyle>
            <a:lvl1pPr>
              <a:defRPr/>
            </a:lvl1pPr>
          </a:lstStyle>
          <a:p>
            <a:r>
              <a:rPr lang="en-US"/>
              <a:t>© 2007, PACER Center</a:t>
            </a:r>
          </a:p>
        </p:txBody>
      </p:sp>
    </p:spTree>
    <p:extLst>
      <p:ext uri="{BB962C8B-B14F-4D97-AF65-F5344CB8AC3E}">
        <p14:creationId xmlns:p14="http://schemas.microsoft.com/office/powerpoint/2010/main" val="20432581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4"/>
          <p:cNvSpPr>
            <a:spLocks noGrp="1" noChangeArrowheads="1"/>
          </p:cNvSpPr>
          <p:nvPr>
            <p:ph type="ftr" sz="quarter" idx="10"/>
          </p:nvPr>
        </p:nvSpPr>
        <p:spPr>
          <a:ln/>
        </p:spPr>
        <p:txBody>
          <a:bodyPr/>
          <a:lstStyle>
            <a:lvl1pPr>
              <a:defRPr/>
            </a:lvl1pPr>
          </a:lstStyle>
          <a:p>
            <a:r>
              <a:rPr lang="en-US"/>
              <a:t>© 2007, PACER Center</a:t>
            </a:r>
          </a:p>
        </p:txBody>
      </p:sp>
    </p:spTree>
    <p:extLst>
      <p:ext uri="{BB962C8B-B14F-4D97-AF65-F5344CB8AC3E}">
        <p14:creationId xmlns:p14="http://schemas.microsoft.com/office/powerpoint/2010/main" val="26100791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4"/>
          <p:cNvSpPr>
            <a:spLocks noGrp="1" noChangeArrowheads="1"/>
          </p:cNvSpPr>
          <p:nvPr>
            <p:ph type="ftr" sz="quarter" idx="10"/>
          </p:nvPr>
        </p:nvSpPr>
        <p:spPr>
          <a:ln/>
        </p:spPr>
        <p:txBody>
          <a:bodyPr/>
          <a:lstStyle>
            <a:lvl1pPr>
              <a:defRPr/>
            </a:lvl1pPr>
          </a:lstStyle>
          <a:p>
            <a:r>
              <a:rPr lang="en-US"/>
              <a:t>© 2007, PACER Center</a:t>
            </a:r>
          </a:p>
        </p:txBody>
      </p:sp>
    </p:spTree>
    <p:extLst>
      <p:ext uri="{BB962C8B-B14F-4D97-AF65-F5344CB8AC3E}">
        <p14:creationId xmlns:p14="http://schemas.microsoft.com/office/powerpoint/2010/main" val="15748649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ftr" sz="quarter" idx="10"/>
          </p:nvPr>
        </p:nvSpPr>
        <p:spPr>
          <a:ln/>
        </p:spPr>
        <p:txBody>
          <a:bodyPr/>
          <a:lstStyle>
            <a:lvl1pPr>
              <a:defRPr/>
            </a:lvl1pPr>
          </a:lstStyle>
          <a:p>
            <a:r>
              <a:rPr lang="en-US"/>
              <a:t>© 2007, PACER Center</a:t>
            </a:r>
          </a:p>
        </p:txBody>
      </p:sp>
    </p:spTree>
    <p:extLst>
      <p:ext uri="{BB962C8B-B14F-4D97-AF65-F5344CB8AC3E}">
        <p14:creationId xmlns:p14="http://schemas.microsoft.com/office/powerpoint/2010/main" val="5541440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ftr" sz="quarter" idx="10"/>
          </p:nvPr>
        </p:nvSpPr>
        <p:spPr>
          <a:ln/>
        </p:spPr>
        <p:txBody>
          <a:bodyPr/>
          <a:lstStyle>
            <a:lvl1pPr>
              <a:defRPr/>
            </a:lvl1pPr>
          </a:lstStyle>
          <a:p>
            <a:r>
              <a:rPr lang="en-US"/>
              <a:t>© 2007, PACER Center</a:t>
            </a:r>
          </a:p>
        </p:txBody>
      </p:sp>
    </p:spTree>
    <p:extLst>
      <p:ext uri="{BB962C8B-B14F-4D97-AF65-F5344CB8AC3E}">
        <p14:creationId xmlns:p14="http://schemas.microsoft.com/office/powerpoint/2010/main" val="23666286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ftr" sz="quarter" idx="10"/>
          </p:nvPr>
        </p:nvSpPr>
        <p:spPr>
          <a:ln/>
        </p:spPr>
        <p:txBody>
          <a:bodyPr/>
          <a:lstStyle>
            <a:lvl1pPr>
              <a:defRPr/>
            </a:lvl1pPr>
          </a:lstStyle>
          <a:p>
            <a:r>
              <a:rPr lang="en-US"/>
              <a:t>© 2007, PACER Center</a:t>
            </a:r>
          </a:p>
        </p:txBody>
      </p:sp>
    </p:spTree>
    <p:extLst>
      <p:ext uri="{BB962C8B-B14F-4D97-AF65-F5344CB8AC3E}">
        <p14:creationId xmlns:p14="http://schemas.microsoft.com/office/powerpoint/2010/main" val="160937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
          <p:cNvSpPr>
            <a:spLocks noChangeArrowheads="1"/>
          </p:cNvSpPr>
          <p:nvPr/>
        </p:nvSpPr>
        <p:spPr bwMode="auto">
          <a:xfrm>
            <a:off x="0" y="0"/>
            <a:ext cx="9144000" cy="1828800"/>
          </a:xfrm>
          <a:prstGeom prst="rect">
            <a:avLst/>
          </a:prstGeom>
          <a:solidFill>
            <a:srgbClr val="69BE2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endParaRPr lang="en-US"/>
          </a:p>
        </p:txBody>
      </p:sp>
      <p:pic>
        <p:nvPicPr>
          <p:cNvPr id="5" name="Picture 22" descr="PACER Logo 2-color R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6172200"/>
            <a:ext cx="2133600" cy="452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23"/>
          <p:cNvSpPr>
            <a:spLocks noChangeArrowheads="1"/>
          </p:cNvSpPr>
          <p:nvPr/>
        </p:nvSpPr>
        <p:spPr bwMode="auto">
          <a:xfrm>
            <a:off x="0" y="6629400"/>
            <a:ext cx="9144000" cy="228600"/>
          </a:xfrm>
          <a:prstGeom prst="rect">
            <a:avLst/>
          </a:prstGeom>
          <a:solidFill>
            <a:srgbClr val="69BE2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endParaRPr lang="en-US"/>
          </a:p>
        </p:txBody>
      </p:sp>
      <p:sp>
        <p:nvSpPr>
          <p:cNvPr id="12" name="Line 30"/>
          <p:cNvSpPr>
            <a:spLocks noChangeShapeType="1"/>
          </p:cNvSpPr>
          <p:nvPr/>
        </p:nvSpPr>
        <p:spPr bwMode="auto">
          <a:xfrm>
            <a:off x="0" y="1905000"/>
            <a:ext cx="91440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 name="Line 31"/>
          <p:cNvSpPr>
            <a:spLocks noChangeShapeType="1"/>
          </p:cNvSpPr>
          <p:nvPr/>
        </p:nvSpPr>
        <p:spPr bwMode="auto">
          <a:xfrm>
            <a:off x="0" y="3429000"/>
            <a:ext cx="91440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3554" name="Rectangle 2"/>
          <p:cNvSpPr>
            <a:spLocks noGrp="1" noChangeArrowheads="1"/>
          </p:cNvSpPr>
          <p:nvPr>
            <p:ph type="ctrTitle"/>
          </p:nvPr>
        </p:nvSpPr>
        <p:spPr>
          <a:xfrm>
            <a:off x="381000" y="3581400"/>
            <a:ext cx="8382000" cy="1470025"/>
          </a:xfrm>
        </p:spPr>
        <p:txBody>
          <a:bodyPr/>
          <a:lstStyle>
            <a:lvl1pPr>
              <a:defRPr/>
            </a:lvl1pPr>
          </a:lstStyle>
          <a:p>
            <a:r>
              <a:rPr lang="en-US" smtClean="0"/>
              <a:t>Click to edit Master title style</a:t>
            </a:r>
            <a:endParaRPr lang="es-MX"/>
          </a:p>
        </p:txBody>
      </p:sp>
      <p:sp>
        <p:nvSpPr>
          <p:cNvPr id="23555" name="Rectangle 3"/>
          <p:cNvSpPr>
            <a:spLocks noGrp="1" noChangeArrowheads="1"/>
          </p:cNvSpPr>
          <p:nvPr>
            <p:ph type="subTitle" idx="1"/>
          </p:nvPr>
        </p:nvSpPr>
        <p:spPr>
          <a:xfrm>
            <a:off x="1066800" y="5334000"/>
            <a:ext cx="7010400" cy="609600"/>
          </a:xfrm>
        </p:spPr>
        <p:txBody>
          <a:bodyPr/>
          <a:lstStyle>
            <a:lvl1pPr marL="0" indent="0" algn="ctr">
              <a:buFontTx/>
              <a:buNone/>
              <a:defRPr/>
            </a:lvl1pPr>
          </a:lstStyle>
          <a:p>
            <a:r>
              <a:rPr lang="en-US" smtClean="0"/>
              <a:t>Click to edit Master subtitle style</a:t>
            </a:r>
            <a:endParaRPr lang="es-MX"/>
          </a:p>
        </p:txBody>
      </p:sp>
      <p:sp>
        <p:nvSpPr>
          <p:cNvPr id="14" name="Rectangle 24"/>
          <p:cNvSpPr>
            <a:spLocks noGrp="1" noChangeArrowheads="1"/>
          </p:cNvSpPr>
          <p:nvPr>
            <p:ph type="ftr" sz="quarter" idx="10"/>
          </p:nvPr>
        </p:nvSpPr>
        <p:spPr bwMode="auto">
          <a:xfrm>
            <a:off x="76200" y="6384925"/>
            <a:ext cx="350520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a:defRPr sz="1200" b="1">
                <a:solidFill>
                  <a:srgbClr val="69BE28"/>
                </a:solidFill>
                <a:latin typeface="Century Gothic" charset="0"/>
              </a:defRPr>
            </a:lvl1pPr>
          </a:lstStyle>
          <a:p>
            <a:r>
              <a:rPr lang="en-US" smtClean="0"/>
              <a:t>© 2007, PACER Center</a:t>
            </a:r>
            <a:endParaRPr lang="en-US" dirty="0"/>
          </a:p>
        </p:txBody>
      </p:sp>
      <p:pic>
        <p:nvPicPr>
          <p:cNvPr id="15" name="Picture 45" descr="shutterstock_156187"/>
          <p:cNvPicPr>
            <a:picLocks noChangeAspect="1" noChangeArrowheads="1"/>
          </p:cNvPicPr>
          <p:nvPr userDrawn="1"/>
        </p:nvPicPr>
        <p:blipFill>
          <a:blip r:embed="rId3" cstate="print"/>
          <a:srcRect l="14050" r="9917"/>
          <a:stretch>
            <a:fillRect/>
          </a:stretch>
        </p:blipFill>
        <p:spPr bwMode="auto">
          <a:xfrm>
            <a:off x="7391400" y="1905000"/>
            <a:ext cx="1752600" cy="1536700"/>
          </a:xfrm>
          <a:prstGeom prst="rect">
            <a:avLst/>
          </a:prstGeom>
          <a:noFill/>
        </p:spPr>
      </p:pic>
      <p:pic>
        <p:nvPicPr>
          <p:cNvPr id="16" name="Picture 46" descr="041"/>
          <p:cNvPicPr>
            <a:picLocks noChangeAspect="1" noChangeArrowheads="1"/>
          </p:cNvPicPr>
          <p:nvPr userDrawn="1"/>
        </p:nvPicPr>
        <p:blipFill>
          <a:blip r:embed="rId4" cstate="print"/>
          <a:srcRect l="20833" t="8333" r="7292" b="8333"/>
          <a:stretch>
            <a:fillRect/>
          </a:stretch>
        </p:blipFill>
        <p:spPr bwMode="auto">
          <a:xfrm>
            <a:off x="1828800" y="1905000"/>
            <a:ext cx="1752600" cy="1524000"/>
          </a:xfrm>
          <a:prstGeom prst="rect">
            <a:avLst/>
          </a:prstGeom>
          <a:noFill/>
        </p:spPr>
      </p:pic>
      <p:pic>
        <p:nvPicPr>
          <p:cNvPr id="17" name="Picture 47" descr="shutterstock_1316443"/>
          <p:cNvPicPr>
            <a:picLocks noChangeAspect="1" noChangeArrowheads="1"/>
          </p:cNvPicPr>
          <p:nvPr userDrawn="1"/>
        </p:nvPicPr>
        <p:blipFill>
          <a:blip r:embed="rId5" cstate="print"/>
          <a:srcRect l="4131"/>
          <a:stretch>
            <a:fillRect/>
          </a:stretch>
        </p:blipFill>
        <p:spPr bwMode="auto">
          <a:xfrm>
            <a:off x="5562600" y="1905000"/>
            <a:ext cx="1768475" cy="1536700"/>
          </a:xfrm>
          <a:prstGeom prst="rect">
            <a:avLst/>
          </a:prstGeom>
          <a:noFill/>
        </p:spPr>
      </p:pic>
      <p:pic>
        <p:nvPicPr>
          <p:cNvPr id="18" name="Picture 51" descr="IMG_1196"/>
          <p:cNvPicPr>
            <a:picLocks noChangeAspect="1" noChangeArrowheads="1"/>
          </p:cNvPicPr>
          <p:nvPr userDrawn="1"/>
        </p:nvPicPr>
        <p:blipFill>
          <a:blip r:embed="rId6" cstate="print"/>
          <a:srcRect t="6250" r="4167" b="31250"/>
          <a:stretch>
            <a:fillRect/>
          </a:stretch>
        </p:blipFill>
        <p:spPr bwMode="auto">
          <a:xfrm>
            <a:off x="0" y="1905000"/>
            <a:ext cx="1752600" cy="1524000"/>
          </a:xfrm>
          <a:prstGeom prst="rect">
            <a:avLst/>
          </a:prstGeom>
          <a:noFill/>
        </p:spPr>
      </p:pic>
      <p:pic>
        <p:nvPicPr>
          <p:cNvPr id="19" name="Picture 52" descr="shutterstock_1928443"/>
          <p:cNvPicPr>
            <a:picLocks noChangeAspect="1" noChangeArrowheads="1"/>
          </p:cNvPicPr>
          <p:nvPr userDrawn="1"/>
        </p:nvPicPr>
        <p:blipFill>
          <a:blip r:embed="rId7" cstate="print"/>
          <a:srcRect l="20000"/>
          <a:stretch>
            <a:fillRect/>
          </a:stretch>
        </p:blipFill>
        <p:spPr bwMode="auto">
          <a:xfrm>
            <a:off x="3657600" y="1905000"/>
            <a:ext cx="1828800" cy="1524000"/>
          </a:xfrm>
          <a:prstGeom prst="rect">
            <a:avLst/>
          </a:prstGeom>
          <a:noFill/>
        </p:spPr>
      </p:pic>
    </p:spTree>
    <p:extLst>
      <p:ext uri="{BB962C8B-B14F-4D97-AF65-F5344CB8AC3E}">
        <p14:creationId xmlns:p14="http://schemas.microsoft.com/office/powerpoint/2010/main" val="24170999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ftr" sz="quarter" idx="10"/>
          </p:nvPr>
        </p:nvSpPr>
        <p:spPr>
          <a:ln/>
        </p:spPr>
        <p:txBody>
          <a:bodyPr/>
          <a:lstStyle>
            <a:lvl1pPr>
              <a:defRPr/>
            </a:lvl1pPr>
          </a:lstStyle>
          <a:p>
            <a:r>
              <a:rPr lang="en-US"/>
              <a:t>© 2007, PACER Center</a:t>
            </a:r>
          </a:p>
        </p:txBody>
      </p:sp>
    </p:spTree>
    <p:extLst>
      <p:ext uri="{BB962C8B-B14F-4D97-AF65-F5344CB8AC3E}">
        <p14:creationId xmlns:p14="http://schemas.microsoft.com/office/powerpoint/2010/main" val="3904896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38200"/>
            <a:ext cx="20574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838200"/>
            <a:ext cx="60198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ftr" sz="quarter" idx="10"/>
          </p:nvPr>
        </p:nvSpPr>
        <p:spPr>
          <a:ln/>
        </p:spPr>
        <p:txBody>
          <a:bodyPr/>
          <a:lstStyle>
            <a:lvl1pPr>
              <a:defRPr/>
            </a:lvl1pPr>
          </a:lstStyle>
          <a:p>
            <a:r>
              <a:rPr lang="en-US"/>
              <a:t>© 2007, PACER Center</a:t>
            </a:r>
          </a:p>
        </p:txBody>
      </p:sp>
    </p:spTree>
    <p:extLst>
      <p:ext uri="{BB962C8B-B14F-4D97-AF65-F5344CB8AC3E}">
        <p14:creationId xmlns:p14="http://schemas.microsoft.com/office/powerpoint/2010/main" val="14619781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9635733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701272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1391636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634615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679042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294184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51357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32648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r>
              <a:rPr lang="es-MX" smtClean="0"/>
              <a:t>Page </a:t>
            </a:r>
            <a:fld id="{D956CA73-587C-4D4F-A789-877EAEB1E08D}" type="slidenum">
              <a:rPr lang="es-MX" smtClean="0"/>
              <a:pPr/>
              <a:t>‹#›</a:t>
            </a:fld>
            <a:endParaRPr lang="es-MX" dirty="0"/>
          </a:p>
        </p:txBody>
      </p:sp>
    </p:spTree>
    <p:extLst>
      <p:ext uri="{BB962C8B-B14F-4D97-AF65-F5344CB8AC3E}">
        <p14:creationId xmlns:p14="http://schemas.microsoft.com/office/powerpoint/2010/main" val="36089349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9293157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906481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600200"/>
            <a:ext cx="2076450" cy="4525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07695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641372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4"/>
          <p:cNvSpPr>
            <a:spLocks noGrp="1"/>
          </p:cNvSpPr>
          <p:nvPr>
            <p:ph type="sldNum" sz="quarter" idx="10"/>
          </p:nvPr>
        </p:nvSpPr>
        <p:spPr>
          <a:ln/>
        </p:spPr>
        <p:txBody>
          <a:bodyPr/>
          <a:lstStyle>
            <a:lvl1pPr>
              <a:defRPr/>
            </a:lvl1pPr>
          </a:lstStyle>
          <a:p>
            <a:fld id="{ACD852CD-D5C9-9F4A-AAB2-6EF57C6A6F45}" type="slidenum">
              <a:rPr lang="en-US"/>
              <a:pPr/>
              <a:t>‹#›</a:t>
            </a:fld>
            <a:endParaRPr lang="en-US"/>
          </a:p>
        </p:txBody>
      </p:sp>
    </p:spTree>
    <p:extLst>
      <p:ext uri="{BB962C8B-B14F-4D97-AF65-F5344CB8AC3E}">
        <p14:creationId xmlns:p14="http://schemas.microsoft.com/office/powerpoint/2010/main" val="6820256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4"/>
          <p:cNvSpPr>
            <a:spLocks noGrp="1"/>
          </p:cNvSpPr>
          <p:nvPr>
            <p:ph type="sldNum" sz="quarter" idx="10"/>
          </p:nvPr>
        </p:nvSpPr>
        <p:spPr>
          <a:ln/>
        </p:spPr>
        <p:txBody>
          <a:bodyPr/>
          <a:lstStyle>
            <a:lvl1pPr>
              <a:defRPr/>
            </a:lvl1pPr>
          </a:lstStyle>
          <a:p>
            <a:fld id="{16989578-3D0E-6D4B-AA21-B1D118F97768}" type="slidenum">
              <a:rPr lang="en-US"/>
              <a:pPr/>
              <a:t>‹#›</a:t>
            </a:fld>
            <a:endParaRPr lang="en-US"/>
          </a:p>
        </p:txBody>
      </p:sp>
    </p:spTree>
    <p:extLst>
      <p:ext uri="{BB962C8B-B14F-4D97-AF65-F5344CB8AC3E}">
        <p14:creationId xmlns:p14="http://schemas.microsoft.com/office/powerpoint/2010/main" val="32141059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4"/>
          <p:cNvSpPr>
            <a:spLocks noGrp="1"/>
          </p:cNvSpPr>
          <p:nvPr>
            <p:ph type="sldNum" sz="quarter" idx="10"/>
          </p:nvPr>
        </p:nvSpPr>
        <p:spPr>
          <a:ln/>
        </p:spPr>
        <p:txBody>
          <a:bodyPr/>
          <a:lstStyle>
            <a:lvl1pPr>
              <a:defRPr/>
            </a:lvl1pPr>
          </a:lstStyle>
          <a:p>
            <a:fld id="{BCD9EEA5-ACBB-384A-9CF2-30874A0101EE}" type="slidenum">
              <a:rPr lang="en-US"/>
              <a:pPr/>
              <a:t>‹#›</a:t>
            </a:fld>
            <a:endParaRPr lang="en-US"/>
          </a:p>
        </p:txBody>
      </p:sp>
    </p:spTree>
    <p:extLst>
      <p:ext uri="{BB962C8B-B14F-4D97-AF65-F5344CB8AC3E}">
        <p14:creationId xmlns:p14="http://schemas.microsoft.com/office/powerpoint/2010/main" val="303549414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209800"/>
            <a:ext cx="40386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09800"/>
            <a:ext cx="40386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ln/>
        </p:spPr>
        <p:txBody>
          <a:bodyPr/>
          <a:lstStyle>
            <a:lvl1pPr>
              <a:defRPr/>
            </a:lvl1pPr>
          </a:lstStyle>
          <a:p>
            <a:fld id="{D2B408F5-7E9E-044E-9901-4561760EB13C}" type="slidenum">
              <a:rPr lang="en-US"/>
              <a:pPr/>
              <a:t>‹#›</a:t>
            </a:fld>
            <a:endParaRPr lang="en-US"/>
          </a:p>
        </p:txBody>
      </p:sp>
    </p:spTree>
    <p:extLst>
      <p:ext uri="{BB962C8B-B14F-4D97-AF65-F5344CB8AC3E}">
        <p14:creationId xmlns:p14="http://schemas.microsoft.com/office/powerpoint/2010/main" val="36188310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4"/>
          <p:cNvSpPr>
            <a:spLocks noGrp="1"/>
          </p:cNvSpPr>
          <p:nvPr>
            <p:ph type="sldNum" sz="quarter" idx="10"/>
          </p:nvPr>
        </p:nvSpPr>
        <p:spPr>
          <a:ln/>
        </p:spPr>
        <p:txBody>
          <a:bodyPr/>
          <a:lstStyle>
            <a:lvl1pPr>
              <a:defRPr/>
            </a:lvl1pPr>
          </a:lstStyle>
          <a:p>
            <a:fld id="{986B3392-22A0-6C4A-80BA-DC5C682E4400}" type="slidenum">
              <a:rPr lang="en-US"/>
              <a:pPr/>
              <a:t>‹#›</a:t>
            </a:fld>
            <a:endParaRPr lang="en-US"/>
          </a:p>
        </p:txBody>
      </p:sp>
    </p:spTree>
    <p:extLst>
      <p:ext uri="{BB962C8B-B14F-4D97-AF65-F5344CB8AC3E}">
        <p14:creationId xmlns:p14="http://schemas.microsoft.com/office/powerpoint/2010/main" val="128878128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4"/>
          <p:cNvSpPr>
            <a:spLocks noGrp="1"/>
          </p:cNvSpPr>
          <p:nvPr>
            <p:ph type="sldNum" sz="quarter" idx="10"/>
          </p:nvPr>
        </p:nvSpPr>
        <p:spPr>
          <a:ln/>
        </p:spPr>
        <p:txBody>
          <a:bodyPr/>
          <a:lstStyle>
            <a:lvl1pPr>
              <a:defRPr/>
            </a:lvl1pPr>
          </a:lstStyle>
          <a:p>
            <a:fld id="{388FC456-DAB7-C543-8A5A-F9FFA56E9571}" type="slidenum">
              <a:rPr lang="en-US"/>
              <a:pPr/>
              <a:t>‹#›</a:t>
            </a:fld>
            <a:endParaRPr lang="en-US"/>
          </a:p>
        </p:txBody>
      </p:sp>
    </p:spTree>
    <p:extLst>
      <p:ext uri="{BB962C8B-B14F-4D97-AF65-F5344CB8AC3E}">
        <p14:creationId xmlns:p14="http://schemas.microsoft.com/office/powerpoint/2010/main" val="423672156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4"/>
          <p:cNvSpPr>
            <a:spLocks noGrp="1"/>
          </p:cNvSpPr>
          <p:nvPr>
            <p:ph type="sldNum" sz="quarter" idx="10"/>
          </p:nvPr>
        </p:nvSpPr>
        <p:spPr>
          <a:ln/>
        </p:spPr>
        <p:txBody>
          <a:bodyPr/>
          <a:lstStyle>
            <a:lvl1pPr>
              <a:defRPr/>
            </a:lvl1pPr>
          </a:lstStyle>
          <a:p>
            <a:fld id="{3D001D3B-46D1-F849-A789-CDB2C7ED3A02}" type="slidenum">
              <a:rPr lang="en-US"/>
              <a:pPr/>
              <a:t>‹#›</a:t>
            </a:fld>
            <a:endParaRPr lang="en-US"/>
          </a:p>
        </p:txBody>
      </p:sp>
    </p:spTree>
    <p:extLst>
      <p:ext uri="{BB962C8B-B14F-4D97-AF65-F5344CB8AC3E}">
        <p14:creationId xmlns:p14="http://schemas.microsoft.com/office/powerpoint/2010/main" val="2148767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r>
              <a:rPr lang="es-MX" smtClean="0"/>
              <a:t>Page </a:t>
            </a:r>
            <a:fld id="{BB64C4E8-C6C7-435B-A2D4-854024DA2FA2}" type="slidenum">
              <a:rPr lang="es-MX" smtClean="0"/>
              <a:pPr/>
              <a:t>‹#›</a:t>
            </a:fld>
            <a:endParaRPr lang="es-MX" dirty="0"/>
          </a:p>
        </p:txBody>
      </p:sp>
    </p:spTree>
    <p:extLst>
      <p:ext uri="{BB962C8B-B14F-4D97-AF65-F5344CB8AC3E}">
        <p14:creationId xmlns:p14="http://schemas.microsoft.com/office/powerpoint/2010/main" val="3070925392"/>
      </p:ext>
    </p:extLst>
  </p:cSld>
  <p:clrMapOvr>
    <a:masterClrMapping/>
  </p:clrMapOvr>
  <p:hf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a:ln/>
        </p:spPr>
        <p:txBody>
          <a:bodyPr/>
          <a:lstStyle>
            <a:lvl1pPr>
              <a:defRPr/>
            </a:lvl1pPr>
          </a:lstStyle>
          <a:p>
            <a:fld id="{D1424273-7DBF-4241-B9B9-BB1E0A7F7CF2}" type="slidenum">
              <a:rPr lang="en-US"/>
              <a:pPr/>
              <a:t>‹#›</a:t>
            </a:fld>
            <a:endParaRPr lang="en-US"/>
          </a:p>
        </p:txBody>
      </p:sp>
    </p:spTree>
    <p:extLst>
      <p:ext uri="{BB962C8B-B14F-4D97-AF65-F5344CB8AC3E}">
        <p14:creationId xmlns:p14="http://schemas.microsoft.com/office/powerpoint/2010/main" val="84841024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a:ln/>
        </p:spPr>
        <p:txBody>
          <a:bodyPr/>
          <a:lstStyle>
            <a:lvl1pPr>
              <a:defRPr/>
            </a:lvl1pPr>
          </a:lstStyle>
          <a:p>
            <a:fld id="{386C6F72-F8F2-4749-BFFC-A0D4F169BB86}" type="slidenum">
              <a:rPr lang="en-US"/>
              <a:pPr/>
              <a:t>‹#›</a:t>
            </a:fld>
            <a:endParaRPr lang="en-US"/>
          </a:p>
        </p:txBody>
      </p:sp>
    </p:spTree>
    <p:extLst>
      <p:ext uri="{BB962C8B-B14F-4D97-AF65-F5344CB8AC3E}">
        <p14:creationId xmlns:p14="http://schemas.microsoft.com/office/powerpoint/2010/main" val="13110337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4"/>
          <p:cNvSpPr>
            <a:spLocks noGrp="1"/>
          </p:cNvSpPr>
          <p:nvPr>
            <p:ph type="sldNum" sz="quarter" idx="10"/>
          </p:nvPr>
        </p:nvSpPr>
        <p:spPr>
          <a:ln/>
        </p:spPr>
        <p:txBody>
          <a:bodyPr/>
          <a:lstStyle>
            <a:lvl1pPr>
              <a:defRPr/>
            </a:lvl1pPr>
          </a:lstStyle>
          <a:p>
            <a:fld id="{BCB7A8DE-FC1D-C644-BFA1-E83F017F4E3C}" type="slidenum">
              <a:rPr lang="en-US"/>
              <a:pPr/>
              <a:t>‹#›</a:t>
            </a:fld>
            <a:endParaRPr lang="en-US"/>
          </a:p>
        </p:txBody>
      </p:sp>
    </p:spTree>
    <p:extLst>
      <p:ext uri="{BB962C8B-B14F-4D97-AF65-F5344CB8AC3E}">
        <p14:creationId xmlns:p14="http://schemas.microsoft.com/office/powerpoint/2010/main" val="6838646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38200"/>
            <a:ext cx="20574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838200"/>
            <a:ext cx="60198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4"/>
          <p:cNvSpPr>
            <a:spLocks noGrp="1"/>
          </p:cNvSpPr>
          <p:nvPr>
            <p:ph type="sldNum" sz="quarter" idx="10"/>
          </p:nvPr>
        </p:nvSpPr>
        <p:spPr>
          <a:ln/>
        </p:spPr>
        <p:txBody>
          <a:bodyPr/>
          <a:lstStyle>
            <a:lvl1pPr>
              <a:defRPr/>
            </a:lvl1pPr>
          </a:lstStyle>
          <a:p>
            <a:fld id="{F749509F-28BE-6740-98F7-C5B18959905C}" type="slidenum">
              <a:rPr lang="en-US"/>
              <a:pPr/>
              <a:t>‹#›</a:t>
            </a:fld>
            <a:endParaRPr lang="en-US"/>
          </a:p>
        </p:txBody>
      </p:sp>
    </p:spTree>
    <p:extLst>
      <p:ext uri="{BB962C8B-B14F-4D97-AF65-F5344CB8AC3E}">
        <p14:creationId xmlns:p14="http://schemas.microsoft.com/office/powerpoint/2010/main" val="57141866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4"/>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30874279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2100473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4"/>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1489171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209800"/>
            <a:ext cx="40386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09800"/>
            <a:ext cx="40386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4"/>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92556306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4"/>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27470204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4"/>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44549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209800"/>
            <a:ext cx="40386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09800"/>
            <a:ext cx="40386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r>
              <a:rPr lang="es-MX" smtClean="0"/>
              <a:t>Page </a:t>
            </a:r>
            <a:fld id="{BB64C4E8-C6C7-435B-A2D4-854024DA2FA2}" type="slidenum">
              <a:rPr lang="es-MX" smtClean="0"/>
              <a:pPr/>
              <a:t>‹#›</a:t>
            </a:fld>
            <a:endParaRPr lang="es-MX" dirty="0"/>
          </a:p>
        </p:txBody>
      </p:sp>
    </p:spTree>
    <p:extLst>
      <p:ext uri="{BB962C8B-B14F-4D97-AF65-F5344CB8AC3E}">
        <p14:creationId xmlns:p14="http://schemas.microsoft.com/office/powerpoint/2010/main" val="909405021"/>
      </p:ext>
    </p:extLst>
  </p:cSld>
  <p:clrMapOvr>
    <a:masterClrMapping/>
  </p:clrMapOvr>
  <p:hf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0865757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08070526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95947398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93422513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38200"/>
            <a:ext cx="20574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838200"/>
            <a:ext cx="60198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25612438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6" descr="shutterstock_24631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1400" y="1909763"/>
            <a:ext cx="1752600" cy="1519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7" descr="shutterstock_487870"/>
          <p:cNvPicPr>
            <a:picLocks noChangeAspect="1" noChangeArrowheads="1"/>
          </p:cNvPicPr>
          <p:nvPr/>
        </p:nvPicPr>
        <p:blipFill>
          <a:blip r:embed="rId3">
            <a:extLst>
              <a:ext uri="{28A0092B-C50C-407E-A947-70E740481C1C}">
                <a14:useLocalDpi xmlns:a14="http://schemas.microsoft.com/office/drawing/2010/main" val="0"/>
              </a:ext>
            </a:extLst>
          </a:blip>
          <a:srcRect t="-523"/>
          <a:stretch>
            <a:fillRect/>
          </a:stretch>
        </p:blipFill>
        <p:spPr bwMode="auto">
          <a:xfrm>
            <a:off x="0" y="1905000"/>
            <a:ext cx="1752600" cy="152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8" descr="shutterstock_521016"/>
          <p:cNvPicPr>
            <a:picLocks noChangeAspect="1" noChangeArrowheads="1"/>
          </p:cNvPicPr>
          <p:nvPr/>
        </p:nvPicPr>
        <p:blipFill>
          <a:blip r:embed="rId4">
            <a:extLst>
              <a:ext uri="{28A0092B-C50C-407E-A947-70E740481C1C}">
                <a14:useLocalDpi xmlns:a14="http://schemas.microsoft.com/office/drawing/2010/main" val="0"/>
              </a:ext>
            </a:extLst>
          </a:blip>
          <a:srcRect t="-629"/>
          <a:stretch>
            <a:fillRect/>
          </a:stretch>
        </p:blipFill>
        <p:spPr bwMode="auto">
          <a:xfrm>
            <a:off x="3733800" y="1905000"/>
            <a:ext cx="1752600" cy="152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9" descr="shutterstock_677250"/>
          <p:cNvPicPr>
            <a:picLocks noChangeAspect="1" noChangeArrowheads="1"/>
          </p:cNvPicPr>
          <p:nvPr/>
        </p:nvPicPr>
        <p:blipFill>
          <a:blip r:embed="rId5">
            <a:extLst>
              <a:ext uri="{28A0092B-C50C-407E-A947-70E740481C1C}">
                <a14:useLocalDpi xmlns:a14="http://schemas.microsoft.com/office/drawing/2010/main" val="0"/>
              </a:ext>
            </a:extLst>
          </a:blip>
          <a:srcRect t="-209"/>
          <a:stretch>
            <a:fillRect/>
          </a:stretch>
        </p:blipFill>
        <p:spPr bwMode="auto">
          <a:xfrm>
            <a:off x="5562600" y="1905000"/>
            <a:ext cx="1752600" cy="152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21" descr="shutterstock_723372"/>
          <p:cNvPicPr>
            <a:picLocks noChangeAspect="1" noChangeArrowheads="1"/>
          </p:cNvPicPr>
          <p:nvPr/>
        </p:nvPicPr>
        <p:blipFill>
          <a:blip r:embed="rId6">
            <a:extLst>
              <a:ext uri="{28A0092B-C50C-407E-A947-70E740481C1C}">
                <a14:useLocalDpi xmlns:a14="http://schemas.microsoft.com/office/drawing/2010/main" val="0"/>
              </a:ext>
            </a:extLst>
          </a:blip>
          <a:srcRect t="6976"/>
          <a:stretch>
            <a:fillRect/>
          </a:stretch>
        </p:blipFill>
        <p:spPr bwMode="auto">
          <a:xfrm>
            <a:off x="1828800" y="1905000"/>
            <a:ext cx="1828800" cy="152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7"/>
          <p:cNvSpPr>
            <a:spLocks noChangeArrowheads="1"/>
          </p:cNvSpPr>
          <p:nvPr/>
        </p:nvSpPr>
        <p:spPr bwMode="auto">
          <a:xfrm>
            <a:off x="0" y="0"/>
            <a:ext cx="9144000" cy="1828800"/>
          </a:xfrm>
          <a:prstGeom prst="rect">
            <a:avLst/>
          </a:prstGeom>
          <a:solidFill>
            <a:srgbClr val="00ADD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endParaRPr lang="en-US" sz="1200">
              <a:solidFill>
                <a:srgbClr val="000000"/>
              </a:solidFill>
              <a:sym typeface="Arial" charset="0"/>
            </a:endParaRPr>
          </a:p>
        </p:txBody>
      </p:sp>
      <p:sp>
        <p:nvSpPr>
          <p:cNvPr id="10" name="Line 13"/>
          <p:cNvSpPr>
            <a:spLocks noChangeShapeType="1"/>
          </p:cNvSpPr>
          <p:nvPr/>
        </p:nvSpPr>
        <p:spPr bwMode="auto">
          <a:xfrm>
            <a:off x="0" y="3429000"/>
            <a:ext cx="91440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 name="Line 14"/>
          <p:cNvSpPr>
            <a:spLocks noChangeShapeType="1"/>
          </p:cNvSpPr>
          <p:nvPr/>
        </p:nvSpPr>
        <p:spPr bwMode="auto">
          <a:xfrm>
            <a:off x="0" y="1905000"/>
            <a:ext cx="91440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pic>
        <p:nvPicPr>
          <p:cNvPr id="12" name="Picture 22" descr="PACER Logo 2-color RG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34200" y="6172200"/>
            <a:ext cx="2133600" cy="452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Rectangle 23"/>
          <p:cNvSpPr>
            <a:spLocks noChangeArrowheads="1"/>
          </p:cNvSpPr>
          <p:nvPr/>
        </p:nvSpPr>
        <p:spPr bwMode="auto">
          <a:xfrm>
            <a:off x="0" y="6629400"/>
            <a:ext cx="9144000" cy="228600"/>
          </a:xfrm>
          <a:prstGeom prst="rect">
            <a:avLst/>
          </a:prstGeom>
          <a:solidFill>
            <a:srgbClr val="00ADD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endParaRPr lang="en-US" sz="1200">
              <a:solidFill>
                <a:srgbClr val="000000"/>
              </a:solidFill>
              <a:sym typeface="Arial" charset="0"/>
            </a:endParaRPr>
          </a:p>
        </p:txBody>
      </p:sp>
      <p:sp>
        <p:nvSpPr>
          <p:cNvPr id="23554" name="Rectangle 2"/>
          <p:cNvSpPr>
            <a:spLocks noGrp="1" noChangeArrowheads="1"/>
          </p:cNvSpPr>
          <p:nvPr>
            <p:ph type="ctrTitle"/>
          </p:nvPr>
        </p:nvSpPr>
        <p:spPr>
          <a:xfrm>
            <a:off x="381000" y="3581400"/>
            <a:ext cx="8382000" cy="1470025"/>
          </a:xfrm>
        </p:spPr>
        <p:txBody>
          <a:bodyPr/>
          <a:lstStyle>
            <a:lvl1pPr>
              <a:defRPr/>
            </a:lvl1pPr>
          </a:lstStyle>
          <a:p>
            <a:r>
              <a:rPr lang="en-US" smtClean="0"/>
              <a:t>Click to edit Master title style</a:t>
            </a:r>
            <a:endParaRPr lang="es-MX"/>
          </a:p>
        </p:txBody>
      </p:sp>
      <p:sp>
        <p:nvSpPr>
          <p:cNvPr id="23555" name="Rectangle 3"/>
          <p:cNvSpPr>
            <a:spLocks noGrp="1" noChangeArrowheads="1"/>
          </p:cNvSpPr>
          <p:nvPr>
            <p:ph type="subTitle" idx="1"/>
          </p:nvPr>
        </p:nvSpPr>
        <p:spPr>
          <a:xfrm>
            <a:off x="1066800" y="5334000"/>
            <a:ext cx="7010400" cy="609600"/>
          </a:xfrm>
        </p:spPr>
        <p:txBody>
          <a:bodyPr/>
          <a:lstStyle>
            <a:lvl1pPr marL="0" indent="0" algn="ctr">
              <a:buFontTx/>
              <a:buNone/>
              <a:defRPr/>
            </a:lvl1pPr>
          </a:lstStyle>
          <a:p>
            <a:r>
              <a:rPr lang="en-US" smtClean="0"/>
              <a:t>Click to edit Master subtitle style</a:t>
            </a:r>
            <a:endParaRPr lang="es-MX"/>
          </a:p>
        </p:txBody>
      </p:sp>
      <p:sp>
        <p:nvSpPr>
          <p:cNvPr id="14" name="Rectangle 24"/>
          <p:cNvSpPr>
            <a:spLocks noGrp="1" noChangeArrowheads="1"/>
          </p:cNvSpPr>
          <p:nvPr>
            <p:ph type="ftr" sz="quarter" idx="10"/>
          </p:nvPr>
        </p:nvSpPr>
        <p:spPr bwMode="auto">
          <a:xfrm>
            <a:off x="76200" y="6384925"/>
            <a:ext cx="350520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eaLnBrk="1" hangingPunct="1">
              <a:spcBef>
                <a:spcPct val="0"/>
              </a:spcBef>
              <a:buFontTx/>
              <a:buNone/>
              <a:defRPr sz="1200" b="1">
                <a:solidFill>
                  <a:srgbClr val="00ADD0"/>
                </a:solidFill>
                <a:latin typeface="+mn-lt"/>
                <a:ea typeface="ヒラギノ角ゴ ProN W3" pitchFamily="-110" charset="-128"/>
                <a:cs typeface="+mn-cs"/>
                <a:sym typeface="Arial" charset="0"/>
              </a:defRPr>
            </a:lvl1pPr>
          </a:lstStyle>
          <a:p>
            <a:pPr>
              <a:defRPr/>
            </a:pPr>
            <a:endParaRPr lang="en-US"/>
          </a:p>
        </p:txBody>
      </p:sp>
    </p:spTree>
    <p:extLst>
      <p:ext uri="{BB962C8B-B14F-4D97-AF65-F5344CB8AC3E}">
        <p14:creationId xmlns:p14="http://schemas.microsoft.com/office/powerpoint/2010/main" val="312268045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lgn="ctr">
              <a:defRPr/>
            </a:lvl1pPr>
          </a:lstStyle>
          <a:p>
            <a:fld id="{02CD5736-DE2D-234C-B7CC-F2403E25FF71}" type="slidenum">
              <a:rPr lang="en-US"/>
              <a:pPr/>
              <a:t>‹#›</a:t>
            </a:fld>
            <a:endParaRPr lang="en-US"/>
          </a:p>
        </p:txBody>
      </p:sp>
    </p:spTree>
    <p:extLst>
      <p:ext uri="{BB962C8B-B14F-4D97-AF65-F5344CB8AC3E}">
        <p14:creationId xmlns:p14="http://schemas.microsoft.com/office/powerpoint/2010/main" val="370317272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lgn="ctr">
              <a:defRPr/>
            </a:lvl1pPr>
          </a:lstStyle>
          <a:p>
            <a:fld id="{DBF6B4E2-B38C-654B-8451-874CA278EA19}" type="slidenum">
              <a:rPr lang="en-US"/>
              <a:pPr/>
              <a:t>‹#›</a:t>
            </a:fld>
            <a:endParaRPr lang="en-US"/>
          </a:p>
        </p:txBody>
      </p:sp>
    </p:spTree>
    <p:extLst>
      <p:ext uri="{BB962C8B-B14F-4D97-AF65-F5344CB8AC3E}">
        <p14:creationId xmlns:p14="http://schemas.microsoft.com/office/powerpoint/2010/main" val="305956582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209800"/>
            <a:ext cx="40386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09800"/>
            <a:ext cx="40386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lgn="ctr">
              <a:defRPr/>
            </a:lvl1pPr>
          </a:lstStyle>
          <a:p>
            <a:fld id="{EC4C9096-72EA-A84D-A7F8-7FFB886E4729}" type="slidenum">
              <a:rPr lang="en-US"/>
              <a:pPr/>
              <a:t>‹#›</a:t>
            </a:fld>
            <a:endParaRPr lang="en-US"/>
          </a:p>
        </p:txBody>
      </p:sp>
    </p:spTree>
    <p:extLst>
      <p:ext uri="{BB962C8B-B14F-4D97-AF65-F5344CB8AC3E}">
        <p14:creationId xmlns:p14="http://schemas.microsoft.com/office/powerpoint/2010/main" val="244530510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lgn="ctr">
              <a:defRPr/>
            </a:lvl1pPr>
          </a:lstStyle>
          <a:p>
            <a:fld id="{B68367C5-0B6B-7245-BEE2-A68EE61E1C61}" type="slidenum">
              <a:rPr lang="en-US"/>
              <a:pPr/>
              <a:t>‹#›</a:t>
            </a:fld>
            <a:endParaRPr lang="en-US"/>
          </a:p>
        </p:txBody>
      </p:sp>
    </p:spTree>
    <p:extLst>
      <p:ext uri="{BB962C8B-B14F-4D97-AF65-F5344CB8AC3E}">
        <p14:creationId xmlns:p14="http://schemas.microsoft.com/office/powerpoint/2010/main" val="1733117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r>
              <a:rPr lang="es-MX" smtClean="0"/>
              <a:t>Page </a:t>
            </a:r>
            <a:fld id="{BB64C4E8-C6C7-435B-A2D4-854024DA2FA2}" type="slidenum">
              <a:rPr lang="es-MX" smtClean="0"/>
              <a:pPr/>
              <a:t>‹#›</a:t>
            </a:fld>
            <a:endParaRPr lang="es-MX" dirty="0"/>
          </a:p>
        </p:txBody>
      </p:sp>
    </p:spTree>
    <p:extLst>
      <p:ext uri="{BB962C8B-B14F-4D97-AF65-F5344CB8AC3E}">
        <p14:creationId xmlns:p14="http://schemas.microsoft.com/office/powerpoint/2010/main" val="1886915900"/>
      </p:ext>
    </p:extLst>
  </p:cSld>
  <p:clrMapOvr>
    <a:masterClrMapping/>
  </p:clrMapOvr>
  <p:hf hdr="0" ftr="0" dt="0"/>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lgn="ctr">
              <a:defRPr/>
            </a:lvl1pPr>
          </a:lstStyle>
          <a:p>
            <a:fld id="{EA416E4F-477D-1846-89F5-A50C2DB3D3B1}" type="slidenum">
              <a:rPr lang="en-US"/>
              <a:pPr/>
              <a:t>‹#›</a:t>
            </a:fld>
            <a:endParaRPr lang="en-US"/>
          </a:p>
        </p:txBody>
      </p:sp>
    </p:spTree>
    <p:extLst>
      <p:ext uri="{BB962C8B-B14F-4D97-AF65-F5344CB8AC3E}">
        <p14:creationId xmlns:p14="http://schemas.microsoft.com/office/powerpoint/2010/main" val="214144914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lgn="ctr">
              <a:defRPr/>
            </a:lvl1pPr>
          </a:lstStyle>
          <a:p>
            <a:fld id="{528AEE3E-3A27-A249-BE58-68B7C7CE27D6}" type="slidenum">
              <a:rPr lang="en-US"/>
              <a:pPr/>
              <a:t>‹#›</a:t>
            </a:fld>
            <a:endParaRPr lang="en-US"/>
          </a:p>
        </p:txBody>
      </p:sp>
    </p:spTree>
    <p:extLst>
      <p:ext uri="{BB962C8B-B14F-4D97-AF65-F5344CB8AC3E}">
        <p14:creationId xmlns:p14="http://schemas.microsoft.com/office/powerpoint/2010/main" val="26060262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lgn="ctr">
              <a:defRPr/>
            </a:lvl1pPr>
          </a:lstStyle>
          <a:p>
            <a:fld id="{21503201-9D7B-4B42-8D9D-3F8B0B3F3FB2}" type="slidenum">
              <a:rPr lang="en-US"/>
              <a:pPr/>
              <a:t>‹#›</a:t>
            </a:fld>
            <a:endParaRPr lang="en-US"/>
          </a:p>
        </p:txBody>
      </p:sp>
    </p:spTree>
    <p:extLst>
      <p:ext uri="{BB962C8B-B14F-4D97-AF65-F5344CB8AC3E}">
        <p14:creationId xmlns:p14="http://schemas.microsoft.com/office/powerpoint/2010/main" val="139912947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lgn="ctr">
              <a:defRPr/>
            </a:lvl1pPr>
          </a:lstStyle>
          <a:p>
            <a:fld id="{CF5E2C3D-82E4-4240-B0E9-231880B63780}" type="slidenum">
              <a:rPr lang="en-US"/>
              <a:pPr/>
              <a:t>‹#›</a:t>
            </a:fld>
            <a:endParaRPr lang="en-US"/>
          </a:p>
        </p:txBody>
      </p:sp>
    </p:spTree>
    <p:extLst>
      <p:ext uri="{BB962C8B-B14F-4D97-AF65-F5344CB8AC3E}">
        <p14:creationId xmlns:p14="http://schemas.microsoft.com/office/powerpoint/2010/main" val="244624877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lgn="ctr">
              <a:defRPr/>
            </a:lvl1pPr>
          </a:lstStyle>
          <a:p>
            <a:fld id="{C1A66A02-AD7C-A144-9BCC-686BF2536FDD}" type="slidenum">
              <a:rPr lang="en-US"/>
              <a:pPr/>
              <a:t>‹#›</a:t>
            </a:fld>
            <a:endParaRPr lang="en-US"/>
          </a:p>
        </p:txBody>
      </p:sp>
    </p:spTree>
    <p:extLst>
      <p:ext uri="{BB962C8B-B14F-4D97-AF65-F5344CB8AC3E}">
        <p14:creationId xmlns:p14="http://schemas.microsoft.com/office/powerpoint/2010/main" val="325968374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38200"/>
            <a:ext cx="20574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838200"/>
            <a:ext cx="60198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lgn="ctr">
              <a:defRPr/>
            </a:lvl1pPr>
          </a:lstStyle>
          <a:p>
            <a:fld id="{6809BE26-05A5-6045-8B8C-DF6B7D9DAED2}" type="slidenum">
              <a:rPr lang="en-US"/>
              <a:pPr/>
              <a:t>‹#›</a:t>
            </a:fld>
            <a:endParaRPr lang="en-US"/>
          </a:p>
        </p:txBody>
      </p:sp>
    </p:spTree>
    <p:extLst>
      <p:ext uri="{BB962C8B-B14F-4D97-AF65-F5344CB8AC3E}">
        <p14:creationId xmlns:p14="http://schemas.microsoft.com/office/powerpoint/2010/main" val="13505302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lgn="ctr">
              <a:defRPr/>
            </a:lvl1pPr>
          </a:lstStyle>
          <a:p>
            <a:r>
              <a:rPr lang="es-MX"/>
              <a:t>Page </a:t>
            </a:r>
            <a:fld id="{95241B28-AC6B-5C44-874F-FFE9F4FF9086}" type="slidenum">
              <a:rPr lang="es-MX"/>
              <a:pPr/>
              <a:t>‹#›</a:t>
            </a:fld>
            <a:endParaRPr lang="es-MX"/>
          </a:p>
        </p:txBody>
      </p:sp>
    </p:spTree>
    <p:extLst>
      <p:ext uri="{BB962C8B-B14F-4D97-AF65-F5344CB8AC3E}">
        <p14:creationId xmlns:p14="http://schemas.microsoft.com/office/powerpoint/2010/main" val="205348294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2209800"/>
            <a:ext cx="82296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lgn="ctr">
              <a:defRPr/>
            </a:lvl1pPr>
          </a:lstStyle>
          <a:p>
            <a:r>
              <a:rPr lang="es-MX"/>
              <a:t>Page </a:t>
            </a:r>
            <a:fld id="{00164052-FCC0-8044-8F08-142A32EBA802}" type="slidenum">
              <a:rPr lang="es-MX"/>
              <a:pPr/>
              <a:t>‹#›</a:t>
            </a:fld>
            <a:endParaRPr lang="es-MX"/>
          </a:p>
        </p:txBody>
      </p:sp>
    </p:spTree>
    <p:extLst>
      <p:ext uri="{BB962C8B-B14F-4D97-AF65-F5344CB8AC3E}">
        <p14:creationId xmlns:p14="http://schemas.microsoft.com/office/powerpoint/2010/main" val="140841790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719263"/>
            <a:ext cx="4038600" cy="21288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00500"/>
            <a:ext cx="4038600" cy="21304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noChangeArrowheads="1"/>
          </p:cNvSpPr>
          <p:nvPr>
            <p:ph type="dt" sz="half" idx="10"/>
          </p:nvPr>
        </p:nvSpPr>
        <p:spPr>
          <a:xfrm>
            <a:off x="457200" y="6248400"/>
            <a:ext cx="2133600" cy="457200"/>
          </a:xfrm>
          <a:prstGeom prst="rect">
            <a:avLst/>
          </a:prstGeom>
        </p:spPr>
        <p:txBody>
          <a:bodyPr/>
          <a:lstStyle>
            <a:lvl1pPr algn="l" eaLnBrk="0" hangingPunct="0">
              <a:spcBef>
                <a:spcPct val="20000"/>
              </a:spcBef>
              <a:buFontTx/>
              <a:buChar char="•"/>
              <a:defRPr sz="2000">
                <a:solidFill>
                  <a:srgbClr val="000000"/>
                </a:solidFill>
                <a:latin typeface="Arial" charset="0"/>
                <a:ea typeface="+mn-ea"/>
                <a:cs typeface="+mn-cs"/>
              </a:defRPr>
            </a:lvl1pPr>
          </a:lstStyle>
          <a:p>
            <a:pPr>
              <a:defRPr/>
            </a:pPr>
            <a:endParaRPr lang="en-US" altLang="en-US"/>
          </a:p>
        </p:txBody>
      </p:sp>
      <p:sp>
        <p:nvSpPr>
          <p:cNvPr id="7" name="Footer Placeholder 6"/>
          <p:cNvSpPr>
            <a:spLocks noGrp="1" noChangeArrowheads="1"/>
          </p:cNvSpPr>
          <p:nvPr>
            <p:ph type="ftr" sz="quarter" idx="11"/>
          </p:nvPr>
        </p:nvSpPr>
        <p:spPr>
          <a:xfrm>
            <a:off x="3124200" y="6248400"/>
            <a:ext cx="2895600" cy="457200"/>
          </a:xfrm>
          <a:prstGeom prst="rect">
            <a:avLst/>
          </a:prstGeom>
        </p:spPr>
        <p:txBody>
          <a:bodyPr/>
          <a:lstStyle>
            <a:lvl1pPr algn="l" eaLnBrk="0" hangingPunct="0">
              <a:spcBef>
                <a:spcPct val="20000"/>
              </a:spcBef>
              <a:buFontTx/>
              <a:buChar char="•"/>
              <a:defRPr sz="2000">
                <a:solidFill>
                  <a:srgbClr val="000000"/>
                </a:solidFill>
                <a:latin typeface="Arial" charset="0"/>
                <a:ea typeface="+mn-ea"/>
                <a:cs typeface="+mn-cs"/>
              </a:defRPr>
            </a:lvl1pPr>
          </a:lstStyle>
          <a:p>
            <a:pPr>
              <a:defRPr/>
            </a:pPr>
            <a:endParaRPr lang="en-US" altLang="en-US"/>
          </a:p>
        </p:txBody>
      </p:sp>
      <p:sp>
        <p:nvSpPr>
          <p:cNvPr id="8" name="Rectangle 7"/>
          <p:cNvSpPr>
            <a:spLocks noGrp="1" noChangeArrowheads="1"/>
          </p:cNvSpPr>
          <p:nvPr>
            <p:ph type="sldNum" sz="quarter" idx="12"/>
          </p:nvPr>
        </p:nvSpPr>
        <p:spPr/>
        <p:txBody>
          <a:bodyPr/>
          <a:lstStyle>
            <a:lvl1pPr algn="ctr">
              <a:defRPr/>
            </a:lvl1pPr>
          </a:lstStyle>
          <a:p>
            <a:fld id="{85571141-3159-EC4E-8050-3E4950DB3D4C}" type="slidenum">
              <a:rPr lang="en-US"/>
              <a:pPr/>
              <a:t>‹#›</a:t>
            </a:fld>
            <a:endParaRPr lang="en-US"/>
          </a:p>
        </p:txBody>
      </p:sp>
    </p:spTree>
    <p:extLst>
      <p:ext uri="{BB962C8B-B14F-4D97-AF65-F5344CB8AC3E}">
        <p14:creationId xmlns:p14="http://schemas.microsoft.com/office/powerpoint/2010/main" val="31765480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2209800"/>
            <a:ext cx="4038600" cy="190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2209800"/>
            <a:ext cx="4038600" cy="190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4267200"/>
            <a:ext cx="8229600" cy="190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0"/>
          </p:nvPr>
        </p:nvSpPr>
        <p:spPr/>
        <p:txBody>
          <a:bodyPr/>
          <a:lstStyle>
            <a:lvl1pPr algn="ctr">
              <a:defRPr/>
            </a:lvl1pPr>
          </a:lstStyle>
          <a:p>
            <a:r>
              <a:rPr lang="es-MX"/>
              <a:t>Page </a:t>
            </a:r>
            <a:fld id="{7255B0F1-072F-F34B-840E-669A8E8D9751}" type="slidenum">
              <a:rPr lang="es-MX"/>
              <a:pPr/>
              <a:t>‹#›</a:t>
            </a:fld>
            <a:endParaRPr lang="es-MX"/>
          </a:p>
        </p:txBody>
      </p:sp>
    </p:spTree>
    <p:extLst>
      <p:ext uri="{BB962C8B-B14F-4D97-AF65-F5344CB8AC3E}">
        <p14:creationId xmlns:p14="http://schemas.microsoft.com/office/powerpoint/2010/main" val="2228600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r>
              <a:rPr lang="es-MX" smtClean="0"/>
              <a:t>Page </a:t>
            </a:r>
            <a:fld id="{BB64C4E8-C6C7-435B-A2D4-854024DA2FA2}" type="slidenum">
              <a:rPr lang="es-MX" smtClean="0"/>
              <a:pPr/>
              <a:t>‹#›</a:t>
            </a:fld>
            <a:endParaRPr lang="es-MX" dirty="0"/>
          </a:p>
        </p:txBody>
      </p:sp>
    </p:spTree>
    <p:extLst>
      <p:ext uri="{BB962C8B-B14F-4D97-AF65-F5344CB8AC3E}">
        <p14:creationId xmlns:p14="http://schemas.microsoft.com/office/powerpoint/2010/main" val="304854699"/>
      </p:ext>
    </p:extLst>
  </p:cSld>
  <p:clrMapOvr>
    <a:masterClrMapping/>
  </p:clrMapOvr>
  <p:hf hdr="0" ftr="0" dt="0"/>
</p:sldLayout>
</file>

<file path=ppt/slideLayouts/slideLayout9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2209800"/>
            <a:ext cx="40386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09800"/>
            <a:ext cx="40386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p:txBody>
          <a:bodyPr/>
          <a:lstStyle>
            <a:lvl1pPr algn="ctr">
              <a:defRPr/>
            </a:lvl1pPr>
          </a:lstStyle>
          <a:p>
            <a:r>
              <a:rPr lang="es-MX"/>
              <a:t>Page </a:t>
            </a:r>
            <a:fld id="{812534E0-3FD7-C044-9F11-73002C071B1A}" type="slidenum">
              <a:rPr lang="es-MX"/>
              <a:pPr/>
              <a:t>‹#›</a:t>
            </a:fld>
            <a:endParaRPr lang="es-MX"/>
          </a:p>
        </p:txBody>
      </p:sp>
    </p:spTree>
    <p:extLst>
      <p:ext uri="{BB962C8B-B14F-4D97-AF65-F5344CB8AC3E}">
        <p14:creationId xmlns:p14="http://schemas.microsoft.com/office/powerpoint/2010/main" val="3857711604"/>
      </p:ext>
    </p:extLst>
  </p:cSld>
  <p:clrMapOvr>
    <a:masterClrMapping/>
  </p:clrMapOvr>
  <p:transition spd="slow"/>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6" descr="shutterstock_24631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1400" y="1909763"/>
            <a:ext cx="1752600" cy="1519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7" descr="shutterstock_487870"/>
          <p:cNvPicPr>
            <a:picLocks noChangeAspect="1" noChangeArrowheads="1"/>
          </p:cNvPicPr>
          <p:nvPr/>
        </p:nvPicPr>
        <p:blipFill>
          <a:blip r:embed="rId3">
            <a:extLst>
              <a:ext uri="{28A0092B-C50C-407E-A947-70E740481C1C}">
                <a14:useLocalDpi xmlns:a14="http://schemas.microsoft.com/office/drawing/2010/main" val="0"/>
              </a:ext>
            </a:extLst>
          </a:blip>
          <a:srcRect t="-523"/>
          <a:stretch>
            <a:fillRect/>
          </a:stretch>
        </p:blipFill>
        <p:spPr bwMode="auto">
          <a:xfrm>
            <a:off x="0" y="1905000"/>
            <a:ext cx="1752600" cy="152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8" descr="shutterstock_521016"/>
          <p:cNvPicPr>
            <a:picLocks noChangeAspect="1" noChangeArrowheads="1"/>
          </p:cNvPicPr>
          <p:nvPr/>
        </p:nvPicPr>
        <p:blipFill>
          <a:blip r:embed="rId4">
            <a:extLst>
              <a:ext uri="{28A0092B-C50C-407E-A947-70E740481C1C}">
                <a14:useLocalDpi xmlns:a14="http://schemas.microsoft.com/office/drawing/2010/main" val="0"/>
              </a:ext>
            </a:extLst>
          </a:blip>
          <a:srcRect t="-629"/>
          <a:stretch>
            <a:fillRect/>
          </a:stretch>
        </p:blipFill>
        <p:spPr bwMode="auto">
          <a:xfrm>
            <a:off x="3733800" y="1905000"/>
            <a:ext cx="1752600" cy="152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9" descr="shutterstock_677250"/>
          <p:cNvPicPr>
            <a:picLocks noChangeAspect="1" noChangeArrowheads="1"/>
          </p:cNvPicPr>
          <p:nvPr/>
        </p:nvPicPr>
        <p:blipFill>
          <a:blip r:embed="rId5">
            <a:extLst>
              <a:ext uri="{28A0092B-C50C-407E-A947-70E740481C1C}">
                <a14:useLocalDpi xmlns:a14="http://schemas.microsoft.com/office/drawing/2010/main" val="0"/>
              </a:ext>
            </a:extLst>
          </a:blip>
          <a:srcRect t="-209"/>
          <a:stretch>
            <a:fillRect/>
          </a:stretch>
        </p:blipFill>
        <p:spPr bwMode="auto">
          <a:xfrm>
            <a:off x="5562600" y="1905000"/>
            <a:ext cx="1752600" cy="152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21" descr="shutterstock_723372"/>
          <p:cNvPicPr>
            <a:picLocks noChangeAspect="1" noChangeArrowheads="1"/>
          </p:cNvPicPr>
          <p:nvPr/>
        </p:nvPicPr>
        <p:blipFill>
          <a:blip r:embed="rId6">
            <a:extLst>
              <a:ext uri="{28A0092B-C50C-407E-A947-70E740481C1C}">
                <a14:useLocalDpi xmlns:a14="http://schemas.microsoft.com/office/drawing/2010/main" val="0"/>
              </a:ext>
            </a:extLst>
          </a:blip>
          <a:srcRect t="6976"/>
          <a:stretch>
            <a:fillRect/>
          </a:stretch>
        </p:blipFill>
        <p:spPr bwMode="auto">
          <a:xfrm>
            <a:off x="1828800" y="1905000"/>
            <a:ext cx="1828800" cy="152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7"/>
          <p:cNvSpPr>
            <a:spLocks noChangeArrowheads="1"/>
          </p:cNvSpPr>
          <p:nvPr/>
        </p:nvSpPr>
        <p:spPr bwMode="auto">
          <a:xfrm>
            <a:off x="0" y="0"/>
            <a:ext cx="9144000" cy="1828800"/>
          </a:xfrm>
          <a:prstGeom prst="rect">
            <a:avLst/>
          </a:prstGeom>
          <a:solidFill>
            <a:srgbClr val="00ADD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endParaRPr lang="en-US" sz="1200">
              <a:solidFill>
                <a:srgbClr val="000000"/>
              </a:solidFill>
              <a:sym typeface="Arial" charset="0"/>
            </a:endParaRPr>
          </a:p>
        </p:txBody>
      </p:sp>
      <p:sp>
        <p:nvSpPr>
          <p:cNvPr id="10" name="Line 13"/>
          <p:cNvSpPr>
            <a:spLocks noChangeShapeType="1"/>
          </p:cNvSpPr>
          <p:nvPr/>
        </p:nvSpPr>
        <p:spPr bwMode="auto">
          <a:xfrm>
            <a:off x="0" y="3429000"/>
            <a:ext cx="91440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 name="Line 14"/>
          <p:cNvSpPr>
            <a:spLocks noChangeShapeType="1"/>
          </p:cNvSpPr>
          <p:nvPr/>
        </p:nvSpPr>
        <p:spPr bwMode="auto">
          <a:xfrm>
            <a:off x="0" y="1905000"/>
            <a:ext cx="91440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pic>
        <p:nvPicPr>
          <p:cNvPr id="12" name="Picture 22" descr="PACER Logo 2-color RG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34200" y="6172200"/>
            <a:ext cx="2133600" cy="452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Rectangle 23"/>
          <p:cNvSpPr>
            <a:spLocks noChangeArrowheads="1"/>
          </p:cNvSpPr>
          <p:nvPr/>
        </p:nvSpPr>
        <p:spPr bwMode="auto">
          <a:xfrm>
            <a:off x="0" y="6629400"/>
            <a:ext cx="9144000" cy="228600"/>
          </a:xfrm>
          <a:prstGeom prst="rect">
            <a:avLst/>
          </a:prstGeom>
          <a:solidFill>
            <a:srgbClr val="00ADD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endParaRPr lang="en-US" sz="1200">
              <a:solidFill>
                <a:srgbClr val="000000"/>
              </a:solidFill>
              <a:sym typeface="Arial" charset="0"/>
            </a:endParaRPr>
          </a:p>
        </p:txBody>
      </p:sp>
      <p:sp>
        <p:nvSpPr>
          <p:cNvPr id="23554" name="Rectangle 2"/>
          <p:cNvSpPr>
            <a:spLocks noGrp="1" noChangeArrowheads="1"/>
          </p:cNvSpPr>
          <p:nvPr>
            <p:ph type="ctrTitle"/>
          </p:nvPr>
        </p:nvSpPr>
        <p:spPr>
          <a:xfrm>
            <a:off x="381000" y="3581400"/>
            <a:ext cx="8382000" cy="1470025"/>
          </a:xfrm>
        </p:spPr>
        <p:txBody>
          <a:bodyPr/>
          <a:lstStyle>
            <a:lvl1pPr>
              <a:defRPr/>
            </a:lvl1pPr>
          </a:lstStyle>
          <a:p>
            <a:r>
              <a:rPr lang="en-US" smtClean="0"/>
              <a:t>Click to edit Master title style</a:t>
            </a:r>
            <a:endParaRPr lang="es-MX"/>
          </a:p>
        </p:txBody>
      </p:sp>
      <p:sp>
        <p:nvSpPr>
          <p:cNvPr id="23555" name="Rectangle 3"/>
          <p:cNvSpPr>
            <a:spLocks noGrp="1" noChangeArrowheads="1"/>
          </p:cNvSpPr>
          <p:nvPr>
            <p:ph type="subTitle" idx="1"/>
          </p:nvPr>
        </p:nvSpPr>
        <p:spPr>
          <a:xfrm>
            <a:off x="1066800" y="5334000"/>
            <a:ext cx="7010400" cy="609600"/>
          </a:xfrm>
        </p:spPr>
        <p:txBody>
          <a:bodyPr/>
          <a:lstStyle>
            <a:lvl1pPr marL="0" indent="0" algn="ctr">
              <a:buFontTx/>
              <a:buNone/>
              <a:defRPr/>
            </a:lvl1pPr>
          </a:lstStyle>
          <a:p>
            <a:r>
              <a:rPr lang="en-US" smtClean="0"/>
              <a:t>Click to edit Master subtitle style</a:t>
            </a:r>
            <a:endParaRPr lang="es-MX"/>
          </a:p>
        </p:txBody>
      </p:sp>
      <p:sp>
        <p:nvSpPr>
          <p:cNvPr id="14" name="Rectangle 24"/>
          <p:cNvSpPr>
            <a:spLocks noGrp="1" noChangeArrowheads="1"/>
          </p:cNvSpPr>
          <p:nvPr>
            <p:ph type="ftr" sz="quarter" idx="10"/>
          </p:nvPr>
        </p:nvSpPr>
        <p:spPr bwMode="auto">
          <a:xfrm>
            <a:off x="76200" y="6384925"/>
            <a:ext cx="350520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eaLnBrk="1" hangingPunct="1">
              <a:spcBef>
                <a:spcPct val="0"/>
              </a:spcBef>
              <a:buFontTx/>
              <a:buNone/>
              <a:defRPr sz="1200" b="1">
                <a:solidFill>
                  <a:srgbClr val="00ADD0"/>
                </a:solidFill>
                <a:latin typeface="+mn-lt"/>
                <a:ea typeface="ヒラギノ角ゴ ProN W3" pitchFamily="-110" charset="-128"/>
                <a:cs typeface="+mn-cs"/>
                <a:sym typeface="Arial" charset="0"/>
              </a:defRPr>
            </a:lvl1pPr>
          </a:lstStyle>
          <a:p>
            <a:pPr>
              <a:defRPr/>
            </a:pPr>
            <a:endParaRPr lang="en-US"/>
          </a:p>
        </p:txBody>
      </p:sp>
    </p:spTree>
    <p:extLst>
      <p:ext uri="{BB962C8B-B14F-4D97-AF65-F5344CB8AC3E}">
        <p14:creationId xmlns:p14="http://schemas.microsoft.com/office/powerpoint/2010/main" val="212127127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lgn="ctr">
              <a:defRPr/>
            </a:lvl1pPr>
          </a:lstStyle>
          <a:p>
            <a:fld id="{D1225872-5B25-594C-B3B6-A38D35040373}" type="slidenum">
              <a:rPr lang="en-US"/>
              <a:pPr/>
              <a:t>‹#›</a:t>
            </a:fld>
            <a:endParaRPr lang="en-US"/>
          </a:p>
        </p:txBody>
      </p:sp>
    </p:spTree>
    <p:extLst>
      <p:ext uri="{BB962C8B-B14F-4D97-AF65-F5344CB8AC3E}">
        <p14:creationId xmlns:p14="http://schemas.microsoft.com/office/powerpoint/2010/main" val="139719787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lgn="ctr">
              <a:defRPr/>
            </a:lvl1pPr>
          </a:lstStyle>
          <a:p>
            <a:fld id="{03EEDE58-20B3-0C43-AD13-956E030B02F0}" type="slidenum">
              <a:rPr lang="en-US"/>
              <a:pPr/>
              <a:t>‹#›</a:t>
            </a:fld>
            <a:endParaRPr lang="en-US"/>
          </a:p>
        </p:txBody>
      </p:sp>
    </p:spTree>
    <p:extLst>
      <p:ext uri="{BB962C8B-B14F-4D97-AF65-F5344CB8AC3E}">
        <p14:creationId xmlns:p14="http://schemas.microsoft.com/office/powerpoint/2010/main" val="256118927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209800"/>
            <a:ext cx="40386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09800"/>
            <a:ext cx="40386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lgn="ctr">
              <a:defRPr/>
            </a:lvl1pPr>
          </a:lstStyle>
          <a:p>
            <a:fld id="{9A8386E9-429C-8D4B-8E66-3D9F69073897}" type="slidenum">
              <a:rPr lang="en-US"/>
              <a:pPr/>
              <a:t>‹#›</a:t>
            </a:fld>
            <a:endParaRPr lang="en-US"/>
          </a:p>
        </p:txBody>
      </p:sp>
    </p:spTree>
    <p:extLst>
      <p:ext uri="{BB962C8B-B14F-4D97-AF65-F5344CB8AC3E}">
        <p14:creationId xmlns:p14="http://schemas.microsoft.com/office/powerpoint/2010/main" val="134813635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lgn="ctr">
              <a:defRPr/>
            </a:lvl1pPr>
          </a:lstStyle>
          <a:p>
            <a:fld id="{0EED10AE-194C-B94E-A69E-36A47436A49F}" type="slidenum">
              <a:rPr lang="en-US"/>
              <a:pPr/>
              <a:t>‹#›</a:t>
            </a:fld>
            <a:endParaRPr lang="en-US"/>
          </a:p>
        </p:txBody>
      </p:sp>
    </p:spTree>
    <p:extLst>
      <p:ext uri="{BB962C8B-B14F-4D97-AF65-F5344CB8AC3E}">
        <p14:creationId xmlns:p14="http://schemas.microsoft.com/office/powerpoint/2010/main" val="148555205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lgn="ctr">
              <a:defRPr/>
            </a:lvl1pPr>
          </a:lstStyle>
          <a:p>
            <a:fld id="{2219718D-36E2-EB48-A059-CC71AAE02E70}" type="slidenum">
              <a:rPr lang="en-US"/>
              <a:pPr/>
              <a:t>‹#›</a:t>
            </a:fld>
            <a:endParaRPr lang="en-US"/>
          </a:p>
        </p:txBody>
      </p:sp>
    </p:spTree>
    <p:extLst>
      <p:ext uri="{BB962C8B-B14F-4D97-AF65-F5344CB8AC3E}">
        <p14:creationId xmlns:p14="http://schemas.microsoft.com/office/powerpoint/2010/main" val="131307166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lgn="ctr">
              <a:defRPr/>
            </a:lvl1pPr>
          </a:lstStyle>
          <a:p>
            <a:fld id="{3E460819-ACB6-8349-B7FD-251F797234B1}" type="slidenum">
              <a:rPr lang="en-US"/>
              <a:pPr/>
              <a:t>‹#›</a:t>
            </a:fld>
            <a:endParaRPr lang="en-US"/>
          </a:p>
        </p:txBody>
      </p:sp>
    </p:spTree>
    <p:extLst>
      <p:ext uri="{BB962C8B-B14F-4D97-AF65-F5344CB8AC3E}">
        <p14:creationId xmlns:p14="http://schemas.microsoft.com/office/powerpoint/2010/main" val="136804184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lgn="ctr">
              <a:defRPr/>
            </a:lvl1pPr>
          </a:lstStyle>
          <a:p>
            <a:fld id="{C2AE9BF5-47C5-9541-9369-AB5070818B54}" type="slidenum">
              <a:rPr lang="en-US"/>
              <a:pPr/>
              <a:t>‹#›</a:t>
            </a:fld>
            <a:endParaRPr lang="en-US"/>
          </a:p>
        </p:txBody>
      </p:sp>
    </p:spTree>
    <p:extLst>
      <p:ext uri="{BB962C8B-B14F-4D97-AF65-F5344CB8AC3E}">
        <p14:creationId xmlns:p14="http://schemas.microsoft.com/office/powerpoint/2010/main" val="38225384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lgn="ctr">
              <a:defRPr/>
            </a:lvl1pPr>
          </a:lstStyle>
          <a:p>
            <a:fld id="{2AA99067-9C86-6342-B2D0-9911E06DE86E}" type="slidenum">
              <a:rPr lang="en-US"/>
              <a:pPr/>
              <a:t>‹#›</a:t>
            </a:fld>
            <a:endParaRPr lang="en-US"/>
          </a:p>
        </p:txBody>
      </p:sp>
    </p:spTree>
    <p:extLst>
      <p:ext uri="{BB962C8B-B14F-4D97-AF65-F5344CB8AC3E}">
        <p14:creationId xmlns:p14="http://schemas.microsoft.com/office/powerpoint/2010/main" val="33788607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slideLayout" Target="../slideLayouts/slideLayout116.xml"/><Relationship Id="rId18" Type="http://schemas.openxmlformats.org/officeDocument/2006/relationships/image" Target="../media/image17.jpeg"/><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17" Type="http://schemas.openxmlformats.org/officeDocument/2006/relationships/theme" Target="../theme/theme10.xml"/><Relationship Id="rId2" Type="http://schemas.openxmlformats.org/officeDocument/2006/relationships/slideLayout" Target="../slideLayouts/slideLayout105.xml"/><Relationship Id="rId16" Type="http://schemas.openxmlformats.org/officeDocument/2006/relationships/slideLayout" Target="../slideLayouts/slideLayout119.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5" Type="http://schemas.openxmlformats.org/officeDocument/2006/relationships/slideLayout" Target="../slideLayouts/slideLayout11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 Id="rId14" Type="http://schemas.openxmlformats.org/officeDocument/2006/relationships/slideLayout" Target="../slideLayouts/slideLayout11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image" Target="../media/image1.jpe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theme" Target="../theme/theme2.xml"/><Relationship Id="rId2" Type="http://schemas.openxmlformats.org/officeDocument/2006/relationships/slideLayout" Target="../slideLayouts/slideLayout5.xml"/><Relationship Id="rId16" Type="http://schemas.openxmlformats.org/officeDocument/2006/relationships/slideLayout" Target="../slideLayouts/slideLayout19.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image" Target="../media/image1.jpeg"/><Relationship Id="rId18" Type="http://schemas.openxmlformats.org/officeDocument/2006/relationships/image" Target="../media/image11.jpe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4.xml"/><Relationship Id="rId17" Type="http://schemas.openxmlformats.org/officeDocument/2006/relationships/image" Target="../media/image10.jpeg"/><Relationship Id="rId2" Type="http://schemas.openxmlformats.org/officeDocument/2006/relationships/slideLayout" Target="../slideLayouts/slideLayout32.xml"/><Relationship Id="rId16" Type="http://schemas.openxmlformats.org/officeDocument/2006/relationships/image" Target="../media/image9.jpeg"/><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image" Target="../media/image8.jpeg"/><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image" Target="../media/image7.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5.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image" Target="../media/image1.jpeg"/><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6.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image" Target="../media/image12.jpeg"/><Relationship Id="rId18" Type="http://schemas.openxmlformats.org/officeDocument/2006/relationships/image" Target="../media/image1.jpeg"/><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7.xml"/><Relationship Id="rId17" Type="http://schemas.openxmlformats.org/officeDocument/2006/relationships/image" Target="../media/image16.jpeg"/><Relationship Id="rId2" Type="http://schemas.openxmlformats.org/officeDocument/2006/relationships/slideLayout" Target="../slideLayouts/slideLayout65.xml"/><Relationship Id="rId16" Type="http://schemas.openxmlformats.org/officeDocument/2006/relationships/image" Target="../media/image15.jpeg"/><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image" Target="../media/image14.jpeg"/><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image" Target="../media/image13.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18" Type="http://schemas.openxmlformats.org/officeDocument/2006/relationships/image" Target="../media/image17.jpeg"/><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17" Type="http://schemas.openxmlformats.org/officeDocument/2006/relationships/theme" Target="../theme/theme8.xml"/><Relationship Id="rId2" Type="http://schemas.openxmlformats.org/officeDocument/2006/relationships/slideLayout" Target="../slideLayouts/slideLayout76.xml"/><Relationship Id="rId16" Type="http://schemas.openxmlformats.org/officeDocument/2006/relationships/slideLayout" Target="../slideLayouts/slideLayout90.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5" Type="http://schemas.openxmlformats.org/officeDocument/2006/relationships/slideLayout" Target="../slideLayouts/slideLayout8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5" Type="http://schemas.openxmlformats.org/officeDocument/2006/relationships/image" Target="../media/image17.jpeg"/><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1" name="Rectangle 7"/>
          <p:cNvSpPr>
            <a:spLocks noChangeArrowheads="1"/>
          </p:cNvSpPr>
          <p:nvPr/>
        </p:nvSpPr>
        <p:spPr bwMode="auto">
          <a:xfrm>
            <a:off x="0" y="0"/>
            <a:ext cx="9144000" cy="762000"/>
          </a:xfrm>
          <a:prstGeom prst="rect">
            <a:avLst/>
          </a:prstGeom>
          <a:solidFill>
            <a:srgbClr val="B71234"/>
          </a:solidFill>
          <a:ln w="9525">
            <a:noFill/>
            <a:miter lim="800000"/>
            <a:headEnd/>
            <a:tailEnd/>
          </a:ln>
          <a:effectLst/>
        </p:spPr>
        <p:txBody>
          <a:bodyPr wrap="none" anchor="ctr"/>
          <a:lstStyle/>
          <a:p>
            <a:endParaRPr lang="en-US" dirty="0"/>
          </a:p>
        </p:txBody>
      </p:sp>
      <p:sp>
        <p:nvSpPr>
          <p:cNvPr id="1026" name="Rectangle 2"/>
          <p:cNvSpPr>
            <a:spLocks noGrp="1" noChangeArrowheads="1"/>
          </p:cNvSpPr>
          <p:nvPr>
            <p:ph type="title"/>
          </p:nvPr>
        </p:nvSpPr>
        <p:spPr bwMode="auto">
          <a:xfrm>
            <a:off x="457200" y="8382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MX" smtClean="0"/>
              <a:t>Click to edit Master title style</a:t>
            </a:r>
          </a:p>
        </p:txBody>
      </p:sp>
      <p:sp>
        <p:nvSpPr>
          <p:cNvPr id="1027" name="Rectangle 3"/>
          <p:cNvSpPr>
            <a:spLocks noGrp="1" noChangeArrowheads="1"/>
          </p:cNvSpPr>
          <p:nvPr>
            <p:ph type="body" idx="1"/>
          </p:nvPr>
        </p:nvSpPr>
        <p:spPr bwMode="auto">
          <a:xfrm>
            <a:off x="457200" y="2209800"/>
            <a:ext cx="8229600" cy="3962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MX" smtClean="0"/>
              <a:t>Click to edit Master text styles</a:t>
            </a:r>
          </a:p>
          <a:p>
            <a:pPr lvl="1"/>
            <a:r>
              <a:rPr lang="es-MX" smtClean="0"/>
              <a:t>Second level</a:t>
            </a:r>
          </a:p>
          <a:p>
            <a:pPr lvl="2"/>
            <a:r>
              <a:rPr lang="es-MX" smtClean="0"/>
              <a:t>Third level</a:t>
            </a:r>
          </a:p>
          <a:p>
            <a:pPr lvl="3"/>
            <a:r>
              <a:rPr lang="es-MX" smtClean="0"/>
              <a:t>Fourth level</a:t>
            </a:r>
          </a:p>
          <a:p>
            <a:pPr lvl="4"/>
            <a:r>
              <a:rPr lang="es-MX" smtClean="0"/>
              <a:t>Fifth level</a:t>
            </a:r>
          </a:p>
        </p:txBody>
      </p:sp>
      <p:sp>
        <p:nvSpPr>
          <p:cNvPr id="1030" name="Rectangle 6"/>
          <p:cNvSpPr>
            <a:spLocks noGrp="1" noChangeArrowheads="1"/>
          </p:cNvSpPr>
          <p:nvPr>
            <p:ph type="sldNum" sz="quarter" idx="4"/>
          </p:nvPr>
        </p:nvSpPr>
        <p:spPr bwMode="auto">
          <a:xfrm>
            <a:off x="76200" y="6392863"/>
            <a:ext cx="5029200" cy="307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1">
                <a:solidFill>
                  <a:srgbClr val="B71234"/>
                </a:solidFill>
                <a:latin typeface="+mn-lt"/>
              </a:defRPr>
            </a:lvl1pPr>
          </a:lstStyle>
          <a:p>
            <a:r>
              <a:rPr lang="es-MX" dirty="0"/>
              <a:t>Page </a:t>
            </a:r>
            <a:fld id="{BB64C4E8-C6C7-435B-A2D4-854024DA2FA2}" type="slidenum">
              <a:rPr lang="es-MX"/>
              <a:pPr/>
              <a:t>‹#›</a:t>
            </a:fld>
            <a:endParaRPr lang="es-MX" dirty="0"/>
          </a:p>
        </p:txBody>
      </p:sp>
      <p:pic>
        <p:nvPicPr>
          <p:cNvPr id="1033" name="Picture 9" descr="PACER Logo 2-color RGB"/>
          <p:cNvPicPr>
            <a:picLocks noChangeAspect="1" noChangeArrowheads="1"/>
          </p:cNvPicPr>
          <p:nvPr/>
        </p:nvPicPr>
        <p:blipFill>
          <a:blip r:embed="rId5" cstate="print"/>
          <a:srcRect/>
          <a:stretch>
            <a:fillRect/>
          </a:stretch>
        </p:blipFill>
        <p:spPr bwMode="auto">
          <a:xfrm>
            <a:off x="6934200" y="6172200"/>
            <a:ext cx="2133600" cy="452438"/>
          </a:xfrm>
          <a:prstGeom prst="rect">
            <a:avLst/>
          </a:prstGeom>
          <a:noFill/>
        </p:spPr>
      </p:pic>
      <p:sp>
        <p:nvSpPr>
          <p:cNvPr id="1034" name="Line 10"/>
          <p:cNvSpPr>
            <a:spLocks noChangeShapeType="1"/>
          </p:cNvSpPr>
          <p:nvPr/>
        </p:nvSpPr>
        <p:spPr bwMode="auto">
          <a:xfrm>
            <a:off x="457200" y="2057400"/>
            <a:ext cx="8229600" cy="0"/>
          </a:xfrm>
          <a:prstGeom prst="line">
            <a:avLst/>
          </a:prstGeom>
          <a:noFill/>
          <a:ln w="9525">
            <a:solidFill>
              <a:schemeClr val="tx1"/>
            </a:solidFill>
            <a:round/>
            <a:headEnd/>
            <a:tailEnd/>
          </a:ln>
          <a:effectLst/>
        </p:spPr>
        <p:txBody>
          <a:bodyPr/>
          <a:lstStyle/>
          <a:p>
            <a:endParaRPr lang="en-US" dirty="0"/>
          </a:p>
        </p:txBody>
      </p:sp>
      <p:sp>
        <p:nvSpPr>
          <p:cNvPr id="1036" name="Rectangle 12"/>
          <p:cNvSpPr>
            <a:spLocks noChangeArrowheads="1"/>
          </p:cNvSpPr>
          <p:nvPr/>
        </p:nvSpPr>
        <p:spPr bwMode="auto">
          <a:xfrm>
            <a:off x="0" y="6629400"/>
            <a:ext cx="9144000" cy="228600"/>
          </a:xfrm>
          <a:prstGeom prst="rect">
            <a:avLst/>
          </a:prstGeom>
          <a:solidFill>
            <a:srgbClr val="B71234"/>
          </a:solidFill>
          <a:ln w="9525">
            <a:noFill/>
            <a:miter lim="800000"/>
            <a:headEnd/>
            <a:tailEnd/>
          </a:ln>
          <a:effectLst/>
        </p:spPr>
        <p:txBody>
          <a:bodyPr wrap="none" anchor="ctr"/>
          <a:lstStyle/>
          <a:p>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hdr="0" ftr="0" dt="0"/>
  <p:txStyles>
    <p:titleStyle>
      <a:lvl1pPr algn="ctr" rtl="0" fontAlgn="base">
        <a:spcBef>
          <a:spcPct val="0"/>
        </a:spcBef>
        <a:spcAft>
          <a:spcPct val="0"/>
        </a:spcAft>
        <a:defRPr sz="4400" b="1">
          <a:solidFill>
            <a:srgbClr val="4D4D4D"/>
          </a:solidFill>
          <a:latin typeface="+mj-lt"/>
          <a:ea typeface="+mj-ea"/>
          <a:cs typeface="+mj-cs"/>
        </a:defRPr>
      </a:lvl1pPr>
      <a:lvl2pPr algn="ctr" rtl="0" fontAlgn="base">
        <a:spcBef>
          <a:spcPct val="0"/>
        </a:spcBef>
        <a:spcAft>
          <a:spcPct val="0"/>
        </a:spcAft>
        <a:defRPr sz="4400" b="1">
          <a:solidFill>
            <a:srgbClr val="4D4D4D"/>
          </a:solidFill>
          <a:latin typeface="Times New Roman" pitchFamily="18" charset="0"/>
          <a:cs typeface="Arial" charset="0"/>
        </a:defRPr>
      </a:lvl2pPr>
      <a:lvl3pPr algn="ctr" rtl="0" fontAlgn="base">
        <a:spcBef>
          <a:spcPct val="0"/>
        </a:spcBef>
        <a:spcAft>
          <a:spcPct val="0"/>
        </a:spcAft>
        <a:defRPr sz="4400" b="1">
          <a:solidFill>
            <a:srgbClr val="4D4D4D"/>
          </a:solidFill>
          <a:latin typeface="Times New Roman" pitchFamily="18" charset="0"/>
          <a:cs typeface="Arial" charset="0"/>
        </a:defRPr>
      </a:lvl3pPr>
      <a:lvl4pPr algn="ctr" rtl="0" fontAlgn="base">
        <a:spcBef>
          <a:spcPct val="0"/>
        </a:spcBef>
        <a:spcAft>
          <a:spcPct val="0"/>
        </a:spcAft>
        <a:defRPr sz="4400" b="1">
          <a:solidFill>
            <a:srgbClr val="4D4D4D"/>
          </a:solidFill>
          <a:latin typeface="Times New Roman" pitchFamily="18" charset="0"/>
          <a:cs typeface="Arial" charset="0"/>
        </a:defRPr>
      </a:lvl4pPr>
      <a:lvl5pPr algn="ctr" rtl="0" fontAlgn="base">
        <a:spcBef>
          <a:spcPct val="0"/>
        </a:spcBef>
        <a:spcAft>
          <a:spcPct val="0"/>
        </a:spcAft>
        <a:defRPr sz="4400" b="1">
          <a:solidFill>
            <a:srgbClr val="4D4D4D"/>
          </a:solidFill>
          <a:latin typeface="Times New Roman" pitchFamily="18" charset="0"/>
          <a:cs typeface="Arial" charset="0"/>
        </a:defRPr>
      </a:lvl5pPr>
      <a:lvl6pPr marL="457200" algn="ctr" rtl="0" fontAlgn="base">
        <a:spcBef>
          <a:spcPct val="0"/>
        </a:spcBef>
        <a:spcAft>
          <a:spcPct val="0"/>
        </a:spcAft>
        <a:defRPr sz="4400" b="1">
          <a:solidFill>
            <a:srgbClr val="4D4D4D"/>
          </a:solidFill>
          <a:latin typeface="Times New Roman" pitchFamily="18" charset="0"/>
          <a:cs typeface="Arial" charset="0"/>
        </a:defRPr>
      </a:lvl6pPr>
      <a:lvl7pPr marL="914400" algn="ctr" rtl="0" fontAlgn="base">
        <a:spcBef>
          <a:spcPct val="0"/>
        </a:spcBef>
        <a:spcAft>
          <a:spcPct val="0"/>
        </a:spcAft>
        <a:defRPr sz="4400" b="1">
          <a:solidFill>
            <a:srgbClr val="4D4D4D"/>
          </a:solidFill>
          <a:latin typeface="Times New Roman" pitchFamily="18" charset="0"/>
          <a:cs typeface="Arial" charset="0"/>
        </a:defRPr>
      </a:lvl7pPr>
      <a:lvl8pPr marL="1371600" algn="ctr" rtl="0" fontAlgn="base">
        <a:spcBef>
          <a:spcPct val="0"/>
        </a:spcBef>
        <a:spcAft>
          <a:spcPct val="0"/>
        </a:spcAft>
        <a:defRPr sz="4400" b="1">
          <a:solidFill>
            <a:srgbClr val="4D4D4D"/>
          </a:solidFill>
          <a:latin typeface="Times New Roman" pitchFamily="18" charset="0"/>
          <a:cs typeface="Arial" charset="0"/>
        </a:defRPr>
      </a:lvl8pPr>
      <a:lvl9pPr marL="1828800" algn="ctr" rtl="0" fontAlgn="base">
        <a:spcBef>
          <a:spcPct val="0"/>
        </a:spcBef>
        <a:spcAft>
          <a:spcPct val="0"/>
        </a:spcAft>
        <a:defRPr sz="4400" b="1">
          <a:solidFill>
            <a:srgbClr val="4D4D4D"/>
          </a:solidFill>
          <a:latin typeface="Times New Roman" pitchFamily="18"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85881"/>
          </a:schemeClr>
        </a:solidFill>
        <a:effectLst/>
      </p:bgPr>
    </p:bg>
    <p:spTree>
      <p:nvGrpSpPr>
        <p:cNvPr id="1" name=""/>
        <p:cNvGrpSpPr/>
        <p:nvPr/>
      </p:nvGrpSpPr>
      <p:grpSpPr>
        <a:xfrm>
          <a:off x="0" y="0"/>
          <a:ext cx="0" cy="0"/>
          <a:chOff x="0" y="0"/>
          <a:chExt cx="0" cy="0"/>
        </a:xfrm>
      </p:grpSpPr>
      <p:sp>
        <p:nvSpPr>
          <p:cNvPr id="9218" name="Rectangle 7"/>
          <p:cNvSpPr>
            <a:spLocks noChangeArrowheads="1"/>
          </p:cNvSpPr>
          <p:nvPr/>
        </p:nvSpPr>
        <p:spPr bwMode="auto">
          <a:xfrm>
            <a:off x="0" y="0"/>
            <a:ext cx="9144000" cy="762000"/>
          </a:xfrm>
          <a:prstGeom prst="rect">
            <a:avLst/>
          </a:prstGeom>
          <a:solidFill>
            <a:srgbClr val="00ADD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endParaRPr lang="en-US" sz="1200">
              <a:solidFill>
                <a:srgbClr val="000000"/>
              </a:solidFill>
              <a:sym typeface="Arial" charset="0"/>
            </a:endParaRPr>
          </a:p>
        </p:txBody>
      </p:sp>
      <p:sp>
        <p:nvSpPr>
          <p:cNvPr id="9219" name="Rectangle 2"/>
          <p:cNvSpPr>
            <a:spLocks noGrp="1" noChangeArrowheads="1"/>
          </p:cNvSpPr>
          <p:nvPr>
            <p:ph type="title"/>
          </p:nvPr>
        </p:nvSpPr>
        <p:spPr bwMode="auto">
          <a:xfrm>
            <a:off x="457200" y="83820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s-MX"/>
          </a:p>
        </p:txBody>
      </p:sp>
      <p:sp>
        <p:nvSpPr>
          <p:cNvPr id="9220" name="Rectangle 3"/>
          <p:cNvSpPr>
            <a:spLocks noGrp="1" noChangeArrowheads="1"/>
          </p:cNvSpPr>
          <p:nvPr>
            <p:ph type="body" idx="1"/>
          </p:nvPr>
        </p:nvSpPr>
        <p:spPr bwMode="auto">
          <a:xfrm>
            <a:off x="457200" y="2209800"/>
            <a:ext cx="8229600" cy="396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1030" name="Rectangle 6"/>
          <p:cNvSpPr>
            <a:spLocks noGrp="1" noChangeArrowheads="1"/>
          </p:cNvSpPr>
          <p:nvPr>
            <p:ph type="sldNum" sz="quarter" idx="4"/>
          </p:nvPr>
        </p:nvSpPr>
        <p:spPr bwMode="auto">
          <a:xfrm>
            <a:off x="76200" y="6392863"/>
            <a:ext cx="5029200" cy="307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1">
                <a:solidFill>
                  <a:srgbClr val="00ADD0"/>
                </a:solidFill>
                <a:latin typeface="Century Gothic" charset="0"/>
                <a:ea typeface="ヒラギノ角ゴ ProN W3" charset="0"/>
                <a:cs typeface="ヒラギノ角ゴ ProN W3" charset="0"/>
                <a:sym typeface="Arial" charset="0"/>
              </a:defRPr>
            </a:lvl1pPr>
          </a:lstStyle>
          <a:p>
            <a:r>
              <a:rPr lang="es-MX"/>
              <a:t>Page </a:t>
            </a:r>
            <a:fld id="{87BB8BC4-8A4B-DF4B-936A-8E4D42676823}" type="slidenum">
              <a:rPr lang="es-MX"/>
              <a:pPr/>
              <a:t>‹#›</a:t>
            </a:fld>
            <a:endParaRPr lang="es-MX"/>
          </a:p>
        </p:txBody>
      </p:sp>
      <p:pic>
        <p:nvPicPr>
          <p:cNvPr id="9222" name="Picture 9" descr="PACER Logo 2-color RGB"/>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934200" y="6172200"/>
            <a:ext cx="2133600" cy="452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223" name="Line 10"/>
          <p:cNvSpPr>
            <a:spLocks noChangeShapeType="1"/>
          </p:cNvSpPr>
          <p:nvPr/>
        </p:nvSpPr>
        <p:spPr bwMode="auto">
          <a:xfrm>
            <a:off x="457200" y="2057400"/>
            <a:ext cx="82296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4" name="Rectangle 12"/>
          <p:cNvSpPr>
            <a:spLocks noChangeArrowheads="1"/>
          </p:cNvSpPr>
          <p:nvPr/>
        </p:nvSpPr>
        <p:spPr bwMode="auto">
          <a:xfrm>
            <a:off x="0" y="6629400"/>
            <a:ext cx="9144000" cy="228600"/>
          </a:xfrm>
          <a:prstGeom prst="rect">
            <a:avLst/>
          </a:prstGeom>
          <a:solidFill>
            <a:srgbClr val="00ADD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endParaRPr lang="en-US" sz="1200">
              <a:solidFill>
                <a:srgbClr val="000000"/>
              </a:solidFill>
              <a:sym typeface="Arial" charset="0"/>
            </a:endParaRPr>
          </a:p>
        </p:txBody>
      </p:sp>
    </p:spTree>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Lst>
  <p:txStyles>
    <p:titleStyle>
      <a:lvl1pPr algn="ctr" rtl="0" eaLnBrk="1" fontAlgn="base" hangingPunct="1">
        <a:spcBef>
          <a:spcPct val="0"/>
        </a:spcBef>
        <a:spcAft>
          <a:spcPct val="0"/>
        </a:spcAft>
        <a:defRPr sz="4400" b="1">
          <a:solidFill>
            <a:srgbClr val="4D4D4D"/>
          </a:solidFill>
          <a:latin typeface="+mj-lt"/>
          <a:ea typeface="ＭＳ Ｐゴシック" charset="0"/>
          <a:cs typeface="+mj-cs"/>
        </a:defRPr>
      </a:lvl1pPr>
      <a:lvl2pPr algn="ctr" rtl="0" eaLnBrk="1" fontAlgn="base" hangingPunct="1">
        <a:spcBef>
          <a:spcPct val="0"/>
        </a:spcBef>
        <a:spcAft>
          <a:spcPct val="0"/>
        </a:spcAft>
        <a:defRPr sz="4400" b="1">
          <a:solidFill>
            <a:srgbClr val="4D4D4D"/>
          </a:solidFill>
          <a:latin typeface="Times New Roman" pitchFamily="18" charset="0"/>
          <a:ea typeface="ＭＳ Ｐゴシック" charset="0"/>
          <a:cs typeface="Arial" charset="0"/>
        </a:defRPr>
      </a:lvl2pPr>
      <a:lvl3pPr algn="ctr" rtl="0" eaLnBrk="1" fontAlgn="base" hangingPunct="1">
        <a:spcBef>
          <a:spcPct val="0"/>
        </a:spcBef>
        <a:spcAft>
          <a:spcPct val="0"/>
        </a:spcAft>
        <a:defRPr sz="4400" b="1">
          <a:solidFill>
            <a:srgbClr val="4D4D4D"/>
          </a:solidFill>
          <a:latin typeface="Times New Roman" pitchFamily="18" charset="0"/>
          <a:ea typeface="ＭＳ Ｐゴシック" charset="0"/>
          <a:cs typeface="Arial" charset="0"/>
        </a:defRPr>
      </a:lvl3pPr>
      <a:lvl4pPr algn="ctr" rtl="0" eaLnBrk="1" fontAlgn="base" hangingPunct="1">
        <a:spcBef>
          <a:spcPct val="0"/>
        </a:spcBef>
        <a:spcAft>
          <a:spcPct val="0"/>
        </a:spcAft>
        <a:defRPr sz="4400" b="1">
          <a:solidFill>
            <a:srgbClr val="4D4D4D"/>
          </a:solidFill>
          <a:latin typeface="Times New Roman" pitchFamily="18" charset="0"/>
          <a:ea typeface="ＭＳ Ｐゴシック" charset="0"/>
          <a:cs typeface="Arial" charset="0"/>
        </a:defRPr>
      </a:lvl4pPr>
      <a:lvl5pPr algn="ctr" rtl="0" eaLnBrk="1" fontAlgn="base" hangingPunct="1">
        <a:spcBef>
          <a:spcPct val="0"/>
        </a:spcBef>
        <a:spcAft>
          <a:spcPct val="0"/>
        </a:spcAft>
        <a:defRPr sz="4400" b="1">
          <a:solidFill>
            <a:srgbClr val="4D4D4D"/>
          </a:solidFill>
          <a:latin typeface="Times New Roman" pitchFamily="18" charset="0"/>
          <a:ea typeface="ＭＳ Ｐゴシック" charset="0"/>
          <a:cs typeface="Arial" charset="0"/>
        </a:defRPr>
      </a:lvl5pPr>
      <a:lvl6pPr marL="457200" algn="ctr" rtl="0" eaLnBrk="1" fontAlgn="base" hangingPunct="1">
        <a:spcBef>
          <a:spcPct val="0"/>
        </a:spcBef>
        <a:spcAft>
          <a:spcPct val="0"/>
        </a:spcAft>
        <a:defRPr sz="4400" b="1">
          <a:solidFill>
            <a:srgbClr val="4D4D4D"/>
          </a:solidFill>
          <a:latin typeface="Times New Roman" pitchFamily="18" charset="0"/>
          <a:cs typeface="Arial" charset="0"/>
        </a:defRPr>
      </a:lvl6pPr>
      <a:lvl7pPr marL="914400" algn="ctr" rtl="0" eaLnBrk="1" fontAlgn="base" hangingPunct="1">
        <a:spcBef>
          <a:spcPct val="0"/>
        </a:spcBef>
        <a:spcAft>
          <a:spcPct val="0"/>
        </a:spcAft>
        <a:defRPr sz="4400" b="1">
          <a:solidFill>
            <a:srgbClr val="4D4D4D"/>
          </a:solidFill>
          <a:latin typeface="Times New Roman" pitchFamily="18" charset="0"/>
          <a:cs typeface="Arial" charset="0"/>
        </a:defRPr>
      </a:lvl7pPr>
      <a:lvl8pPr marL="1371600" algn="ctr" rtl="0" eaLnBrk="1" fontAlgn="base" hangingPunct="1">
        <a:spcBef>
          <a:spcPct val="0"/>
        </a:spcBef>
        <a:spcAft>
          <a:spcPct val="0"/>
        </a:spcAft>
        <a:defRPr sz="4400" b="1">
          <a:solidFill>
            <a:srgbClr val="4D4D4D"/>
          </a:solidFill>
          <a:latin typeface="Times New Roman" pitchFamily="18" charset="0"/>
          <a:cs typeface="Arial" charset="0"/>
        </a:defRPr>
      </a:lvl8pPr>
      <a:lvl9pPr marL="1828800" algn="ctr" rtl="0" eaLnBrk="1" fontAlgn="base" hangingPunct="1">
        <a:spcBef>
          <a:spcPct val="0"/>
        </a:spcBef>
        <a:spcAft>
          <a:spcPct val="0"/>
        </a:spcAft>
        <a:defRPr sz="4400" b="1">
          <a:solidFill>
            <a:srgbClr val="4D4D4D"/>
          </a:solidFill>
          <a:latin typeface="Times New Roman" pitchFamily="18"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1" fontAlgn="base" hangingPunct="1">
        <a:spcBef>
          <a:spcPct val="20000"/>
        </a:spcBef>
        <a:spcAft>
          <a:spcPct val="0"/>
        </a:spcAft>
        <a:buChar char="–"/>
        <a:defRPr sz="2800">
          <a:solidFill>
            <a:schemeClr val="tx1"/>
          </a:solidFill>
          <a:latin typeface="+mn-lt"/>
          <a:ea typeface="Arial" charset="0"/>
          <a:cs typeface="+mn-cs"/>
        </a:defRPr>
      </a:lvl2pPr>
      <a:lvl3pPr marL="1143000" indent="-228600" algn="l" rtl="0" eaLnBrk="1" fontAlgn="base" hangingPunct="1">
        <a:spcBef>
          <a:spcPct val="20000"/>
        </a:spcBef>
        <a:spcAft>
          <a:spcPct val="0"/>
        </a:spcAft>
        <a:buChar char="•"/>
        <a:defRPr sz="2400">
          <a:solidFill>
            <a:schemeClr val="tx1"/>
          </a:solidFill>
          <a:latin typeface="+mn-lt"/>
          <a:ea typeface="Arial" charset="0"/>
          <a:cs typeface="+mn-cs"/>
        </a:defRPr>
      </a:lvl3pPr>
      <a:lvl4pPr marL="1600200" indent="-228600" algn="l" rtl="0" eaLnBrk="1" fontAlgn="base" hangingPunct="1">
        <a:spcBef>
          <a:spcPct val="20000"/>
        </a:spcBef>
        <a:spcAft>
          <a:spcPct val="0"/>
        </a:spcAft>
        <a:buChar char="–"/>
        <a:defRPr sz="2000">
          <a:solidFill>
            <a:schemeClr val="tx1"/>
          </a:solidFill>
          <a:latin typeface="+mn-lt"/>
          <a:ea typeface="Arial" charset="0"/>
          <a:cs typeface="+mn-cs"/>
        </a:defRPr>
      </a:lvl4pPr>
      <a:lvl5pPr marL="2057400" indent="-228600" algn="l" rtl="0" eaLnBrk="1" fontAlgn="base" hangingPunct="1">
        <a:spcBef>
          <a:spcPct val="20000"/>
        </a:spcBef>
        <a:spcAft>
          <a:spcPct val="0"/>
        </a:spcAft>
        <a:buChar char="»"/>
        <a:defRPr sz="2000">
          <a:solidFill>
            <a:schemeClr val="tx1"/>
          </a:solidFill>
          <a:latin typeface="+mn-lt"/>
          <a:ea typeface="Arial"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ChangeArrowheads="1"/>
          </p:cNvSpPr>
          <p:nvPr/>
        </p:nvSpPr>
        <p:spPr bwMode="auto">
          <a:xfrm>
            <a:off x="0" y="0"/>
            <a:ext cx="9144000" cy="762000"/>
          </a:xfrm>
          <a:prstGeom prst="rect">
            <a:avLst/>
          </a:prstGeom>
          <a:solidFill>
            <a:srgbClr val="69BE2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endParaRPr lang="en-US"/>
          </a:p>
        </p:txBody>
      </p:sp>
      <p:sp>
        <p:nvSpPr>
          <p:cNvPr id="1027" name="Rectangle 2"/>
          <p:cNvSpPr>
            <a:spLocks noGrp="1" noChangeArrowheads="1"/>
          </p:cNvSpPr>
          <p:nvPr>
            <p:ph type="title"/>
          </p:nvPr>
        </p:nvSpPr>
        <p:spPr bwMode="auto">
          <a:xfrm>
            <a:off x="457200" y="83820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s-MX"/>
          </a:p>
        </p:txBody>
      </p:sp>
      <p:sp>
        <p:nvSpPr>
          <p:cNvPr id="1028" name="Rectangle 3"/>
          <p:cNvSpPr>
            <a:spLocks noGrp="1" noChangeArrowheads="1"/>
          </p:cNvSpPr>
          <p:nvPr>
            <p:ph type="body" idx="1"/>
          </p:nvPr>
        </p:nvSpPr>
        <p:spPr bwMode="auto">
          <a:xfrm>
            <a:off x="457200" y="2209800"/>
            <a:ext cx="8229600" cy="396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1030" name="Rectangle 6"/>
          <p:cNvSpPr>
            <a:spLocks noGrp="1" noChangeArrowheads="1"/>
          </p:cNvSpPr>
          <p:nvPr>
            <p:ph type="sldNum" sz="quarter" idx="4"/>
          </p:nvPr>
        </p:nvSpPr>
        <p:spPr bwMode="auto">
          <a:xfrm>
            <a:off x="76200" y="6392863"/>
            <a:ext cx="5029200" cy="307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1">
                <a:solidFill>
                  <a:srgbClr val="69BE28"/>
                </a:solidFill>
                <a:latin typeface="Century Gothic" charset="0"/>
              </a:defRPr>
            </a:lvl1pPr>
          </a:lstStyle>
          <a:p>
            <a:r>
              <a:rPr lang="es-MX" smtClean="0"/>
              <a:t>Page </a:t>
            </a:r>
            <a:fld id="{BB64C4E8-C6C7-435B-A2D4-854024DA2FA2}" type="slidenum">
              <a:rPr lang="es-MX" smtClean="0"/>
              <a:pPr/>
              <a:t>‹#›</a:t>
            </a:fld>
            <a:endParaRPr lang="es-MX" dirty="0"/>
          </a:p>
        </p:txBody>
      </p:sp>
      <p:pic>
        <p:nvPicPr>
          <p:cNvPr id="2" name="Picture 9" descr="PACER Logo 2-color RGB"/>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934200" y="6172200"/>
            <a:ext cx="2133600" cy="452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1" name="Line 10"/>
          <p:cNvSpPr>
            <a:spLocks noChangeShapeType="1"/>
          </p:cNvSpPr>
          <p:nvPr/>
        </p:nvSpPr>
        <p:spPr bwMode="auto">
          <a:xfrm>
            <a:off x="457200" y="2057400"/>
            <a:ext cx="82296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32" name="Rectangle 12"/>
          <p:cNvSpPr>
            <a:spLocks noChangeArrowheads="1"/>
          </p:cNvSpPr>
          <p:nvPr/>
        </p:nvSpPr>
        <p:spPr bwMode="auto">
          <a:xfrm>
            <a:off x="0" y="6629400"/>
            <a:ext cx="9144000" cy="228600"/>
          </a:xfrm>
          <a:prstGeom prst="rect">
            <a:avLst/>
          </a:prstGeom>
          <a:solidFill>
            <a:srgbClr val="69BE2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endParaRPr lang="en-US"/>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 id="2147483667" r:id="rId15"/>
    <p:sldLayoutId id="2147483668" r:id="rId16"/>
  </p:sldLayoutIdLst>
  <p:hf hdr="0" ftr="0" dt="0"/>
  <p:txStyles>
    <p:titleStyle>
      <a:lvl1pPr algn="ctr" rtl="0" eaLnBrk="1" fontAlgn="base" hangingPunct="1">
        <a:spcBef>
          <a:spcPct val="0"/>
        </a:spcBef>
        <a:spcAft>
          <a:spcPct val="0"/>
        </a:spcAft>
        <a:defRPr sz="4400" b="1">
          <a:solidFill>
            <a:srgbClr val="4D4D4D"/>
          </a:solidFill>
          <a:latin typeface="+mj-lt"/>
          <a:ea typeface="ＭＳ Ｐゴシック" charset="0"/>
          <a:cs typeface="+mj-cs"/>
        </a:defRPr>
      </a:lvl1pPr>
      <a:lvl2pPr algn="ctr" rtl="0" eaLnBrk="1" fontAlgn="base" hangingPunct="1">
        <a:spcBef>
          <a:spcPct val="0"/>
        </a:spcBef>
        <a:spcAft>
          <a:spcPct val="0"/>
        </a:spcAft>
        <a:defRPr sz="4400" b="1">
          <a:solidFill>
            <a:srgbClr val="4D4D4D"/>
          </a:solidFill>
          <a:latin typeface="Times New Roman" pitchFamily="18" charset="0"/>
          <a:ea typeface="ＭＳ Ｐゴシック" charset="0"/>
          <a:cs typeface="Arial" charset="0"/>
        </a:defRPr>
      </a:lvl2pPr>
      <a:lvl3pPr algn="ctr" rtl="0" eaLnBrk="1" fontAlgn="base" hangingPunct="1">
        <a:spcBef>
          <a:spcPct val="0"/>
        </a:spcBef>
        <a:spcAft>
          <a:spcPct val="0"/>
        </a:spcAft>
        <a:defRPr sz="4400" b="1">
          <a:solidFill>
            <a:srgbClr val="4D4D4D"/>
          </a:solidFill>
          <a:latin typeface="Times New Roman" pitchFamily="18" charset="0"/>
          <a:ea typeface="ＭＳ Ｐゴシック" charset="0"/>
          <a:cs typeface="Arial" charset="0"/>
        </a:defRPr>
      </a:lvl3pPr>
      <a:lvl4pPr algn="ctr" rtl="0" eaLnBrk="1" fontAlgn="base" hangingPunct="1">
        <a:spcBef>
          <a:spcPct val="0"/>
        </a:spcBef>
        <a:spcAft>
          <a:spcPct val="0"/>
        </a:spcAft>
        <a:defRPr sz="4400" b="1">
          <a:solidFill>
            <a:srgbClr val="4D4D4D"/>
          </a:solidFill>
          <a:latin typeface="Times New Roman" pitchFamily="18" charset="0"/>
          <a:ea typeface="ＭＳ Ｐゴシック" charset="0"/>
          <a:cs typeface="Arial" charset="0"/>
        </a:defRPr>
      </a:lvl4pPr>
      <a:lvl5pPr algn="ctr" rtl="0" eaLnBrk="1" fontAlgn="base" hangingPunct="1">
        <a:spcBef>
          <a:spcPct val="0"/>
        </a:spcBef>
        <a:spcAft>
          <a:spcPct val="0"/>
        </a:spcAft>
        <a:defRPr sz="4400" b="1">
          <a:solidFill>
            <a:srgbClr val="4D4D4D"/>
          </a:solidFill>
          <a:latin typeface="Times New Roman" pitchFamily="18" charset="0"/>
          <a:ea typeface="ＭＳ Ｐゴシック" charset="0"/>
          <a:cs typeface="Arial" charset="0"/>
        </a:defRPr>
      </a:lvl5pPr>
      <a:lvl6pPr marL="457200" algn="ctr" rtl="0" eaLnBrk="1" fontAlgn="base" hangingPunct="1">
        <a:spcBef>
          <a:spcPct val="0"/>
        </a:spcBef>
        <a:spcAft>
          <a:spcPct val="0"/>
        </a:spcAft>
        <a:defRPr sz="4400" b="1">
          <a:solidFill>
            <a:srgbClr val="4D4D4D"/>
          </a:solidFill>
          <a:latin typeface="Times New Roman" pitchFamily="18" charset="0"/>
          <a:cs typeface="Arial" charset="0"/>
        </a:defRPr>
      </a:lvl6pPr>
      <a:lvl7pPr marL="914400" algn="ctr" rtl="0" eaLnBrk="1" fontAlgn="base" hangingPunct="1">
        <a:spcBef>
          <a:spcPct val="0"/>
        </a:spcBef>
        <a:spcAft>
          <a:spcPct val="0"/>
        </a:spcAft>
        <a:defRPr sz="4400" b="1">
          <a:solidFill>
            <a:srgbClr val="4D4D4D"/>
          </a:solidFill>
          <a:latin typeface="Times New Roman" pitchFamily="18" charset="0"/>
          <a:cs typeface="Arial" charset="0"/>
        </a:defRPr>
      </a:lvl7pPr>
      <a:lvl8pPr marL="1371600" algn="ctr" rtl="0" eaLnBrk="1" fontAlgn="base" hangingPunct="1">
        <a:spcBef>
          <a:spcPct val="0"/>
        </a:spcBef>
        <a:spcAft>
          <a:spcPct val="0"/>
        </a:spcAft>
        <a:defRPr sz="4400" b="1">
          <a:solidFill>
            <a:srgbClr val="4D4D4D"/>
          </a:solidFill>
          <a:latin typeface="Times New Roman" pitchFamily="18" charset="0"/>
          <a:cs typeface="Arial" charset="0"/>
        </a:defRPr>
      </a:lvl8pPr>
      <a:lvl9pPr marL="1828800" algn="ctr" rtl="0" eaLnBrk="1" fontAlgn="base" hangingPunct="1">
        <a:spcBef>
          <a:spcPct val="0"/>
        </a:spcBef>
        <a:spcAft>
          <a:spcPct val="0"/>
        </a:spcAft>
        <a:defRPr sz="4400" b="1">
          <a:solidFill>
            <a:srgbClr val="4D4D4D"/>
          </a:solidFill>
          <a:latin typeface="Times New Roman" pitchFamily="18"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1" fontAlgn="base" hangingPunct="1">
        <a:spcBef>
          <a:spcPct val="20000"/>
        </a:spcBef>
        <a:spcAft>
          <a:spcPct val="0"/>
        </a:spcAft>
        <a:buChar char="–"/>
        <a:defRPr sz="2800">
          <a:solidFill>
            <a:schemeClr val="tx1"/>
          </a:solidFill>
          <a:latin typeface="+mn-lt"/>
          <a:ea typeface="Arial" charset="0"/>
          <a:cs typeface="+mn-cs"/>
        </a:defRPr>
      </a:lvl2pPr>
      <a:lvl3pPr marL="1143000" indent="-228600" algn="l" rtl="0" eaLnBrk="1" fontAlgn="base" hangingPunct="1">
        <a:spcBef>
          <a:spcPct val="20000"/>
        </a:spcBef>
        <a:spcAft>
          <a:spcPct val="0"/>
        </a:spcAft>
        <a:buChar char="•"/>
        <a:defRPr sz="2400">
          <a:solidFill>
            <a:schemeClr val="tx1"/>
          </a:solidFill>
          <a:latin typeface="+mn-lt"/>
          <a:ea typeface="Arial" charset="0"/>
          <a:cs typeface="+mn-cs"/>
        </a:defRPr>
      </a:lvl3pPr>
      <a:lvl4pPr marL="1600200" indent="-228600" algn="l" rtl="0" eaLnBrk="1" fontAlgn="base" hangingPunct="1">
        <a:spcBef>
          <a:spcPct val="20000"/>
        </a:spcBef>
        <a:spcAft>
          <a:spcPct val="0"/>
        </a:spcAft>
        <a:buChar char="–"/>
        <a:defRPr sz="2000">
          <a:solidFill>
            <a:schemeClr val="tx1"/>
          </a:solidFill>
          <a:latin typeface="+mn-lt"/>
          <a:ea typeface="Arial" charset="0"/>
          <a:cs typeface="+mn-cs"/>
        </a:defRPr>
      </a:lvl4pPr>
      <a:lvl5pPr marL="2057400" indent="-228600" algn="l" rtl="0" eaLnBrk="1" fontAlgn="base" hangingPunct="1">
        <a:spcBef>
          <a:spcPct val="20000"/>
        </a:spcBef>
        <a:spcAft>
          <a:spcPct val="0"/>
        </a:spcAft>
        <a:buChar char="»"/>
        <a:defRPr sz="2000">
          <a:solidFill>
            <a:schemeClr val="tx1"/>
          </a:solidFill>
          <a:latin typeface="+mn-lt"/>
          <a:ea typeface="Arial"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69BE28"/>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533400" y="274320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s-MX"/>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ctr" rtl="0" eaLnBrk="1" fontAlgn="base" hangingPunct="1">
        <a:spcBef>
          <a:spcPct val="0"/>
        </a:spcBef>
        <a:spcAft>
          <a:spcPct val="0"/>
        </a:spcAft>
        <a:defRPr sz="4800" b="1">
          <a:solidFill>
            <a:schemeClr val="bg1"/>
          </a:solidFill>
          <a:latin typeface="+mj-lt"/>
          <a:ea typeface="ＭＳ Ｐゴシック" charset="0"/>
          <a:cs typeface="+mj-cs"/>
        </a:defRPr>
      </a:lvl1pPr>
      <a:lvl2pPr algn="ctr" rtl="0" eaLnBrk="1" fontAlgn="base" hangingPunct="1">
        <a:spcBef>
          <a:spcPct val="0"/>
        </a:spcBef>
        <a:spcAft>
          <a:spcPct val="0"/>
        </a:spcAft>
        <a:defRPr sz="4800" b="1">
          <a:solidFill>
            <a:schemeClr val="bg1"/>
          </a:solidFill>
          <a:latin typeface="Times New Roman" pitchFamily="18" charset="0"/>
          <a:ea typeface="ＭＳ Ｐゴシック" charset="0"/>
          <a:cs typeface="Arial" charset="0"/>
        </a:defRPr>
      </a:lvl2pPr>
      <a:lvl3pPr algn="ctr" rtl="0" eaLnBrk="1" fontAlgn="base" hangingPunct="1">
        <a:spcBef>
          <a:spcPct val="0"/>
        </a:spcBef>
        <a:spcAft>
          <a:spcPct val="0"/>
        </a:spcAft>
        <a:defRPr sz="4800" b="1">
          <a:solidFill>
            <a:schemeClr val="bg1"/>
          </a:solidFill>
          <a:latin typeface="Times New Roman" pitchFamily="18" charset="0"/>
          <a:ea typeface="ＭＳ Ｐゴシック" charset="0"/>
          <a:cs typeface="Arial" charset="0"/>
        </a:defRPr>
      </a:lvl3pPr>
      <a:lvl4pPr algn="ctr" rtl="0" eaLnBrk="1" fontAlgn="base" hangingPunct="1">
        <a:spcBef>
          <a:spcPct val="0"/>
        </a:spcBef>
        <a:spcAft>
          <a:spcPct val="0"/>
        </a:spcAft>
        <a:defRPr sz="4800" b="1">
          <a:solidFill>
            <a:schemeClr val="bg1"/>
          </a:solidFill>
          <a:latin typeface="Times New Roman" pitchFamily="18" charset="0"/>
          <a:ea typeface="ＭＳ Ｐゴシック" charset="0"/>
          <a:cs typeface="Arial" charset="0"/>
        </a:defRPr>
      </a:lvl4pPr>
      <a:lvl5pPr algn="ctr" rtl="0" eaLnBrk="1" fontAlgn="base" hangingPunct="1">
        <a:spcBef>
          <a:spcPct val="0"/>
        </a:spcBef>
        <a:spcAft>
          <a:spcPct val="0"/>
        </a:spcAft>
        <a:defRPr sz="4800" b="1">
          <a:solidFill>
            <a:schemeClr val="bg1"/>
          </a:solidFill>
          <a:latin typeface="Times New Roman" pitchFamily="18" charset="0"/>
          <a:ea typeface="ＭＳ Ｐゴシック" charset="0"/>
          <a:cs typeface="Arial" charset="0"/>
        </a:defRPr>
      </a:lvl5pPr>
      <a:lvl6pPr marL="457200" algn="ctr" rtl="0" eaLnBrk="1" fontAlgn="base" hangingPunct="1">
        <a:spcBef>
          <a:spcPct val="0"/>
        </a:spcBef>
        <a:spcAft>
          <a:spcPct val="0"/>
        </a:spcAft>
        <a:defRPr sz="4800" b="1">
          <a:solidFill>
            <a:schemeClr val="bg1"/>
          </a:solidFill>
          <a:latin typeface="Times New Roman" pitchFamily="18" charset="0"/>
          <a:cs typeface="Arial" charset="0"/>
        </a:defRPr>
      </a:lvl6pPr>
      <a:lvl7pPr marL="914400" algn="ctr" rtl="0" eaLnBrk="1" fontAlgn="base" hangingPunct="1">
        <a:spcBef>
          <a:spcPct val="0"/>
        </a:spcBef>
        <a:spcAft>
          <a:spcPct val="0"/>
        </a:spcAft>
        <a:defRPr sz="4800" b="1">
          <a:solidFill>
            <a:schemeClr val="bg1"/>
          </a:solidFill>
          <a:latin typeface="Times New Roman" pitchFamily="18" charset="0"/>
          <a:cs typeface="Arial" charset="0"/>
        </a:defRPr>
      </a:lvl7pPr>
      <a:lvl8pPr marL="1371600" algn="ctr" rtl="0" eaLnBrk="1" fontAlgn="base" hangingPunct="1">
        <a:spcBef>
          <a:spcPct val="0"/>
        </a:spcBef>
        <a:spcAft>
          <a:spcPct val="0"/>
        </a:spcAft>
        <a:defRPr sz="4800" b="1">
          <a:solidFill>
            <a:schemeClr val="bg1"/>
          </a:solidFill>
          <a:latin typeface="Times New Roman" pitchFamily="18" charset="0"/>
          <a:cs typeface="Arial" charset="0"/>
        </a:defRPr>
      </a:lvl8pPr>
      <a:lvl9pPr marL="1828800" algn="ctr" rtl="0" eaLnBrk="1" fontAlgn="base" hangingPunct="1">
        <a:spcBef>
          <a:spcPct val="0"/>
        </a:spcBef>
        <a:spcAft>
          <a:spcPct val="0"/>
        </a:spcAft>
        <a:defRPr sz="4800" b="1">
          <a:solidFill>
            <a:schemeClr val="bg1"/>
          </a:solidFill>
          <a:latin typeface="Times New Roman" pitchFamily="18"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1" fontAlgn="base" hangingPunct="1">
        <a:spcBef>
          <a:spcPct val="20000"/>
        </a:spcBef>
        <a:spcAft>
          <a:spcPct val="0"/>
        </a:spcAft>
        <a:buChar char="–"/>
        <a:defRPr sz="2800">
          <a:solidFill>
            <a:schemeClr val="tx1"/>
          </a:solidFill>
          <a:latin typeface="+mn-lt"/>
          <a:ea typeface="Arial" charset="0"/>
          <a:cs typeface="+mn-cs"/>
        </a:defRPr>
      </a:lvl2pPr>
      <a:lvl3pPr marL="1143000" indent="-228600" algn="l" rtl="0" eaLnBrk="1" fontAlgn="base" hangingPunct="1">
        <a:spcBef>
          <a:spcPct val="20000"/>
        </a:spcBef>
        <a:spcAft>
          <a:spcPct val="0"/>
        </a:spcAft>
        <a:buChar char="•"/>
        <a:defRPr sz="2400">
          <a:solidFill>
            <a:schemeClr val="tx1"/>
          </a:solidFill>
          <a:latin typeface="+mn-lt"/>
          <a:ea typeface="Arial" charset="0"/>
          <a:cs typeface="+mn-cs"/>
        </a:defRPr>
      </a:lvl3pPr>
      <a:lvl4pPr marL="1600200" indent="-228600" algn="l" rtl="0" eaLnBrk="1" fontAlgn="base" hangingPunct="1">
        <a:spcBef>
          <a:spcPct val="20000"/>
        </a:spcBef>
        <a:spcAft>
          <a:spcPct val="0"/>
        </a:spcAft>
        <a:buChar char="–"/>
        <a:defRPr sz="2000">
          <a:solidFill>
            <a:schemeClr val="tx1"/>
          </a:solidFill>
          <a:latin typeface="+mn-lt"/>
          <a:ea typeface="Arial" charset="0"/>
          <a:cs typeface="+mn-cs"/>
        </a:defRPr>
      </a:lvl4pPr>
      <a:lvl5pPr marL="2057400" indent="-228600" algn="l" rtl="0" eaLnBrk="1" fontAlgn="base" hangingPunct="1">
        <a:spcBef>
          <a:spcPct val="20000"/>
        </a:spcBef>
        <a:spcAft>
          <a:spcPct val="0"/>
        </a:spcAft>
        <a:buChar char="»"/>
        <a:defRPr sz="2000">
          <a:solidFill>
            <a:schemeClr val="tx1"/>
          </a:solidFill>
          <a:latin typeface="+mn-lt"/>
          <a:ea typeface="Arial"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7"/>
          <p:cNvSpPr>
            <a:spLocks noChangeArrowheads="1"/>
          </p:cNvSpPr>
          <p:nvPr/>
        </p:nvSpPr>
        <p:spPr bwMode="auto">
          <a:xfrm>
            <a:off x="0" y="0"/>
            <a:ext cx="9144000" cy="1828800"/>
          </a:xfrm>
          <a:prstGeom prst="rect">
            <a:avLst/>
          </a:prstGeom>
          <a:solidFill>
            <a:srgbClr val="69BE2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endParaRPr lang="en-US" sz="2000"/>
          </a:p>
        </p:txBody>
      </p:sp>
      <p:pic>
        <p:nvPicPr>
          <p:cNvPr id="3075" name="Picture 22" descr="PACER Logo 2-color RGB"/>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934200" y="6172200"/>
            <a:ext cx="2133600" cy="452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6" name="Rectangle 23"/>
          <p:cNvSpPr>
            <a:spLocks noChangeArrowheads="1"/>
          </p:cNvSpPr>
          <p:nvPr/>
        </p:nvSpPr>
        <p:spPr bwMode="auto">
          <a:xfrm>
            <a:off x="0" y="6629400"/>
            <a:ext cx="9144000" cy="228600"/>
          </a:xfrm>
          <a:prstGeom prst="rect">
            <a:avLst/>
          </a:prstGeom>
          <a:solidFill>
            <a:srgbClr val="69BE2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endParaRPr lang="en-US" sz="2000"/>
          </a:p>
        </p:txBody>
      </p:sp>
      <p:pic>
        <p:nvPicPr>
          <p:cNvPr id="3077" name="Picture 25" descr="David w Medal"/>
          <p:cNvPicPr>
            <a:picLocks noChangeAspect="1" noChangeArrowheads="1"/>
          </p:cNvPicPr>
          <p:nvPr/>
        </p:nvPicPr>
        <p:blipFill>
          <a:blip r:embed="rId14">
            <a:extLst>
              <a:ext uri="{28A0092B-C50C-407E-A947-70E740481C1C}">
                <a14:useLocalDpi xmlns:a14="http://schemas.microsoft.com/office/drawing/2010/main" val="0"/>
              </a:ext>
            </a:extLst>
          </a:blip>
          <a:srcRect t="10843" b="16867"/>
          <a:stretch>
            <a:fillRect/>
          </a:stretch>
        </p:blipFill>
        <p:spPr bwMode="auto">
          <a:xfrm>
            <a:off x="0" y="1905000"/>
            <a:ext cx="1755775" cy="152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8" name="Picture 26" descr="Freddy 2"/>
          <p:cNvPicPr>
            <a:picLocks noChangeAspect="1" noChangeArrowheads="1"/>
          </p:cNvPicPr>
          <p:nvPr/>
        </p:nvPicPr>
        <p:blipFill>
          <a:blip r:embed="rId15">
            <a:extLst>
              <a:ext uri="{28A0092B-C50C-407E-A947-70E740481C1C}">
                <a14:useLocalDpi xmlns:a14="http://schemas.microsoft.com/office/drawing/2010/main" val="0"/>
              </a:ext>
            </a:extLst>
          </a:blip>
          <a:srcRect t="15625" b="22774"/>
          <a:stretch>
            <a:fillRect/>
          </a:stretch>
        </p:blipFill>
        <p:spPr bwMode="auto">
          <a:xfrm>
            <a:off x="7391400" y="1905000"/>
            <a:ext cx="1752600" cy="152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9" name="Picture 27" descr="j0262255"/>
          <p:cNvPicPr>
            <a:picLocks noChangeAspect="1" noChangeArrowheads="1"/>
          </p:cNvPicPr>
          <p:nvPr/>
        </p:nvPicPr>
        <p:blipFill>
          <a:blip r:embed="rId16">
            <a:extLst>
              <a:ext uri="{28A0092B-C50C-407E-A947-70E740481C1C}">
                <a14:useLocalDpi xmlns:a14="http://schemas.microsoft.com/office/drawing/2010/main" val="0"/>
              </a:ext>
            </a:extLst>
          </a:blip>
          <a:srcRect t="25714" b="17143"/>
          <a:stretch>
            <a:fillRect/>
          </a:stretch>
        </p:blipFill>
        <p:spPr bwMode="auto">
          <a:xfrm>
            <a:off x="1828800" y="1905000"/>
            <a:ext cx="1735138" cy="152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80" name="Picture 28" descr="Mom and daughter reading"/>
          <p:cNvPicPr>
            <a:picLocks noChangeAspect="1" noChangeArrowheads="1"/>
          </p:cNvPicPr>
          <p:nvPr/>
        </p:nvPicPr>
        <p:blipFill>
          <a:blip r:embed="rId17">
            <a:extLst>
              <a:ext uri="{28A0092B-C50C-407E-A947-70E740481C1C}">
                <a14:useLocalDpi xmlns:a14="http://schemas.microsoft.com/office/drawing/2010/main" val="0"/>
              </a:ext>
            </a:extLst>
          </a:blip>
          <a:srcRect l="19525" t="8170" r="18645" b="10127"/>
          <a:stretch>
            <a:fillRect/>
          </a:stretch>
        </p:blipFill>
        <p:spPr bwMode="auto">
          <a:xfrm>
            <a:off x="5562600" y="1905000"/>
            <a:ext cx="1730375" cy="152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81" name="Picture 29" descr="Cheeky Smile"/>
          <p:cNvPicPr>
            <a:picLocks noChangeAspect="1" noChangeArrowheads="1"/>
          </p:cNvPicPr>
          <p:nvPr/>
        </p:nvPicPr>
        <p:blipFill>
          <a:blip r:embed="rId18">
            <a:extLst>
              <a:ext uri="{28A0092B-C50C-407E-A947-70E740481C1C}">
                <a14:useLocalDpi xmlns:a14="http://schemas.microsoft.com/office/drawing/2010/main" val="0"/>
              </a:ext>
            </a:extLst>
          </a:blip>
          <a:srcRect l="9999" r="10001"/>
          <a:stretch>
            <a:fillRect/>
          </a:stretch>
        </p:blipFill>
        <p:spPr bwMode="auto">
          <a:xfrm>
            <a:off x="3657600" y="1905000"/>
            <a:ext cx="1828800" cy="152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82" name="Line 30"/>
          <p:cNvSpPr>
            <a:spLocks noChangeShapeType="1"/>
          </p:cNvSpPr>
          <p:nvPr/>
        </p:nvSpPr>
        <p:spPr bwMode="auto">
          <a:xfrm>
            <a:off x="0" y="1905000"/>
            <a:ext cx="91440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83" name="Line 31"/>
          <p:cNvSpPr>
            <a:spLocks noChangeShapeType="1"/>
          </p:cNvSpPr>
          <p:nvPr/>
        </p:nvSpPr>
        <p:spPr bwMode="auto">
          <a:xfrm>
            <a:off x="0" y="3429000"/>
            <a:ext cx="91440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84" name="Rectangle 2"/>
          <p:cNvSpPr>
            <a:spLocks noGrp="1" noChangeArrowheads="1"/>
          </p:cNvSpPr>
          <p:nvPr>
            <p:ph type="title"/>
          </p:nvPr>
        </p:nvSpPr>
        <p:spPr bwMode="auto">
          <a:xfrm>
            <a:off x="457200" y="83820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s-MX"/>
          </a:p>
        </p:txBody>
      </p:sp>
      <p:sp>
        <p:nvSpPr>
          <p:cNvPr id="3085" name="Rectangle 3"/>
          <p:cNvSpPr>
            <a:spLocks noGrp="1" noChangeArrowheads="1"/>
          </p:cNvSpPr>
          <p:nvPr>
            <p:ph type="body" idx="1"/>
          </p:nvPr>
        </p:nvSpPr>
        <p:spPr bwMode="auto">
          <a:xfrm>
            <a:off x="457200" y="2209800"/>
            <a:ext cx="8229600" cy="396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19" name="Rectangle 24"/>
          <p:cNvSpPr>
            <a:spLocks noGrp="1" noChangeArrowheads="1"/>
          </p:cNvSpPr>
          <p:nvPr>
            <p:ph type="ftr" sz="quarter" idx="3"/>
          </p:nvPr>
        </p:nvSpPr>
        <p:spPr bwMode="auto">
          <a:xfrm>
            <a:off x="76200" y="6384925"/>
            <a:ext cx="350520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a:defRPr sz="1200" b="1">
                <a:solidFill>
                  <a:srgbClr val="69BE28"/>
                </a:solidFill>
                <a:latin typeface="Century Gothic" charset="0"/>
              </a:defRPr>
            </a:lvl1pPr>
          </a:lstStyle>
          <a:p>
            <a:r>
              <a:rPr lang="en-US"/>
              <a:t>© 2007, PACER Center</a:t>
            </a:r>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hf hdr="0" ftr="0" dt="0"/>
  <p:txStyles>
    <p:titleStyle>
      <a:lvl1pPr algn="ctr" rtl="0" eaLnBrk="1" fontAlgn="base" hangingPunct="1">
        <a:spcBef>
          <a:spcPct val="0"/>
        </a:spcBef>
        <a:spcAft>
          <a:spcPct val="0"/>
        </a:spcAft>
        <a:defRPr sz="4400" b="1">
          <a:solidFill>
            <a:srgbClr val="4D4D4D"/>
          </a:solidFill>
          <a:latin typeface="+mj-lt"/>
          <a:ea typeface="ＭＳ Ｐゴシック" charset="0"/>
          <a:cs typeface="+mj-cs"/>
        </a:defRPr>
      </a:lvl1pPr>
      <a:lvl2pPr algn="ctr" rtl="0" eaLnBrk="1" fontAlgn="base" hangingPunct="1">
        <a:spcBef>
          <a:spcPct val="0"/>
        </a:spcBef>
        <a:spcAft>
          <a:spcPct val="0"/>
        </a:spcAft>
        <a:defRPr sz="4400" b="1">
          <a:solidFill>
            <a:srgbClr val="4D4D4D"/>
          </a:solidFill>
          <a:latin typeface="Times New Roman" pitchFamily="18" charset="0"/>
          <a:ea typeface="ＭＳ Ｐゴシック" charset="0"/>
          <a:cs typeface="Arial" charset="0"/>
        </a:defRPr>
      </a:lvl2pPr>
      <a:lvl3pPr algn="ctr" rtl="0" eaLnBrk="1" fontAlgn="base" hangingPunct="1">
        <a:spcBef>
          <a:spcPct val="0"/>
        </a:spcBef>
        <a:spcAft>
          <a:spcPct val="0"/>
        </a:spcAft>
        <a:defRPr sz="4400" b="1">
          <a:solidFill>
            <a:srgbClr val="4D4D4D"/>
          </a:solidFill>
          <a:latin typeface="Times New Roman" pitchFamily="18" charset="0"/>
          <a:ea typeface="ＭＳ Ｐゴシック" charset="0"/>
          <a:cs typeface="Arial" charset="0"/>
        </a:defRPr>
      </a:lvl3pPr>
      <a:lvl4pPr algn="ctr" rtl="0" eaLnBrk="1" fontAlgn="base" hangingPunct="1">
        <a:spcBef>
          <a:spcPct val="0"/>
        </a:spcBef>
        <a:spcAft>
          <a:spcPct val="0"/>
        </a:spcAft>
        <a:defRPr sz="4400" b="1">
          <a:solidFill>
            <a:srgbClr val="4D4D4D"/>
          </a:solidFill>
          <a:latin typeface="Times New Roman" pitchFamily="18" charset="0"/>
          <a:ea typeface="ＭＳ Ｐゴシック" charset="0"/>
          <a:cs typeface="Arial" charset="0"/>
        </a:defRPr>
      </a:lvl4pPr>
      <a:lvl5pPr algn="ctr" rtl="0" eaLnBrk="1" fontAlgn="base" hangingPunct="1">
        <a:spcBef>
          <a:spcPct val="0"/>
        </a:spcBef>
        <a:spcAft>
          <a:spcPct val="0"/>
        </a:spcAft>
        <a:defRPr sz="4400" b="1">
          <a:solidFill>
            <a:srgbClr val="4D4D4D"/>
          </a:solidFill>
          <a:latin typeface="Times New Roman" pitchFamily="18" charset="0"/>
          <a:ea typeface="ＭＳ Ｐゴシック" charset="0"/>
          <a:cs typeface="Arial" charset="0"/>
        </a:defRPr>
      </a:lvl5pPr>
      <a:lvl6pPr marL="457200" algn="ctr" rtl="0" eaLnBrk="1" fontAlgn="base" hangingPunct="1">
        <a:spcBef>
          <a:spcPct val="0"/>
        </a:spcBef>
        <a:spcAft>
          <a:spcPct val="0"/>
        </a:spcAft>
        <a:defRPr sz="4400" b="1">
          <a:solidFill>
            <a:srgbClr val="4D4D4D"/>
          </a:solidFill>
          <a:latin typeface="Times New Roman" pitchFamily="18" charset="0"/>
          <a:cs typeface="Arial" charset="0"/>
        </a:defRPr>
      </a:lvl6pPr>
      <a:lvl7pPr marL="914400" algn="ctr" rtl="0" eaLnBrk="1" fontAlgn="base" hangingPunct="1">
        <a:spcBef>
          <a:spcPct val="0"/>
        </a:spcBef>
        <a:spcAft>
          <a:spcPct val="0"/>
        </a:spcAft>
        <a:defRPr sz="4400" b="1">
          <a:solidFill>
            <a:srgbClr val="4D4D4D"/>
          </a:solidFill>
          <a:latin typeface="Times New Roman" pitchFamily="18" charset="0"/>
          <a:cs typeface="Arial" charset="0"/>
        </a:defRPr>
      </a:lvl7pPr>
      <a:lvl8pPr marL="1371600" algn="ctr" rtl="0" eaLnBrk="1" fontAlgn="base" hangingPunct="1">
        <a:spcBef>
          <a:spcPct val="0"/>
        </a:spcBef>
        <a:spcAft>
          <a:spcPct val="0"/>
        </a:spcAft>
        <a:defRPr sz="4400" b="1">
          <a:solidFill>
            <a:srgbClr val="4D4D4D"/>
          </a:solidFill>
          <a:latin typeface="Times New Roman" pitchFamily="18" charset="0"/>
          <a:cs typeface="Arial" charset="0"/>
        </a:defRPr>
      </a:lvl8pPr>
      <a:lvl9pPr marL="1828800" algn="ctr" rtl="0" eaLnBrk="1" fontAlgn="base" hangingPunct="1">
        <a:spcBef>
          <a:spcPct val="0"/>
        </a:spcBef>
        <a:spcAft>
          <a:spcPct val="0"/>
        </a:spcAft>
        <a:defRPr sz="4400" b="1">
          <a:solidFill>
            <a:srgbClr val="4D4D4D"/>
          </a:solidFill>
          <a:latin typeface="Times New Roman" pitchFamily="18"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1" fontAlgn="base" hangingPunct="1">
        <a:spcBef>
          <a:spcPct val="20000"/>
        </a:spcBef>
        <a:spcAft>
          <a:spcPct val="0"/>
        </a:spcAft>
        <a:buChar char="–"/>
        <a:defRPr sz="2800">
          <a:solidFill>
            <a:schemeClr val="tx1"/>
          </a:solidFill>
          <a:latin typeface="+mn-lt"/>
          <a:ea typeface="Arial" charset="0"/>
          <a:cs typeface="+mn-cs"/>
        </a:defRPr>
      </a:lvl2pPr>
      <a:lvl3pPr marL="1143000" indent="-228600" algn="l" rtl="0" eaLnBrk="1" fontAlgn="base" hangingPunct="1">
        <a:spcBef>
          <a:spcPct val="20000"/>
        </a:spcBef>
        <a:spcAft>
          <a:spcPct val="0"/>
        </a:spcAft>
        <a:buChar char="•"/>
        <a:defRPr sz="2400">
          <a:solidFill>
            <a:schemeClr val="tx1"/>
          </a:solidFill>
          <a:latin typeface="+mn-lt"/>
          <a:ea typeface="Arial" charset="0"/>
          <a:cs typeface="+mn-cs"/>
        </a:defRPr>
      </a:lvl3pPr>
      <a:lvl4pPr marL="1600200" indent="-228600" algn="l" rtl="0" eaLnBrk="1" fontAlgn="base" hangingPunct="1">
        <a:spcBef>
          <a:spcPct val="20000"/>
        </a:spcBef>
        <a:spcAft>
          <a:spcPct val="0"/>
        </a:spcAft>
        <a:buChar char="–"/>
        <a:defRPr sz="2000">
          <a:solidFill>
            <a:schemeClr val="tx1"/>
          </a:solidFill>
          <a:latin typeface="+mn-lt"/>
          <a:ea typeface="Arial" charset="0"/>
          <a:cs typeface="+mn-cs"/>
        </a:defRPr>
      </a:lvl4pPr>
      <a:lvl5pPr marL="2057400" indent="-228600" algn="l" rtl="0" eaLnBrk="1" fontAlgn="base" hangingPunct="1">
        <a:spcBef>
          <a:spcPct val="20000"/>
        </a:spcBef>
        <a:spcAft>
          <a:spcPct val="0"/>
        </a:spcAft>
        <a:buChar char="»"/>
        <a:defRPr sz="2000">
          <a:solidFill>
            <a:schemeClr val="tx1"/>
          </a:solidFill>
          <a:latin typeface="+mn-lt"/>
          <a:ea typeface="Arial"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0ADD0"/>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533400" y="274320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s-MX"/>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ctr" rtl="0" eaLnBrk="1" fontAlgn="base" hangingPunct="1">
        <a:spcBef>
          <a:spcPct val="0"/>
        </a:spcBef>
        <a:spcAft>
          <a:spcPct val="0"/>
        </a:spcAft>
        <a:defRPr sz="4800" b="1">
          <a:solidFill>
            <a:schemeClr val="bg1"/>
          </a:solidFill>
          <a:latin typeface="+mj-lt"/>
          <a:ea typeface="ＭＳ Ｐゴシック" charset="0"/>
          <a:cs typeface="+mj-cs"/>
        </a:defRPr>
      </a:lvl1pPr>
      <a:lvl2pPr algn="ctr" rtl="0" eaLnBrk="1" fontAlgn="base" hangingPunct="1">
        <a:spcBef>
          <a:spcPct val="0"/>
        </a:spcBef>
        <a:spcAft>
          <a:spcPct val="0"/>
        </a:spcAft>
        <a:defRPr sz="4800" b="1">
          <a:solidFill>
            <a:schemeClr val="bg1"/>
          </a:solidFill>
          <a:latin typeface="Times New Roman" pitchFamily="18" charset="0"/>
          <a:ea typeface="ＭＳ Ｐゴシック" charset="0"/>
          <a:cs typeface="Arial" pitchFamily="34" charset="0"/>
        </a:defRPr>
      </a:lvl2pPr>
      <a:lvl3pPr algn="ctr" rtl="0" eaLnBrk="1" fontAlgn="base" hangingPunct="1">
        <a:spcBef>
          <a:spcPct val="0"/>
        </a:spcBef>
        <a:spcAft>
          <a:spcPct val="0"/>
        </a:spcAft>
        <a:defRPr sz="4800" b="1">
          <a:solidFill>
            <a:schemeClr val="bg1"/>
          </a:solidFill>
          <a:latin typeface="Times New Roman" pitchFamily="18" charset="0"/>
          <a:ea typeface="ＭＳ Ｐゴシック" charset="0"/>
          <a:cs typeface="Arial" pitchFamily="34" charset="0"/>
        </a:defRPr>
      </a:lvl3pPr>
      <a:lvl4pPr algn="ctr" rtl="0" eaLnBrk="1" fontAlgn="base" hangingPunct="1">
        <a:spcBef>
          <a:spcPct val="0"/>
        </a:spcBef>
        <a:spcAft>
          <a:spcPct val="0"/>
        </a:spcAft>
        <a:defRPr sz="4800" b="1">
          <a:solidFill>
            <a:schemeClr val="bg1"/>
          </a:solidFill>
          <a:latin typeface="Times New Roman" pitchFamily="18" charset="0"/>
          <a:ea typeface="ＭＳ Ｐゴシック" charset="0"/>
          <a:cs typeface="Arial" pitchFamily="34" charset="0"/>
        </a:defRPr>
      </a:lvl4pPr>
      <a:lvl5pPr algn="ctr" rtl="0" eaLnBrk="1" fontAlgn="base" hangingPunct="1">
        <a:spcBef>
          <a:spcPct val="0"/>
        </a:spcBef>
        <a:spcAft>
          <a:spcPct val="0"/>
        </a:spcAft>
        <a:defRPr sz="4800" b="1">
          <a:solidFill>
            <a:schemeClr val="bg1"/>
          </a:solidFill>
          <a:latin typeface="Times New Roman" pitchFamily="18" charset="0"/>
          <a:ea typeface="ＭＳ Ｐゴシック" charset="0"/>
          <a:cs typeface="Arial" pitchFamily="34" charset="0"/>
        </a:defRPr>
      </a:lvl5pPr>
      <a:lvl6pPr marL="457200" algn="ctr" rtl="0" eaLnBrk="1" fontAlgn="base" hangingPunct="1">
        <a:spcBef>
          <a:spcPct val="0"/>
        </a:spcBef>
        <a:spcAft>
          <a:spcPct val="0"/>
        </a:spcAft>
        <a:defRPr sz="4800" b="1">
          <a:solidFill>
            <a:schemeClr val="bg1"/>
          </a:solidFill>
          <a:latin typeface="Times New Roman" pitchFamily="18" charset="0"/>
          <a:cs typeface="Arial" pitchFamily="34" charset="0"/>
        </a:defRPr>
      </a:lvl6pPr>
      <a:lvl7pPr marL="914400" algn="ctr" rtl="0" eaLnBrk="1" fontAlgn="base" hangingPunct="1">
        <a:spcBef>
          <a:spcPct val="0"/>
        </a:spcBef>
        <a:spcAft>
          <a:spcPct val="0"/>
        </a:spcAft>
        <a:defRPr sz="4800" b="1">
          <a:solidFill>
            <a:schemeClr val="bg1"/>
          </a:solidFill>
          <a:latin typeface="Times New Roman" pitchFamily="18" charset="0"/>
          <a:cs typeface="Arial" pitchFamily="34" charset="0"/>
        </a:defRPr>
      </a:lvl7pPr>
      <a:lvl8pPr marL="1371600" algn="ctr" rtl="0" eaLnBrk="1" fontAlgn="base" hangingPunct="1">
        <a:spcBef>
          <a:spcPct val="0"/>
        </a:spcBef>
        <a:spcAft>
          <a:spcPct val="0"/>
        </a:spcAft>
        <a:defRPr sz="4800" b="1">
          <a:solidFill>
            <a:schemeClr val="bg1"/>
          </a:solidFill>
          <a:latin typeface="Times New Roman" pitchFamily="18" charset="0"/>
          <a:cs typeface="Arial" pitchFamily="34" charset="0"/>
        </a:defRPr>
      </a:lvl8pPr>
      <a:lvl9pPr marL="1828800" algn="ctr" rtl="0" eaLnBrk="1" fontAlgn="base" hangingPunct="1">
        <a:spcBef>
          <a:spcPct val="0"/>
        </a:spcBef>
        <a:spcAft>
          <a:spcPct val="0"/>
        </a:spcAft>
        <a:defRPr sz="4800" b="1">
          <a:solidFill>
            <a:schemeClr val="bg1"/>
          </a:solidFill>
          <a:latin typeface="Times New Roman" pitchFamily="18" charset="0"/>
          <a:cs typeface="Arial"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1" fontAlgn="base" hangingPunct="1">
        <a:spcBef>
          <a:spcPct val="20000"/>
        </a:spcBef>
        <a:spcAft>
          <a:spcPct val="0"/>
        </a:spcAft>
        <a:buChar char="–"/>
        <a:defRPr sz="2800">
          <a:solidFill>
            <a:schemeClr val="tx1"/>
          </a:solidFill>
          <a:latin typeface="+mn-lt"/>
          <a:ea typeface="Arial" charset="0"/>
          <a:cs typeface="+mn-cs"/>
        </a:defRPr>
      </a:lvl2pPr>
      <a:lvl3pPr marL="1143000" indent="-228600" algn="l" rtl="0" eaLnBrk="1" fontAlgn="base" hangingPunct="1">
        <a:spcBef>
          <a:spcPct val="20000"/>
        </a:spcBef>
        <a:spcAft>
          <a:spcPct val="0"/>
        </a:spcAft>
        <a:buChar char="•"/>
        <a:defRPr sz="2400">
          <a:solidFill>
            <a:schemeClr val="tx1"/>
          </a:solidFill>
          <a:latin typeface="+mn-lt"/>
          <a:ea typeface="Arial" charset="0"/>
          <a:cs typeface="+mn-cs"/>
        </a:defRPr>
      </a:lvl3pPr>
      <a:lvl4pPr marL="1600200" indent="-228600" algn="l" rtl="0" eaLnBrk="1" fontAlgn="base" hangingPunct="1">
        <a:spcBef>
          <a:spcPct val="20000"/>
        </a:spcBef>
        <a:spcAft>
          <a:spcPct val="0"/>
        </a:spcAft>
        <a:buChar char="–"/>
        <a:defRPr sz="2000">
          <a:solidFill>
            <a:schemeClr val="tx1"/>
          </a:solidFill>
          <a:latin typeface="+mn-lt"/>
          <a:ea typeface="Arial" charset="0"/>
          <a:cs typeface="+mn-cs"/>
        </a:defRPr>
      </a:lvl4pPr>
      <a:lvl5pPr marL="2057400" indent="-228600" algn="l" rtl="0" eaLnBrk="1" fontAlgn="base" hangingPunct="1">
        <a:spcBef>
          <a:spcPct val="20000"/>
        </a:spcBef>
        <a:spcAft>
          <a:spcPct val="0"/>
        </a:spcAft>
        <a:buChar char="»"/>
        <a:defRPr sz="2000">
          <a:solidFill>
            <a:schemeClr val="tx1"/>
          </a:solidFill>
          <a:latin typeface="+mn-lt"/>
          <a:ea typeface="Arial"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7"/>
          <p:cNvSpPr>
            <a:spLocks noChangeArrowheads="1"/>
          </p:cNvSpPr>
          <p:nvPr/>
        </p:nvSpPr>
        <p:spPr bwMode="auto">
          <a:xfrm>
            <a:off x="0" y="0"/>
            <a:ext cx="9144000" cy="762000"/>
          </a:xfrm>
          <a:prstGeom prst="rect">
            <a:avLst/>
          </a:prstGeom>
          <a:solidFill>
            <a:srgbClr val="00ADD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endParaRPr lang="en-US" sz="1200">
              <a:solidFill>
                <a:srgbClr val="000000"/>
              </a:solidFill>
              <a:ea typeface="ヒラギノ角ゴ ProN W3" charset="0"/>
              <a:cs typeface="ヒラギノ角ゴ ProN W3" charset="0"/>
              <a:sym typeface="Arial" charset="0"/>
            </a:endParaRPr>
          </a:p>
        </p:txBody>
      </p:sp>
      <p:pic>
        <p:nvPicPr>
          <p:cNvPr id="5123" name="Picture 9" descr="PACER Logo 2-color RGB"/>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934200" y="6172200"/>
            <a:ext cx="2133600" cy="452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4" name="Line 10"/>
          <p:cNvSpPr>
            <a:spLocks noChangeShapeType="1"/>
          </p:cNvSpPr>
          <p:nvPr/>
        </p:nvSpPr>
        <p:spPr bwMode="auto">
          <a:xfrm>
            <a:off x="457200" y="2057400"/>
            <a:ext cx="82296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125" name="Rectangle 12"/>
          <p:cNvSpPr>
            <a:spLocks noChangeArrowheads="1"/>
          </p:cNvSpPr>
          <p:nvPr/>
        </p:nvSpPr>
        <p:spPr bwMode="auto">
          <a:xfrm>
            <a:off x="0" y="6629400"/>
            <a:ext cx="9144000" cy="228600"/>
          </a:xfrm>
          <a:prstGeom prst="rect">
            <a:avLst/>
          </a:prstGeom>
          <a:solidFill>
            <a:srgbClr val="00ADD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endParaRPr lang="en-US" sz="1200">
              <a:solidFill>
                <a:srgbClr val="000000"/>
              </a:solidFill>
              <a:ea typeface="ヒラギノ角ゴ ProN W3" charset="0"/>
              <a:cs typeface="ヒラギノ角ゴ ProN W3" charset="0"/>
              <a:sym typeface="Arial" charset="0"/>
            </a:endParaRPr>
          </a:p>
        </p:txBody>
      </p:sp>
      <p:sp>
        <p:nvSpPr>
          <p:cNvPr id="5126" name="Rectangle 2"/>
          <p:cNvSpPr>
            <a:spLocks noGrp="1" noChangeArrowheads="1"/>
          </p:cNvSpPr>
          <p:nvPr>
            <p:ph type="title"/>
          </p:nvPr>
        </p:nvSpPr>
        <p:spPr bwMode="auto">
          <a:xfrm>
            <a:off x="457200" y="83820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s-MX"/>
          </a:p>
        </p:txBody>
      </p:sp>
      <p:sp>
        <p:nvSpPr>
          <p:cNvPr id="5127" name="Rectangle 3"/>
          <p:cNvSpPr>
            <a:spLocks noGrp="1" noChangeArrowheads="1"/>
          </p:cNvSpPr>
          <p:nvPr>
            <p:ph type="body" idx="1"/>
          </p:nvPr>
        </p:nvSpPr>
        <p:spPr bwMode="auto">
          <a:xfrm>
            <a:off x="457200" y="2209800"/>
            <a:ext cx="8229600" cy="396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9" name="Slide Number Placeholder 4"/>
          <p:cNvSpPr>
            <a:spLocks noGrp="1"/>
          </p:cNvSpPr>
          <p:nvPr>
            <p:ph type="sldNum" sz="quarter" idx="4"/>
          </p:nvPr>
        </p:nvSpPr>
        <p:spPr bwMode="auto">
          <a:xfrm>
            <a:off x="76200" y="6392863"/>
            <a:ext cx="5029200" cy="307975"/>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a:defRPr sz="1200" b="1">
                <a:solidFill>
                  <a:srgbClr val="00ADD0"/>
                </a:solidFill>
                <a:latin typeface="Century Gothic" charset="0"/>
                <a:ea typeface="ヒラギノ角ゴ ProN W3" charset="0"/>
                <a:cs typeface="ヒラギノ角ゴ ProN W3" charset="0"/>
                <a:sym typeface="Arial" charset="0"/>
              </a:defRPr>
            </a:lvl1pPr>
          </a:lstStyle>
          <a:p>
            <a:fld id="{6BF3CF1C-2877-984D-AA92-A2B13BDBE72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ctr" rtl="0" eaLnBrk="1" fontAlgn="base" hangingPunct="1">
        <a:spcBef>
          <a:spcPct val="0"/>
        </a:spcBef>
        <a:spcAft>
          <a:spcPct val="0"/>
        </a:spcAft>
        <a:defRPr sz="4400" b="1">
          <a:solidFill>
            <a:srgbClr val="4D4D4D"/>
          </a:solidFill>
          <a:latin typeface="+mj-lt"/>
          <a:ea typeface="ＭＳ Ｐゴシック" charset="0"/>
          <a:cs typeface="+mj-cs"/>
        </a:defRPr>
      </a:lvl1pPr>
      <a:lvl2pPr algn="ctr" rtl="0" eaLnBrk="1" fontAlgn="base" hangingPunct="1">
        <a:spcBef>
          <a:spcPct val="0"/>
        </a:spcBef>
        <a:spcAft>
          <a:spcPct val="0"/>
        </a:spcAft>
        <a:defRPr sz="4400" b="1">
          <a:solidFill>
            <a:srgbClr val="4D4D4D"/>
          </a:solidFill>
          <a:latin typeface="Times New Roman" pitchFamily="18" charset="0"/>
          <a:ea typeface="ＭＳ Ｐゴシック" charset="0"/>
          <a:cs typeface="Arial" pitchFamily="34" charset="0"/>
        </a:defRPr>
      </a:lvl2pPr>
      <a:lvl3pPr algn="ctr" rtl="0" eaLnBrk="1" fontAlgn="base" hangingPunct="1">
        <a:spcBef>
          <a:spcPct val="0"/>
        </a:spcBef>
        <a:spcAft>
          <a:spcPct val="0"/>
        </a:spcAft>
        <a:defRPr sz="4400" b="1">
          <a:solidFill>
            <a:srgbClr val="4D4D4D"/>
          </a:solidFill>
          <a:latin typeface="Times New Roman" pitchFamily="18" charset="0"/>
          <a:ea typeface="ＭＳ Ｐゴシック" charset="0"/>
          <a:cs typeface="Arial" pitchFamily="34" charset="0"/>
        </a:defRPr>
      </a:lvl3pPr>
      <a:lvl4pPr algn="ctr" rtl="0" eaLnBrk="1" fontAlgn="base" hangingPunct="1">
        <a:spcBef>
          <a:spcPct val="0"/>
        </a:spcBef>
        <a:spcAft>
          <a:spcPct val="0"/>
        </a:spcAft>
        <a:defRPr sz="4400" b="1">
          <a:solidFill>
            <a:srgbClr val="4D4D4D"/>
          </a:solidFill>
          <a:latin typeface="Times New Roman" pitchFamily="18" charset="0"/>
          <a:ea typeface="ＭＳ Ｐゴシック" charset="0"/>
          <a:cs typeface="Arial" pitchFamily="34" charset="0"/>
        </a:defRPr>
      </a:lvl4pPr>
      <a:lvl5pPr algn="ctr" rtl="0" eaLnBrk="1" fontAlgn="base" hangingPunct="1">
        <a:spcBef>
          <a:spcPct val="0"/>
        </a:spcBef>
        <a:spcAft>
          <a:spcPct val="0"/>
        </a:spcAft>
        <a:defRPr sz="4400" b="1">
          <a:solidFill>
            <a:srgbClr val="4D4D4D"/>
          </a:solidFill>
          <a:latin typeface="Times New Roman" pitchFamily="18" charset="0"/>
          <a:ea typeface="ＭＳ Ｐゴシック" charset="0"/>
          <a:cs typeface="Arial" pitchFamily="34" charset="0"/>
        </a:defRPr>
      </a:lvl5pPr>
      <a:lvl6pPr marL="457200" algn="ctr" rtl="0" eaLnBrk="1" fontAlgn="base" hangingPunct="1">
        <a:spcBef>
          <a:spcPct val="0"/>
        </a:spcBef>
        <a:spcAft>
          <a:spcPct val="0"/>
        </a:spcAft>
        <a:defRPr sz="4400" b="1">
          <a:solidFill>
            <a:srgbClr val="4D4D4D"/>
          </a:solidFill>
          <a:latin typeface="Times New Roman" pitchFamily="18" charset="0"/>
          <a:cs typeface="Arial" pitchFamily="34" charset="0"/>
        </a:defRPr>
      </a:lvl6pPr>
      <a:lvl7pPr marL="914400" algn="ctr" rtl="0" eaLnBrk="1" fontAlgn="base" hangingPunct="1">
        <a:spcBef>
          <a:spcPct val="0"/>
        </a:spcBef>
        <a:spcAft>
          <a:spcPct val="0"/>
        </a:spcAft>
        <a:defRPr sz="4400" b="1">
          <a:solidFill>
            <a:srgbClr val="4D4D4D"/>
          </a:solidFill>
          <a:latin typeface="Times New Roman" pitchFamily="18" charset="0"/>
          <a:cs typeface="Arial" pitchFamily="34" charset="0"/>
        </a:defRPr>
      </a:lvl7pPr>
      <a:lvl8pPr marL="1371600" algn="ctr" rtl="0" eaLnBrk="1" fontAlgn="base" hangingPunct="1">
        <a:spcBef>
          <a:spcPct val="0"/>
        </a:spcBef>
        <a:spcAft>
          <a:spcPct val="0"/>
        </a:spcAft>
        <a:defRPr sz="4400" b="1">
          <a:solidFill>
            <a:srgbClr val="4D4D4D"/>
          </a:solidFill>
          <a:latin typeface="Times New Roman" pitchFamily="18" charset="0"/>
          <a:cs typeface="Arial" pitchFamily="34" charset="0"/>
        </a:defRPr>
      </a:lvl8pPr>
      <a:lvl9pPr marL="1828800" algn="ctr" rtl="0" eaLnBrk="1" fontAlgn="base" hangingPunct="1">
        <a:spcBef>
          <a:spcPct val="0"/>
        </a:spcBef>
        <a:spcAft>
          <a:spcPct val="0"/>
        </a:spcAft>
        <a:defRPr sz="4400" b="1">
          <a:solidFill>
            <a:srgbClr val="4D4D4D"/>
          </a:solidFill>
          <a:latin typeface="Times New Roman" pitchFamily="18" charset="0"/>
          <a:cs typeface="Arial"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1" fontAlgn="base" hangingPunct="1">
        <a:spcBef>
          <a:spcPct val="20000"/>
        </a:spcBef>
        <a:spcAft>
          <a:spcPct val="0"/>
        </a:spcAft>
        <a:buChar char="–"/>
        <a:defRPr sz="2800">
          <a:solidFill>
            <a:schemeClr val="tx1"/>
          </a:solidFill>
          <a:latin typeface="+mn-lt"/>
          <a:ea typeface="Arial" charset="0"/>
          <a:cs typeface="+mn-cs"/>
        </a:defRPr>
      </a:lvl2pPr>
      <a:lvl3pPr marL="1143000" indent="-228600" algn="l" rtl="0" eaLnBrk="1" fontAlgn="base" hangingPunct="1">
        <a:spcBef>
          <a:spcPct val="20000"/>
        </a:spcBef>
        <a:spcAft>
          <a:spcPct val="0"/>
        </a:spcAft>
        <a:buChar char="•"/>
        <a:defRPr sz="2400">
          <a:solidFill>
            <a:schemeClr val="tx1"/>
          </a:solidFill>
          <a:latin typeface="+mn-lt"/>
          <a:ea typeface="Arial" charset="0"/>
          <a:cs typeface="+mn-cs"/>
        </a:defRPr>
      </a:lvl3pPr>
      <a:lvl4pPr marL="1600200" indent="-228600" algn="l" rtl="0" eaLnBrk="1" fontAlgn="base" hangingPunct="1">
        <a:spcBef>
          <a:spcPct val="20000"/>
        </a:spcBef>
        <a:spcAft>
          <a:spcPct val="0"/>
        </a:spcAft>
        <a:buChar char="–"/>
        <a:defRPr sz="2000">
          <a:solidFill>
            <a:schemeClr val="tx1"/>
          </a:solidFill>
          <a:latin typeface="+mn-lt"/>
          <a:ea typeface="Arial" charset="0"/>
          <a:cs typeface="+mn-cs"/>
        </a:defRPr>
      </a:lvl4pPr>
      <a:lvl5pPr marL="2057400" indent="-228600" algn="l" rtl="0" eaLnBrk="1" fontAlgn="base" hangingPunct="1">
        <a:spcBef>
          <a:spcPct val="20000"/>
        </a:spcBef>
        <a:spcAft>
          <a:spcPct val="0"/>
        </a:spcAft>
        <a:buChar char="»"/>
        <a:defRPr sz="2000">
          <a:solidFill>
            <a:schemeClr val="tx1"/>
          </a:solidFill>
          <a:latin typeface="+mn-lt"/>
          <a:ea typeface="Arial"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16" descr="shutterstock_246315"/>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391400" y="1909763"/>
            <a:ext cx="1752600" cy="1519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47" name="Picture 17" descr="shutterstock_487870"/>
          <p:cNvPicPr>
            <a:picLocks noChangeAspect="1" noChangeArrowheads="1"/>
          </p:cNvPicPr>
          <p:nvPr/>
        </p:nvPicPr>
        <p:blipFill>
          <a:blip r:embed="rId14">
            <a:extLst>
              <a:ext uri="{28A0092B-C50C-407E-A947-70E740481C1C}">
                <a14:useLocalDpi xmlns:a14="http://schemas.microsoft.com/office/drawing/2010/main" val="0"/>
              </a:ext>
            </a:extLst>
          </a:blip>
          <a:srcRect t="-523"/>
          <a:stretch>
            <a:fillRect/>
          </a:stretch>
        </p:blipFill>
        <p:spPr bwMode="auto">
          <a:xfrm>
            <a:off x="0" y="1905000"/>
            <a:ext cx="1752600" cy="152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48" name="Picture 18" descr="shutterstock_521016"/>
          <p:cNvPicPr>
            <a:picLocks noChangeAspect="1" noChangeArrowheads="1"/>
          </p:cNvPicPr>
          <p:nvPr/>
        </p:nvPicPr>
        <p:blipFill>
          <a:blip r:embed="rId15">
            <a:extLst>
              <a:ext uri="{28A0092B-C50C-407E-A947-70E740481C1C}">
                <a14:useLocalDpi xmlns:a14="http://schemas.microsoft.com/office/drawing/2010/main" val="0"/>
              </a:ext>
            </a:extLst>
          </a:blip>
          <a:srcRect t="-629"/>
          <a:stretch>
            <a:fillRect/>
          </a:stretch>
        </p:blipFill>
        <p:spPr bwMode="auto">
          <a:xfrm>
            <a:off x="3733800" y="1905000"/>
            <a:ext cx="1752600" cy="152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49" name="Picture 19" descr="shutterstock_677250"/>
          <p:cNvPicPr>
            <a:picLocks noChangeAspect="1" noChangeArrowheads="1"/>
          </p:cNvPicPr>
          <p:nvPr/>
        </p:nvPicPr>
        <p:blipFill>
          <a:blip r:embed="rId16">
            <a:extLst>
              <a:ext uri="{28A0092B-C50C-407E-A947-70E740481C1C}">
                <a14:useLocalDpi xmlns:a14="http://schemas.microsoft.com/office/drawing/2010/main" val="0"/>
              </a:ext>
            </a:extLst>
          </a:blip>
          <a:srcRect t="-209"/>
          <a:stretch>
            <a:fillRect/>
          </a:stretch>
        </p:blipFill>
        <p:spPr bwMode="auto">
          <a:xfrm>
            <a:off x="5562600" y="1905000"/>
            <a:ext cx="1752600" cy="152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50" name="Picture 21" descr="shutterstock_723372"/>
          <p:cNvPicPr>
            <a:picLocks noChangeAspect="1" noChangeArrowheads="1"/>
          </p:cNvPicPr>
          <p:nvPr/>
        </p:nvPicPr>
        <p:blipFill>
          <a:blip r:embed="rId17">
            <a:extLst>
              <a:ext uri="{28A0092B-C50C-407E-A947-70E740481C1C}">
                <a14:useLocalDpi xmlns:a14="http://schemas.microsoft.com/office/drawing/2010/main" val="0"/>
              </a:ext>
            </a:extLst>
          </a:blip>
          <a:srcRect t="6976"/>
          <a:stretch>
            <a:fillRect/>
          </a:stretch>
        </p:blipFill>
        <p:spPr bwMode="auto">
          <a:xfrm>
            <a:off x="1828800" y="1905000"/>
            <a:ext cx="1828800" cy="152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51" name="Rectangle 7"/>
          <p:cNvSpPr>
            <a:spLocks noChangeArrowheads="1"/>
          </p:cNvSpPr>
          <p:nvPr/>
        </p:nvSpPr>
        <p:spPr bwMode="auto">
          <a:xfrm>
            <a:off x="0" y="0"/>
            <a:ext cx="9144000" cy="1828800"/>
          </a:xfrm>
          <a:prstGeom prst="rect">
            <a:avLst/>
          </a:prstGeom>
          <a:solidFill>
            <a:srgbClr val="00ADD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endParaRPr lang="en-US" sz="1200">
              <a:solidFill>
                <a:srgbClr val="000000"/>
              </a:solidFill>
              <a:ea typeface="ヒラギノ角ゴ ProN W3" charset="0"/>
              <a:cs typeface="ヒラギノ角ゴ ProN W3" charset="0"/>
              <a:sym typeface="Arial" charset="0"/>
            </a:endParaRPr>
          </a:p>
        </p:txBody>
      </p:sp>
      <p:sp>
        <p:nvSpPr>
          <p:cNvPr id="6152" name="Line 13"/>
          <p:cNvSpPr>
            <a:spLocks noChangeShapeType="1"/>
          </p:cNvSpPr>
          <p:nvPr/>
        </p:nvSpPr>
        <p:spPr bwMode="auto">
          <a:xfrm>
            <a:off x="0" y="3429000"/>
            <a:ext cx="91440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153" name="Line 14"/>
          <p:cNvSpPr>
            <a:spLocks noChangeShapeType="1"/>
          </p:cNvSpPr>
          <p:nvPr/>
        </p:nvSpPr>
        <p:spPr bwMode="auto">
          <a:xfrm>
            <a:off x="0" y="1905000"/>
            <a:ext cx="91440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pic>
        <p:nvPicPr>
          <p:cNvPr id="6154" name="Picture 22" descr="PACER Logo 2-color RGB"/>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934200" y="6172200"/>
            <a:ext cx="2133600" cy="452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55" name="Rectangle 23"/>
          <p:cNvSpPr>
            <a:spLocks noChangeArrowheads="1"/>
          </p:cNvSpPr>
          <p:nvPr/>
        </p:nvSpPr>
        <p:spPr bwMode="auto">
          <a:xfrm>
            <a:off x="0" y="6629400"/>
            <a:ext cx="9144000" cy="228600"/>
          </a:xfrm>
          <a:prstGeom prst="rect">
            <a:avLst/>
          </a:prstGeom>
          <a:solidFill>
            <a:srgbClr val="00ADD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endParaRPr lang="en-US" sz="1200">
              <a:solidFill>
                <a:srgbClr val="000000"/>
              </a:solidFill>
              <a:ea typeface="ヒラギノ角ゴ ProN W3" charset="0"/>
              <a:cs typeface="ヒラギノ角ゴ ProN W3" charset="0"/>
              <a:sym typeface="Arial" charset="0"/>
            </a:endParaRPr>
          </a:p>
        </p:txBody>
      </p:sp>
      <p:sp>
        <p:nvSpPr>
          <p:cNvPr id="6156" name="Rectangle 2"/>
          <p:cNvSpPr>
            <a:spLocks noGrp="1" noChangeArrowheads="1"/>
          </p:cNvSpPr>
          <p:nvPr>
            <p:ph type="title"/>
          </p:nvPr>
        </p:nvSpPr>
        <p:spPr bwMode="auto">
          <a:xfrm>
            <a:off x="457200" y="83820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s-MX"/>
          </a:p>
        </p:txBody>
      </p:sp>
      <p:sp>
        <p:nvSpPr>
          <p:cNvPr id="6157" name="Rectangle 3"/>
          <p:cNvSpPr>
            <a:spLocks noGrp="1" noChangeArrowheads="1"/>
          </p:cNvSpPr>
          <p:nvPr>
            <p:ph type="body" idx="1"/>
          </p:nvPr>
        </p:nvSpPr>
        <p:spPr bwMode="auto">
          <a:xfrm>
            <a:off x="457200" y="2209800"/>
            <a:ext cx="8229600" cy="396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19" name="Rectangle 24"/>
          <p:cNvSpPr>
            <a:spLocks noGrp="1" noChangeArrowheads="1"/>
          </p:cNvSpPr>
          <p:nvPr>
            <p:ph type="ftr" sz="quarter" idx="3"/>
          </p:nvPr>
        </p:nvSpPr>
        <p:spPr bwMode="auto">
          <a:xfrm>
            <a:off x="76200" y="6384925"/>
            <a:ext cx="350520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eaLnBrk="1" hangingPunct="1">
              <a:spcBef>
                <a:spcPct val="0"/>
              </a:spcBef>
              <a:buFontTx/>
              <a:buNone/>
              <a:defRPr sz="1200" b="1">
                <a:solidFill>
                  <a:srgbClr val="00ADD0"/>
                </a:solidFill>
                <a:latin typeface="+mn-lt"/>
                <a:ea typeface="ヒラギノ角ゴ ProN W3" pitchFamily="-110" charset="-128"/>
                <a:cs typeface="+mn-cs"/>
                <a:sym typeface="Arial" charset="0"/>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xStyles>
    <p:titleStyle>
      <a:lvl1pPr algn="ctr" rtl="0" eaLnBrk="1" fontAlgn="base" hangingPunct="1">
        <a:spcBef>
          <a:spcPct val="0"/>
        </a:spcBef>
        <a:spcAft>
          <a:spcPct val="0"/>
        </a:spcAft>
        <a:defRPr sz="4400" b="1">
          <a:solidFill>
            <a:srgbClr val="4D4D4D"/>
          </a:solidFill>
          <a:latin typeface="+mj-lt"/>
          <a:ea typeface="ＭＳ Ｐゴシック" charset="0"/>
          <a:cs typeface="+mj-cs"/>
        </a:defRPr>
      </a:lvl1pPr>
      <a:lvl2pPr algn="ctr" rtl="0" eaLnBrk="1" fontAlgn="base" hangingPunct="1">
        <a:spcBef>
          <a:spcPct val="0"/>
        </a:spcBef>
        <a:spcAft>
          <a:spcPct val="0"/>
        </a:spcAft>
        <a:defRPr sz="4400" b="1">
          <a:solidFill>
            <a:srgbClr val="4D4D4D"/>
          </a:solidFill>
          <a:latin typeface="Times New Roman" pitchFamily="18" charset="0"/>
          <a:ea typeface="ＭＳ Ｐゴシック" charset="0"/>
          <a:cs typeface="Arial" pitchFamily="34" charset="0"/>
        </a:defRPr>
      </a:lvl2pPr>
      <a:lvl3pPr algn="ctr" rtl="0" eaLnBrk="1" fontAlgn="base" hangingPunct="1">
        <a:spcBef>
          <a:spcPct val="0"/>
        </a:spcBef>
        <a:spcAft>
          <a:spcPct val="0"/>
        </a:spcAft>
        <a:defRPr sz="4400" b="1">
          <a:solidFill>
            <a:srgbClr val="4D4D4D"/>
          </a:solidFill>
          <a:latin typeface="Times New Roman" pitchFamily="18" charset="0"/>
          <a:ea typeface="ＭＳ Ｐゴシック" charset="0"/>
          <a:cs typeface="Arial" pitchFamily="34" charset="0"/>
        </a:defRPr>
      </a:lvl3pPr>
      <a:lvl4pPr algn="ctr" rtl="0" eaLnBrk="1" fontAlgn="base" hangingPunct="1">
        <a:spcBef>
          <a:spcPct val="0"/>
        </a:spcBef>
        <a:spcAft>
          <a:spcPct val="0"/>
        </a:spcAft>
        <a:defRPr sz="4400" b="1">
          <a:solidFill>
            <a:srgbClr val="4D4D4D"/>
          </a:solidFill>
          <a:latin typeface="Times New Roman" pitchFamily="18" charset="0"/>
          <a:ea typeface="ＭＳ Ｐゴシック" charset="0"/>
          <a:cs typeface="Arial" pitchFamily="34" charset="0"/>
        </a:defRPr>
      </a:lvl4pPr>
      <a:lvl5pPr algn="ctr" rtl="0" eaLnBrk="1" fontAlgn="base" hangingPunct="1">
        <a:spcBef>
          <a:spcPct val="0"/>
        </a:spcBef>
        <a:spcAft>
          <a:spcPct val="0"/>
        </a:spcAft>
        <a:defRPr sz="4400" b="1">
          <a:solidFill>
            <a:srgbClr val="4D4D4D"/>
          </a:solidFill>
          <a:latin typeface="Times New Roman" pitchFamily="18" charset="0"/>
          <a:ea typeface="ＭＳ Ｐゴシック" charset="0"/>
          <a:cs typeface="Arial" pitchFamily="34" charset="0"/>
        </a:defRPr>
      </a:lvl5pPr>
      <a:lvl6pPr marL="457200" algn="ctr" rtl="0" eaLnBrk="1" fontAlgn="base" hangingPunct="1">
        <a:spcBef>
          <a:spcPct val="0"/>
        </a:spcBef>
        <a:spcAft>
          <a:spcPct val="0"/>
        </a:spcAft>
        <a:defRPr sz="4400" b="1">
          <a:solidFill>
            <a:srgbClr val="4D4D4D"/>
          </a:solidFill>
          <a:latin typeface="Times New Roman" pitchFamily="18" charset="0"/>
          <a:cs typeface="Arial" pitchFamily="34" charset="0"/>
        </a:defRPr>
      </a:lvl6pPr>
      <a:lvl7pPr marL="914400" algn="ctr" rtl="0" eaLnBrk="1" fontAlgn="base" hangingPunct="1">
        <a:spcBef>
          <a:spcPct val="0"/>
        </a:spcBef>
        <a:spcAft>
          <a:spcPct val="0"/>
        </a:spcAft>
        <a:defRPr sz="4400" b="1">
          <a:solidFill>
            <a:srgbClr val="4D4D4D"/>
          </a:solidFill>
          <a:latin typeface="Times New Roman" pitchFamily="18" charset="0"/>
          <a:cs typeface="Arial" pitchFamily="34" charset="0"/>
        </a:defRPr>
      </a:lvl7pPr>
      <a:lvl8pPr marL="1371600" algn="ctr" rtl="0" eaLnBrk="1" fontAlgn="base" hangingPunct="1">
        <a:spcBef>
          <a:spcPct val="0"/>
        </a:spcBef>
        <a:spcAft>
          <a:spcPct val="0"/>
        </a:spcAft>
        <a:defRPr sz="4400" b="1">
          <a:solidFill>
            <a:srgbClr val="4D4D4D"/>
          </a:solidFill>
          <a:latin typeface="Times New Roman" pitchFamily="18" charset="0"/>
          <a:cs typeface="Arial" pitchFamily="34" charset="0"/>
        </a:defRPr>
      </a:lvl8pPr>
      <a:lvl9pPr marL="1828800" algn="ctr" rtl="0" eaLnBrk="1" fontAlgn="base" hangingPunct="1">
        <a:spcBef>
          <a:spcPct val="0"/>
        </a:spcBef>
        <a:spcAft>
          <a:spcPct val="0"/>
        </a:spcAft>
        <a:defRPr sz="4400" b="1">
          <a:solidFill>
            <a:srgbClr val="4D4D4D"/>
          </a:solidFill>
          <a:latin typeface="Times New Roman" pitchFamily="18" charset="0"/>
          <a:cs typeface="Arial"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1" fontAlgn="base" hangingPunct="1">
        <a:spcBef>
          <a:spcPct val="20000"/>
        </a:spcBef>
        <a:spcAft>
          <a:spcPct val="0"/>
        </a:spcAft>
        <a:buChar char="–"/>
        <a:defRPr sz="2800">
          <a:solidFill>
            <a:schemeClr val="tx1"/>
          </a:solidFill>
          <a:latin typeface="+mn-lt"/>
          <a:ea typeface="Arial" charset="0"/>
          <a:cs typeface="+mn-cs"/>
        </a:defRPr>
      </a:lvl2pPr>
      <a:lvl3pPr marL="1143000" indent="-228600" algn="l" rtl="0" eaLnBrk="1" fontAlgn="base" hangingPunct="1">
        <a:spcBef>
          <a:spcPct val="20000"/>
        </a:spcBef>
        <a:spcAft>
          <a:spcPct val="0"/>
        </a:spcAft>
        <a:buChar char="•"/>
        <a:defRPr sz="2400">
          <a:solidFill>
            <a:schemeClr val="tx1"/>
          </a:solidFill>
          <a:latin typeface="+mn-lt"/>
          <a:ea typeface="Arial" charset="0"/>
          <a:cs typeface="+mn-cs"/>
        </a:defRPr>
      </a:lvl3pPr>
      <a:lvl4pPr marL="1600200" indent="-228600" algn="l" rtl="0" eaLnBrk="1" fontAlgn="base" hangingPunct="1">
        <a:spcBef>
          <a:spcPct val="20000"/>
        </a:spcBef>
        <a:spcAft>
          <a:spcPct val="0"/>
        </a:spcAft>
        <a:buChar char="–"/>
        <a:defRPr sz="2000">
          <a:solidFill>
            <a:schemeClr val="tx1"/>
          </a:solidFill>
          <a:latin typeface="+mn-lt"/>
          <a:ea typeface="Arial" charset="0"/>
          <a:cs typeface="+mn-cs"/>
        </a:defRPr>
      </a:lvl4pPr>
      <a:lvl5pPr marL="2057400" indent="-228600" algn="l" rtl="0" eaLnBrk="1" fontAlgn="base" hangingPunct="1">
        <a:spcBef>
          <a:spcPct val="20000"/>
        </a:spcBef>
        <a:spcAft>
          <a:spcPct val="0"/>
        </a:spcAft>
        <a:buChar char="»"/>
        <a:defRPr sz="2000">
          <a:solidFill>
            <a:schemeClr val="tx1"/>
          </a:solidFill>
          <a:latin typeface="+mn-lt"/>
          <a:ea typeface="Arial"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85881"/>
          </a:schemeClr>
        </a:solidFill>
        <a:effectLst/>
      </p:bgPr>
    </p:bg>
    <p:spTree>
      <p:nvGrpSpPr>
        <p:cNvPr id="1" name=""/>
        <p:cNvGrpSpPr/>
        <p:nvPr/>
      </p:nvGrpSpPr>
      <p:grpSpPr>
        <a:xfrm>
          <a:off x="0" y="0"/>
          <a:ext cx="0" cy="0"/>
          <a:chOff x="0" y="0"/>
          <a:chExt cx="0" cy="0"/>
        </a:xfrm>
      </p:grpSpPr>
      <p:sp>
        <p:nvSpPr>
          <p:cNvPr id="7170" name="Rectangle 7"/>
          <p:cNvSpPr>
            <a:spLocks noChangeArrowheads="1"/>
          </p:cNvSpPr>
          <p:nvPr/>
        </p:nvSpPr>
        <p:spPr bwMode="auto">
          <a:xfrm>
            <a:off x="0" y="0"/>
            <a:ext cx="9144000" cy="762000"/>
          </a:xfrm>
          <a:prstGeom prst="rect">
            <a:avLst/>
          </a:prstGeom>
          <a:solidFill>
            <a:srgbClr val="00ADD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endParaRPr lang="en-US" sz="1200">
              <a:solidFill>
                <a:srgbClr val="000000"/>
              </a:solidFill>
              <a:sym typeface="Arial" charset="0"/>
            </a:endParaRPr>
          </a:p>
        </p:txBody>
      </p:sp>
      <p:sp>
        <p:nvSpPr>
          <p:cNvPr id="7171" name="Rectangle 2"/>
          <p:cNvSpPr>
            <a:spLocks noGrp="1" noChangeArrowheads="1"/>
          </p:cNvSpPr>
          <p:nvPr>
            <p:ph type="title"/>
          </p:nvPr>
        </p:nvSpPr>
        <p:spPr bwMode="auto">
          <a:xfrm>
            <a:off x="457200" y="83820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s-MX"/>
          </a:p>
        </p:txBody>
      </p:sp>
      <p:sp>
        <p:nvSpPr>
          <p:cNvPr id="7172" name="Rectangle 3"/>
          <p:cNvSpPr>
            <a:spLocks noGrp="1" noChangeArrowheads="1"/>
          </p:cNvSpPr>
          <p:nvPr>
            <p:ph type="body" idx="1"/>
          </p:nvPr>
        </p:nvSpPr>
        <p:spPr bwMode="auto">
          <a:xfrm>
            <a:off x="457200" y="2209800"/>
            <a:ext cx="8229600" cy="396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1030" name="Rectangle 6"/>
          <p:cNvSpPr>
            <a:spLocks noGrp="1" noChangeArrowheads="1"/>
          </p:cNvSpPr>
          <p:nvPr>
            <p:ph type="sldNum" sz="quarter" idx="4"/>
          </p:nvPr>
        </p:nvSpPr>
        <p:spPr bwMode="auto">
          <a:xfrm>
            <a:off x="76200" y="6392863"/>
            <a:ext cx="5029200" cy="307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1">
                <a:solidFill>
                  <a:srgbClr val="00ADD0"/>
                </a:solidFill>
                <a:latin typeface="Century Gothic" charset="0"/>
                <a:ea typeface="ヒラギノ角ゴ ProN W3" charset="0"/>
                <a:cs typeface="ヒラギノ角ゴ ProN W3" charset="0"/>
                <a:sym typeface="Arial" charset="0"/>
              </a:defRPr>
            </a:lvl1pPr>
          </a:lstStyle>
          <a:p>
            <a:r>
              <a:rPr lang="es-MX"/>
              <a:t>Page </a:t>
            </a:r>
            <a:fld id="{8F77A1AA-1467-D340-8F1F-7AB16F4725B8}" type="slidenum">
              <a:rPr lang="es-MX"/>
              <a:pPr/>
              <a:t>‹#›</a:t>
            </a:fld>
            <a:endParaRPr lang="es-MX"/>
          </a:p>
        </p:txBody>
      </p:sp>
      <p:pic>
        <p:nvPicPr>
          <p:cNvPr id="7174" name="Picture 9" descr="PACER Logo 2-color RGB"/>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934200" y="6172200"/>
            <a:ext cx="2133600" cy="452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5" name="Line 10"/>
          <p:cNvSpPr>
            <a:spLocks noChangeShapeType="1"/>
          </p:cNvSpPr>
          <p:nvPr/>
        </p:nvSpPr>
        <p:spPr bwMode="auto">
          <a:xfrm>
            <a:off x="457200" y="2057400"/>
            <a:ext cx="82296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76" name="Rectangle 12"/>
          <p:cNvSpPr>
            <a:spLocks noChangeArrowheads="1"/>
          </p:cNvSpPr>
          <p:nvPr/>
        </p:nvSpPr>
        <p:spPr bwMode="auto">
          <a:xfrm>
            <a:off x="0" y="6629400"/>
            <a:ext cx="9144000" cy="228600"/>
          </a:xfrm>
          <a:prstGeom prst="rect">
            <a:avLst/>
          </a:prstGeom>
          <a:solidFill>
            <a:srgbClr val="00ADD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endParaRPr lang="en-US" sz="1200">
              <a:solidFill>
                <a:srgbClr val="000000"/>
              </a:solidFill>
              <a:sym typeface="Arial" charset="0"/>
            </a:endParaRPr>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Lst>
  <p:txStyles>
    <p:titleStyle>
      <a:lvl1pPr algn="ctr" rtl="0" eaLnBrk="1" fontAlgn="base" hangingPunct="1">
        <a:spcBef>
          <a:spcPct val="0"/>
        </a:spcBef>
        <a:spcAft>
          <a:spcPct val="0"/>
        </a:spcAft>
        <a:defRPr sz="4400" b="1">
          <a:solidFill>
            <a:srgbClr val="4D4D4D"/>
          </a:solidFill>
          <a:latin typeface="+mj-lt"/>
          <a:ea typeface="ＭＳ Ｐゴシック" charset="0"/>
          <a:cs typeface="+mj-cs"/>
        </a:defRPr>
      </a:lvl1pPr>
      <a:lvl2pPr algn="ctr" rtl="0" eaLnBrk="1" fontAlgn="base" hangingPunct="1">
        <a:spcBef>
          <a:spcPct val="0"/>
        </a:spcBef>
        <a:spcAft>
          <a:spcPct val="0"/>
        </a:spcAft>
        <a:defRPr sz="4400" b="1">
          <a:solidFill>
            <a:srgbClr val="4D4D4D"/>
          </a:solidFill>
          <a:latin typeface="Times New Roman" pitchFamily="18" charset="0"/>
          <a:ea typeface="ＭＳ Ｐゴシック" charset="0"/>
          <a:cs typeface="Arial" charset="0"/>
        </a:defRPr>
      </a:lvl2pPr>
      <a:lvl3pPr algn="ctr" rtl="0" eaLnBrk="1" fontAlgn="base" hangingPunct="1">
        <a:spcBef>
          <a:spcPct val="0"/>
        </a:spcBef>
        <a:spcAft>
          <a:spcPct val="0"/>
        </a:spcAft>
        <a:defRPr sz="4400" b="1">
          <a:solidFill>
            <a:srgbClr val="4D4D4D"/>
          </a:solidFill>
          <a:latin typeface="Times New Roman" pitchFamily="18" charset="0"/>
          <a:ea typeface="ＭＳ Ｐゴシック" charset="0"/>
          <a:cs typeface="Arial" charset="0"/>
        </a:defRPr>
      </a:lvl3pPr>
      <a:lvl4pPr algn="ctr" rtl="0" eaLnBrk="1" fontAlgn="base" hangingPunct="1">
        <a:spcBef>
          <a:spcPct val="0"/>
        </a:spcBef>
        <a:spcAft>
          <a:spcPct val="0"/>
        </a:spcAft>
        <a:defRPr sz="4400" b="1">
          <a:solidFill>
            <a:srgbClr val="4D4D4D"/>
          </a:solidFill>
          <a:latin typeface="Times New Roman" pitchFamily="18" charset="0"/>
          <a:ea typeface="ＭＳ Ｐゴシック" charset="0"/>
          <a:cs typeface="Arial" charset="0"/>
        </a:defRPr>
      </a:lvl4pPr>
      <a:lvl5pPr algn="ctr" rtl="0" eaLnBrk="1" fontAlgn="base" hangingPunct="1">
        <a:spcBef>
          <a:spcPct val="0"/>
        </a:spcBef>
        <a:spcAft>
          <a:spcPct val="0"/>
        </a:spcAft>
        <a:defRPr sz="4400" b="1">
          <a:solidFill>
            <a:srgbClr val="4D4D4D"/>
          </a:solidFill>
          <a:latin typeface="Times New Roman" pitchFamily="18" charset="0"/>
          <a:ea typeface="ＭＳ Ｐゴシック" charset="0"/>
          <a:cs typeface="Arial" charset="0"/>
        </a:defRPr>
      </a:lvl5pPr>
      <a:lvl6pPr marL="457200" algn="ctr" rtl="0" eaLnBrk="1" fontAlgn="base" hangingPunct="1">
        <a:spcBef>
          <a:spcPct val="0"/>
        </a:spcBef>
        <a:spcAft>
          <a:spcPct val="0"/>
        </a:spcAft>
        <a:defRPr sz="4400" b="1">
          <a:solidFill>
            <a:srgbClr val="4D4D4D"/>
          </a:solidFill>
          <a:latin typeface="Times New Roman" pitchFamily="18" charset="0"/>
          <a:cs typeface="Arial" charset="0"/>
        </a:defRPr>
      </a:lvl6pPr>
      <a:lvl7pPr marL="914400" algn="ctr" rtl="0" eaLnBrk="1" fontAlgn="base" hangingPunct="1">
        <a:spcBef>
          <a:spcPct val="0"/>
        </a:spcBef>
        <a:spcAft>
          <a:spcPct val="0"/>
        </a:spcAft>
        <a:defRPr sz="4400" b="1">
          <a:solidFill>
            <a:srgbClr val="4D4D4D"/>
          </a:solidFill>
          <a:latin typeface="Times New Roman" pitchFamily="18" charset="0"/>
          <a:cs typeface="Arial" charset="0"/>
        </a:defRPr>
      </a:lvl7pPr>
      <a:lvl8pPr marL="1371600" algn="ctr" rtl="0" eaLnBrk="1" fontAlgn="base" hangingPunct="1">
        <a:spcBef>
          <a:spcPct val="0"/>
        </a:spcBef>
        <a:spcAft>
          <a:spcPct val="0"/>
        </a:spcAft>
        <a:defRPr sz="4400" b="1">
          <a:solidFill>
            <a:srgbClr val="4D4D4D"/>
          </a:solidFill>
          <a:latin typeface="Times New Roman" pitchFamily="18" charset="0"/>
          <a:cs typeface="Arial" charset="0"/>
        </a:defRPr>
      </a:lvl8pPr>
      <a:lvl9pPr marL="1828800" algn="ctr" rtl="0" eaLnBrk="1" fontAlgn="base" hangingPunct="1">
        <a:spcBef>
          <a:spcPct val="0"/>
        </a:spcBef>
        <a:spcAft>
          <a:spcPct val="0"/>
        </a:spcAft>
        <a:defRPr sz="4400" b="1">
          <a:solidFill>
            <a:srgbClr val="4D4D4D"/>
          </a:solidFill>
          <a:latin typeface="Times New Roman" pitchFamily="18"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1" fontAlgn="base" hangingPunct="1">
        <a:spcBef>
          <a:spcPct val="20000"/>
        </a:spcBef>
        <a:spcAft>
          <a:spcPct val="0"/>
        </a:spcAft>
        <a:buChar char="–"/>
        <a:defRPr sz="2800">
          <a:solidFill>
            <a:schemeClr val="tx1"/>
          </a:solidFill>
          <a:latin typeface="+mn-lt"/>
          <a:ea typeface="Arial" charset="0"/>
          <a:cs typeface="+mn-cs"/>
        </a:defRPr>
      </a:lvl2pPr>
      <a:lvl3pPr marL="1143000" indent="-228600" algn="l" rtl="0" eaLnBrk="1" fontAlgn="base" hangingPunct="1">
        <a:spcBef>
          <a:spcPct val="20000"/>
        </a:spcBef>
        <a:spcAft>
          <a:spcPct val="0"/>
        </a:spcAft>
        <a:buChar char="•"/>
        <a:defRPr sz="2400">
          <a:solidFill>
            <a:schemeClr val="tx1"/>
          </a:solidFill>
          <a:latin typeface="+mn-lt"/>
          <a:ea typeface="Arial" charset="0"/>
          <a:cs typeface="+mn-cs"/>
        </a:defRPr>
      </a:lvl3pPr>
      <a:lvl4pPr marL="1600200" indent="-228600" algn="l" rtl="0" eaLnBrk="1" fontAlgn="base" hangingPunct="1">
        <a:spcBef>
          <a:spcPct val="20000"/>
        </a:spcBef>
        <a:spcAft>
          <a:spcPct val="0"/>
        </a:spcAft>
        <a:buChar char="–"/>
        <a:defRPr sz="2000">
          <a:solidFill>
            <a:schemeClr val="tx1"/>
          </a:solidFill>
          <a:latin typeface="+mn-lt"/>
          <a:ea typeface="Arial" charset="0"/>
          <a:cs typeface="+mn-cs"/>
        </a:defRPr>
      </a:lvl4pPr>
      <a:lvl5pPr marL="2057400" indent="-228600" algn="l" rtl="0" eaLnBrk="1" fontAlgn="base" hangingPunct="1">
        <a:spcBef>
          <a:spcPct val="20000"/>
        </a:spcBef>
        <a:spcAft>
          <a:spcPct val="0"/>
        </a:spcAft>
        <a:buChar char="»"/>
        <a:defRPr sz="2000">
          <a:solidFill>
            <a:schemeClr val="tx1"/>
          </a:solidFill>
          <a:latin typeface="+mn-lt"/>
          <a:ea typeface="Arial"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85881"/>
          </a:schemeClr>
        </a:solidFill>
        <a:effectLst/>
      </p:bgPr>
    </p:bg>
    <p:spTree>
      <p:nvGrpSpPr>
        <p:cNvPr id="1" name=""/>
        <p:cNvGrpSpPr/>
        <p:nvPr/>
      </p:nvGrpSpPr>
      <p:grpSpPr>
        <a:xfrm>
          <a:off x="0" y="0"/>
          <a:ext cx="0" cy="0"/>
          <a:chOff x="0" y="0"/>
          <a:chExt cx="0" cy="0"/>
        </a:xfrm>
      </p:grpSpPr>
      <p:sp>
        <p:nvSpPr>
          <p:cNvPr id="8194" name="Rectangle 7"/>
          <p:cNvSpPr>
            <a:spLocks noChangeArrowheads="1"/>
          </p:cNvSpPr>
          <p:nvPr/>
        </p:nvSpPr>
        <p:spPr bwMode="auto">
          <a:xfrm>
            <a:off x="0" y="0"/>
            <a:ext cx="9144000" cy="762000"/>
          </a:xfrm>
          <a:prstGeom prst="rect">
            <a:avLst/>
          </a:prstGeom>
          <a:solidFill>
            <a:srgbClr val="00ADD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endParaRPr lang="en-US" sz="1200">
              <a:solidFill>
                <a:srgbClr val="000000"/>
              </a:solidFill>
              <a:sym typeface="Arial" charset="0"/>
            </a:endParaRPr>
          </a:p>
        </p:txBody>
      </p:sp>
      <p:sp>
        <p:nvSpPr>
          <p:cNvPr id="8195" name="Rectangle 2"/>
          <p:cNvSpPr>
            <a:spLocks noGrp="1" noChangeArrowheads="1"/>
          </p:cNvSpPr>
          <p:nvPr>
            <p:ph type="title"/>
          </p:nvPr>
        </p:nvSpPr>
        <p:spPr bwMode="auto">
          <a:xfrm>
            <a:off x="457200" y="83820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s-MX"/>
          </a:p>
        </p:txBody>
      </p:sp>
      <p:sp>
        <p:nvSpPr>
          <p:cNvPr id="8196" name="Rectangle 3"/>
          <p:cNvSpPr>
            <a:spLocks noGrp="1" noChangeArrowheads="1"/>
          </p:cNvSpPr>
          <p:nvPr>
            <p:ph type="body" idx="1"/>
          </p:nvPr>
        </p:nvSpPr>
        <p:spPr bwMode="auto">
          <a:xfrm>
            <a:off x="457200" y="2209800"/>
            <a:ext cx="8229600" cy="396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1030" name="Rectangle 6"/>
          <p:cNvSpPr>
            <a:spLocks noGrp="1" noChangeArrowheads="1"/>
          </p:cNvSpPr>
          <p:nvPr>
            <p:ph type="sldNum" sz="quarter" idx="4"/>
          </p:nvPr>
        </p:nvSpPr>
        <p:spPr bwMode="auto">
          <a:xfrm>
            <a:off x="76200" y="6392863"/>
            <a:ext cx="5029200" cy="307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1">
                <a:solidFill>
                  <a:srgbClr val="00ADD0"/>
                </a:solidFill>
                <a:latin typeface="Century Gothic" charset="0"/>
                <a:ea typeface="ヒラギノ角ゴ ProN W3" charset="0"/>
                <a:cs typeface="ヒラギノ角ゴ ProN W3" charset="0"/>
                <a:sym typeface="Arial" charset="0"/>
              </a:defRPr>
            </a:lvl1pPr>
          </a:lstStyle>
          <a:p>
            <a:r>
              <a:rPr lang="es-MX"/>
              <a:t>Page </a:t>
            </a:r>
            <a:fld id="{093A4271-7C1D-6F43-89F5-EFE32B9C7661}" type="slidenum">
              <a:rPr lang="es-MX"/>
              <a:pPr/>
              <a:t>‹#›</a:t>
            </a:fld>
            <a:endParaRPr lang="es-MX"/>
          </a:p>
        </p:txBody>
      </p:sp>
      <p:pic>
        <p:nvPicPr>
          <p:cNvPr id="8198" name="Picture 9" descr="PACER Logo 2-color RGB"/>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934200" y="6172200"/>
            <a:ext cx="2133600" cy="452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9" name="Line 10"/>
          <p:cNvSpPr>
            <a:spLocks noChangeShapeType="1"/>
          </p:cNvSpPr>
          <p:nvPr/>
        </p:nvSpPr>
        <p:spPr bwMode="auto">
          <a:xfrm>
            <a:off x="457200" y="2057400"/>
            <a:ext cx="82296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200" name="Rectangle 12"/>
          <p:cNvSpPr>
            <a:spLocks noChangeArrowheads="1"/>
          </p:cNvSpPr>
          <p:nvPr/>
        </p:nvSpPr>
        <p:spPr bwMode="auto">
          <a:xfrm>
            <a:off x="0" y="6629400"/>
            <a:ext cx="9144000" cy="228600"/>
          </a:xfrm>
          <a:prstGeom prst="rect">
            <a:avLst/>
          </a:prstGeom>
          <a:solidFill>
            <a:srgbClr val="00ADD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a:endParaRPr lang="en-US" sz="1200">
              <a:solidFill>
                <a:srgbClr val="000000"/>
              </a:solidFill>
              <a:sym typeface="Arial" charset="0"/>
            </a:endParaRPr>
          </a:p>
        </p:txBody>
      </p:sp>
    </p:spTree>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Lst>
  <p:txStyles>
    <p:titleStyle>
      <a:lvl1pPr algn="ctr" rtl="0" eaLnBrk="1" fontAlgn="base" hangingPunct="1">
        <a:spcBef>
          <a:spcPct val="0"/>
        </a:spcBef>
        <a:spcAft>
          <a:spcPct val="0"/>
        </a:spcAft>
        <a:defRPr sz="4400" b="1">
          <a:solidFill>
            <a:srgbClr val="4D4D4D"/>
          </a:solidFill>
          <a:latin typeface="+mj-lt"/>
          <a:ea typeface="ＭＳ Ｐゴシック" charset="0"/>
          <a:cs typeface="+mj-cs"/>
        </a:defRPr>
      </a:lvl1pPr>
      <a:lvl2pPr algn="ctr" rtl="0" eaLnBrk="1" fontAlgn="base" hangingPunct="1">
        <a:spcBef>
          <a:spcPct val="0"/>
        </a:spcBef>
        <a:spcAft>
          <a:spcPct val="0"/>
        </a:spcAft>
        <a:defRPr sz="4400" b="1">
          <a:solidFill>
            <a:srgbClr val="4D4D4D"/>
          </a:solidFill>
          <a:latin typeface="Times New Roman" pitchFamily="18" charset="0"/>
          <a:ea typeface="ＭＳ Ｐゴシック" charset="0"/>
          <a:cs typeface="Arial" charset="0"/>
        </a:defRPr>
      </a:lvl2pPr>
      <a:lvl3pPr algn="ctr" rtl="0" eaLnBrk="1" fontAlgn="base" hangingPunct="1">
        <a:spcBef>
          <a:spcPct val="0"/>
        </a:spcBef>
        <a:spcAft>
          <a:spcPct val="0"/>
        </a:spcAft>
        <a:defRPr sz="4400" b="1">
          <a:solidFill>
            <a:srgbClr val="4D4D4D"/>
          </a:solidFill>
          <a:latin typeface="Times New Roman" pitchFamily="18" charset="0"/>
          <a:ea typeface="ＭＳ Ｐゴシック" charset="0"/>
          <a:cs typeface="Arial" charset="0"/>
        </a:defRPr>
      </a:lvl3pPr>
      <a:lvl4pPr algn="ctr" rtl="0" eaLnBrk="1" fontAlgn="base" hangingPunct="1">
        <a:spcBef>
          <a:spcPct val="0"/>
        </a:spcBef>
        <a:spcAft>
          <a:spcPct val="0"/>
        </a:spcAft>
        <a:defRPr sz="4400" b="1">
          <a:solidFill>
            <a:srgbClr val="4D4D4D"/>
          </a:solidFill>
          <a:latin typeface="Times New Roman" pitchFamily="18" charset="0"/>
          <a:ea typeface="ＭＳ Ｐゴシック" charset="0"/>
          <a:cs typeface="Arial" charset="0"/>
        </a:defRPr>
      </a:lvl4pPr>
      <a:lvl5pPr algn="ctr" rtl="0" eaLnBrk="1" fontAlgn="base" hangingPunct="1">
        <a:spcBef>
          <a:spcPct val="0"/>
        </a:spcBef>
        <a:spcAft>
          <a:spcPct val="0"/>
        </a:spcAft>
        <a:defRPr sz="4400" b="1">
          <a:solidFill>
            <a:srgbClr val="4D4D4D"/>
          </a:solidFill>
          <a:latin typeface="Times New Roman" pitchFamily="18" charset="0"/>
          <a:ea typeface="ＭＳ Ｐゴシック" charset="0"/>
          <a:cs typeface="Arial" charset="0"/>
        </a:defRPr>
      </a:lvl5pPr>
      <a:lvl6pPr marL="457200" algn="ctr" rtl="0" eaLnBrk="1" fontAlgn="base" hangingPunct="1">
        <a:spcBef>
          <a:spcPct val="0"/>
        </a:spcBef>
        <a:spcAft>
          <a:spcPct val="0"/>
        </a:spcAft>
        <a:defRPr sz="4400" b="1">
          <a:solidFill>
            <a:srgbClr val="4D4D4D"/>
          </a:solidFill>
          <a:latin typeface="Times New Roman" pitchFamily="18" charset="0"/>
          <a:cs typeface="Arial" charset="0"/>
        </a:defRPr>
      </a:lvl6pPr>
      <a:lvl7pPr marL="914400" algn="ctr" rtl="0" eaLnBrk="1" fontAlgn="base" hangingPunct="1">
        <a:spcBef>
          <a:spcPct val="0"/>
        </a:spcBef>
        <a:spcAft>
          <a:spcPct val="0"/>
        </a:spcAft>
        <a:defRPr sz="4400" b="1">
          <a:solidFill>
            <a:srgbClr val="4D4D4D"/>
          </a:solidFill>
          <a:latin typeface="Times New Roman" pitchFamily="18" charset="0"/>
          <a:cs typeface="Arial" charset="0"/>
        </a:defRPr>
      </a:lvl7pPr>
      <a:lvl8pPr marL="1371600" algn="ctr" rtl="0" eaLnBrk="1" fontAlgn="base" hangingPunct="1">
        <a:spcBef>
          <a:spcPct val="0"/>
        </a:spcBef>
        <a:spcAft>
          <a:spcPct val="0"/>
        </a:spcAft>
        <a:defRPr sz="4400" b="1">
          <a:solidFill>
            <a:srgbClr val="4D4D4D"/>
          </a:solidFill>
          <a:latin typeface="Times New Roman" pitchFamily="18" charset="0"/>
          <a:cs typeface="Arial" charset="0"/>
        </a:defRPr>
      </a:lvl8pPr>
      <a:lvl9pPr marL="1828800" algn="ctr" rtl="0" eaLnBrk="1" fontAlgn="base" hangingPunct="1">
        <a:spcBef>
          <a:spcPct val="0"/>
        </a:spcBef>
        <a:spcAft>
          <a:spcPct val="0"/>
        </a:spcAft>
        <a:defRPr sz="4400" b="1">
          <a:solidFill>
            <a:srgbClr val="4D4D4D"/>
          </a:solidFill>
          <a:latin typeface="Times New Roman" pitchFamily="18"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1" fontAlgn="base" hangingPunct="1">
        <a:spcBef>
          <a:spcPct val="20000"/>
        </a:spcBef>
        <a:spcAft>
          <a:spcPct val="0"/>
        </a:spcAft>
        <a:buChar char="–"/>
        <a:defRPr sz="2800">
          <a:solidFill>
            <a:schemeClr val="tx1"/>
          </a:solidFill>
          <a:latin typeface="+mn-lt"/>
          <a:ea typeface="Arial" charset="0"/>
          <a:cs typeface="+mn-cs"/>
        </a:defRPr>
      </a:lvl2pPr>
      <a:lvl3pPr marL="1143000" indent="-228600" algn="l" rtl="0" eaLnBrk="1" fontAlgn="base" hangingPunct="1">
        <a:spcBef>
          <a:spcPct val="20000"/>
        </a:spcBef>
        <a:spcAft>
          <a:spcPct val="0"/>
        </a:spcAft>
        <a:buChar char="•"/>
        <a:defRPr sz="2400">
          <a:solidFill>
            <a:schemeClr val="tx1"/>
          </a:solidFill>
          <a:latin typeface="+mn-lt"/>
          <a:ea typeface="Arial" charset="0"/>
          <a:cs typeface="+mn-cs"/>
        </a:defRPr>
      </a:lvl3pPr>
      <a:lvl4pPr marL="1600200" indent="-228600" algn="l" rtl="0" eaLnBrk="1" fontAlgn="base" hangingPunct="1">
        <a:spcBef>
          <a:spcPct val="20000"/>
        </a:spcBef>
        <a:spcAft>
          <a:spcPct val="0"/>
        </a:spcAft>
        <a:buChar char="–"/>
        <a:defRPr sz="2000">
          <a:solidFill>
            <a:schemeClr val="tx1"/>
          </a:solidFill>
          <a:latin typeface="+mn-lt"/>
          <a:ea typeface="Arial" charset="0"/>
          <a:cs typeface="+mn-cs"/>
        </a:defRPr>
      </a:lvl4pPr>
      <a:lvl5pPr marL="2057400" indent="-228600" algn="l" rtl="0" eaLnBrk="1" fontAlgn="base" hangingPunct="1">
        <a:spcBef>
          <a:spcPct val="20000"/>
        </a:spcBef>
        <a:spcAft>
          <a:spcPct val="0"/>
        </a:spcAft>
        <a:buChar char="»"/>
        <a:defRPr sz="2000">
          <a:solidFill>
            <a:schemeClr val="tx1"/>
          </a:solidFill>
          <a:latin typeface="+mn-lt"/>
          <a:ea typeface="Arial"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2.xml"/><Relationship Id="rId1" Type="http://schemas.openxmlformats.org/officeDocument/2006/relationships/slideLayout" Target="../slideLayouts/slideLayout5.xml"/><Relationship Id="rId5" Type="http://schemas.openxmlformats.org/officeDocument/2006/relationships/image" Target="../media/image24.jpg"/><Relationship Id="rId4" Type="http://schemas.openxmlformats.org/officeDocument/2006/relationships/image" Target="../media/image23.jp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g"/><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33400" y="3429000"/>
            <a:ext cx="7924800" cy="1905000"/>
          </a:xfrm>
        </p:spPr>
        <p:txBody>
          <a:bodyPr/>
          <a:lstStyle/>
          <a:p>
            <a:r>
              <a:rPr lang="en-US" sz="3200" dirty="0" smtClean="0"/>
              <a:t>Including Assistive Technology (AT) in the Individual Family Service Plan (IFSP) and Individualized Education Program (IEP)</a:t>
            </a:r>
            <a:endParaRPr lang="en-US" sz="3200" dirty="0"/>
          </a:p>
        </p:txBody>
      </p:sp>
      <p:sp>
        <p:nvSpPr>
          <p:cNvPr id="2051" name="Rectangle 3"/>
          <p:cNvSpPr>
            <a:spLocks noGrp="1" noChangeArrowheads="1"/>
          </p:cNvSpPr>
          <p:nvPr>
            <p:ph type="subTitle" idx="1"/>
          </p:nvPr>
        </p:nvSpPr>
        <p:spPr>
          <a:xfrm>
            <a:off x="1066800" y="5334000"/>
            <a:ext cx="7010400" cy="838200"/>
          </a:xfrm>
        </p:spPr>
        <p:txBody>
          <a:bodyPr/>
          <a:lstStyle/>
          <a:p>
            <a:r>
              <a:rPr lang="en-US" sz="1600" dirty="0" smtClean="0"/>
              <a:t>Training materials created by the Technology to Improve Kids’ Educational Success (TIKES) Project, a project of PACER Center: PACER.org/</a:t>
            </a:r>
            <a:r>
              <a:rPr lang="en-US" sz="1600" dirty="0" err="1" smtClean="0"/>
              <a:t>stc</a:t>
            </a:r>
            <a:r>
              <a:rPr lang="en-US" sz="1600" dirty="0" smtClean="0"/>
              <a:t>/tikes</a:t>
            </a:r>
            <a:endParaRPr lang="en-US" sz="1600" dirty="0"/>
          </a:p>
        </p:txBody>
      </p:sp>
      <p:sp>
        <p:nvSpPr>
          <p:cNvPr id="4" name="Rectangle 24"/>
          <p:cNvSpPr>
            <a:spLocks noGrp="1" noChangeArrowheads="1"/>
          </p:cNvSpPr>
          <p:nvPr>
            <p:ph type="ftr" sz="quarter" idx="10"/>
          </p:nvPr>
        </p:nvSpPr>
        <p:spPr>
          <a:ln/>
        </p:spPr>
        <p:txBody>
          <a:bodyPr/>
          <a:lstStyle/>
          <a:p>
            <a:r>
              <a:rPr lang="en-US" dirty="0"/>
              <a:t>© </a:t>
            </a:r>
            <a:r>
              <a:rPr lang="en-US" dirty="0" smtClean="0"/>
              <a:t>2016, </a:t>
            </a:r>
            <a:r>
              <a:rPr lang="en-US" dirty="0"/>
              <a:t>PACER Center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r>
              <a:rPr lang="en-US" sz="4000" dirty="0" smtClean="0"/>
              <a:t>Using AT to Increase Opportunities</a:t>
            </a:r>
            <a:endParaRPr lang="en-US" sz="4000" dirty="0"/>
          </a:p>
        </p:txBody>
      </p:sp>
      <p:sp>
        <p:nvSpPr>
          <p:cNvPr id="129027" name="Rectangle 3"/>
          <p:cNvSpPr>
            <a:spLocks noGrp="1" noChangeArrowheads="1"/>
          </p:cNvSpPr>
          <p:nvPr>
            <p:ph idx="1"/>
          </p:nvPr>
        </p:nvSpPr>
        <p:spPr>
          <a:xfrm>
            <a:off x="457200" y="2057400"/>
            <a:ext cx="8229600" cy="4114800"/>
          </a:xfrm>
        </p:spPr>
        <p:txBody>
          <a:bodyPr/>
          <a:lstStyle/>
          <a:p>
            <a:r>
              <a:rPr lang="en-US" dirty="0" smtClean="0"/>
              <a:t>Assistive technology serves as a bridge between a child’s current skills and what a child is expected to do or desires to do.</a:t>
            </a:r>
          </a:p>
          <a:p>
            <a:endParaRPr lang="en-US" dirty="0"/>
          </a:p>
          <a:p>
            <a:r>
              <a:rPr lang="en-US" dirty="0" smtClean="0"/>
              <a:t>Once the bridge is “built” opportunities for participation in everyday routines and activities expand.</a:t>
            </a:r>
          </a:p>
          <a:p>
            <a:pPr marL="0" indent="0">
              <a:buNone/>
            </a:pPr>
            <a:endParaRPr lang="en-US" dirty="0" smtClean="0"/>
          </a:p>
        </p:txBody>
      </p:sp>
      <p:sp>
        <p:nvSpPr>
          <p:cNvPr id="5" name="Slide Number Placeholder 3"/>
          <p:cNvSpPr>
            <a:spLocks noGrp="1"/>
          </p:cNvSpPr>
          <p:nvPr>
            <p:ph type="sldNum" sz="quarter" idx="10"/>
          </p:nvPr>
        </p:nvSpPr>
        <p:spPr/>
        <p:txBody>
          <a:bodyPr/>
          <a:lstStyle/>
          <a:p>
            <a:r>
              <a:rPr lang="es-MX" dirty="0" smtClean="0"/>
              <a:t>Page </a:t>
            </a:r>
            <a:fld id="{D956CA73-587C-4D4F-A789-877EAEB1E08D}" type="slidenum">
              <a:rPr lang="es-MX" smtClean="0"/>
              <a:pPr/>
              <a:t>10</a:t>
            </a:fld>
            <a:endParaRPr lang="es-MX" dirty="0"/>
          </a:p>
        </p:txBody>
      </p:sp>
    </p:spTree>
    <p:extLst>
      <p:ext uri="{BB962C8B-B14F-4D97-AF65-F5344CB8AC3E}">
        <p14:creationId xmlns:p14="http://schemas.microsoft.com/office/powerpoint/2010/main" val="14321462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295400"/>
          </a:xfrm>
        </p:spPr>
        <p:txBody>
          <a:bodyPr/>
          <a:lstStyle/>
          <a:p>
            <a:r>
              <a:rPr lang="en-US" dirty="0" smtClean="0"/>
              <a:t>AT Devices: Defined</a:t>
            </a:r>
            <a:endParaRPr lang="en-US" dirty="0"/>
          </a:p>
        </p:txBody>
      </p:sp>
      <p:sp>
        <p:nvSpPr>
          <p:cNvPr id="3" name="Content Placeholder 2"/>
          <p:cNvSpPr>
            <a:spLocks noGrp="1"/>
          </p:cNvSpPr>
          <p:nvPr>
            <p:ph idx="1"/>
          </p:nvPr>
        </p:nvSpPr>
        <p:spPr>
          <a:xfrm>
            <a:off x="457200" y="2057400"/>
            <a:ext cx="4267200" cy="4343400"/>
          </a:xfrm>
        </p:spPr>
        <p:txBody>
          <a:bodyPr anchor="ctr"/>
          <a:lstStyle/>
          <a:p>
            <a:pPr marL="0" indent="0" algn="ctr">
              <a:buNone/>
            </a:pPr>
            <a:r>
              <a:rPr lang="en-US" sz="2800" b="1" dirty="0" smtClean="0"/>
              <a:t>Assistive technology (AT) devices </a:t>
            </a:r>
            <a:r>
              <a:rPr lang="en-US" sz="2800" dirty="0" smtClean="0"/>
              <a:t>are </a:t>
            </a:r>
            <a:r>
              <a:rPr lang="en-US" sz="2800" dirty="0"/>
              <a:t>any item, piece of </a:t>
            </a:r>
            <a:r>
              <a:rPr lang="en-US" sz="2800" dirty="0" smtClean="0"/>
              <a:t>equipment, </a:t>
            </a:r>
            <a:r>
              <a:rPr lang="en-US" sz="2800" dirty="0"/>
              <a:t>or product system </a:t>
            </a:r>
            <a:r>
              <a:rPr lang="en-US" sz="2800" dirty="0" smtClean="0"/>
              <a:t>used </a:t>
            </a:r>
            <a:r>
              <a:rPr lang="en-US" sz="2800" dirty="0"/>
              <a:t>to increase, maintain or improve the functional capabilities of a child with </a:t>
            </a:r>
            <a:r>
              <a:rPr lang="en-US" sz="2800" dirty="0" smtClean="0"/>
              <a:t>a disability. </a:t>
            </a:r>
          </a:p>
        </p:txBody>
      </p:sp>
      <p:sp>
        <p:nvSpPr>
          <p:cNvPr id="4" name="Slide Number Placeholder 3"/>
          <p:cNvSpPr>
            <a:spLocks noGrp="1"/>
          </p:cNvSpPr>
          <p:nvPr>
            <p:ph type="sldNum" sz="quarter" idx="10"/>
          </p:nvPr>
        </p:nvSpPr>
        <p:spPr/>
        <p:txBody>
          <a:bodyPr/>
          <a:lstStyle/>
          <a:p>
            <a:r>
              <a:rPr lang="es-MX" smtClean="0"/>
              <a:t>Page </a:t>
            </a:r>
            <a:fld id="{D956CA73-587C-4D4F-A789-877EAEB1E08D}" type="slidenum">
              <a:rPr lang="es-MX" smtClean="0"/>
              <a:pPr/>
              <a:t>11</a:t>
            </a:fld>
            <a:endParaRPr lang="es-MX" dirty="0"/>
          </a:p>
        </p:txBody>
      </p:sp>
      <p:pic>
        <p:nvPicPr>
          <p:cNvPr id="6" name="Picture 5" descr="continuum-squar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2362200"/>
            <a:ext cx="3657600" cy="3657600"/>
          </a:xfrm>
          <a:prstGeom prst="rect">
            <a:avLst/>
          </a:prstGeom>
        </p:spPr>
      </p:pic>
    </p:spTree>
    <p:extLst>
      <p:ext uri="{BB962C8B-B14F-4D97-AF65-F5344CB8AC3E}">
        <p14:creationId xmlns:p14="http://schemas.microsoft.com/office/powerpoint/2010/main" val="2224517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295400"/>
          </a:xfrm>
        </p:spPr>
        <p:txBody>
          <a:bodyPr/>
          <a:lstStyle/>
          <a:p>
            <a:r>
              <a:rPr lang="en-US" sz="4000" dirty="0" smtClean="0"/>
              <a:t>In Simple Language</a:t>
            </a:r>
            <a:endParaRPr lang="en-US" sz="4000" dirty="0"/>
          </a:p>
        </p:txBody>
      </p:sp>
      <p:sp>
        <p:nvSpPr>
          <p:cNvPr id="4" name="Slide Number Placeholder 3"/>
          <p:cNvSpPr>
            <a:spLocks noGrp="1"/>
          </p:cNvSpPr>
          <p:nvPr>
            <p:ph type="sldNum" sz="quarter" idx="10"/>
          </p:nvPr>
        </p:nvSpPr>
        <p:spPr/>
        <p:txBody>
          <a:bodyPr/>
          <a:lstStyle/>
          <a:p>
            <a:r>
              <a:rPr lang="es-MX" sz="1100" smtClean="0"/>
              <a:t>Page </a:t>
            </a:r>
            <a:fld id="{D956CA73-587C-4D4F-A789-877EAEB1E08D}" type="slidenum">
              <a:rPr lang="es-MX" sz="1100" smtClean="0"/>
              <a:pPr/>
              <a:t>12</a:t>
            </a:fld>
            <a:endParaRPr lang="es-MX" sz="1100" dirty="0"/>
          </a:p>
        </p:txBody>
      </p:sp>
      <p:sp>
        <p:nvSpPr>
          <p:cNvPr id="6" name="Shape 270"/>
          <p:cNvSpPr txBox="1"/>
          <p:nvPr/>
        </p:nvSpPr>
        <p:spPr>
          <a:xfrm>
            <a:off x="1752600" y="2057400"/>
            <a:ext cx="6172200"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Syncopate"/>
              <a:buNone/>
            </a:pPr>
            <a:r>
              <a:rPr lang="en-US" sz="2000" b="0" i="0" u="none" strike="noStrike" cap="none" baseline="0" dirty="0">
                <a:solidFill>
                  <a:srgbClr val="000000"/>
                </a:solidFill>
                <a:latin typeface="Syncopate"/>
                <a:ea typeface="Syncopate"/>
                <a:cs typeface="Syncopate"/>
                <a:sym typeface="Syncopate"/>
              </a:rPr>
              <a:t>Assistive Technology </a:t>
            </a:r>
            <a:r>
              <a:rPr lang="en-US" sz="2000" b="1" i="0" u="sng" strike="noStrike" cap="none" baseline="0" dirty="0">
                <a:solidFill>
                  <a:srgbClr val="000000"/>
                </a:solidFill>
                <a:latin typeface="Syncopate"/>
                <a:ea typeface="Syncopate"/>
                <a:cs typeface="Syncopate"/>
                <a:sym typeface="Syncopate"/>
              </a:rPr>
              <a:t>Device</a:t>
            </a:r>
            <a:r>
              <a:rPr lang="en-US" sz="2000" b="0" i="0" u="none" strike="noStrike" cap="none" baseline="0" dirty="0">
                <a:solidFill>
                  <a:srgbClr val="000000"/>
                </a:solidFill>
                <a:latin typeface="Syncopate"/>
                <a:ea typeface="Syncopate"/>
                <a:cs typeface="Syncopate"/>
                <a:sym typeface="Syncopate"/>
              </a:rPr>
              <a:t> is</a:t>
            </a:r>
          </a:p>
          <a:p>
            <a:pPr marL="0" marR="0" lvl="0" indent="0" algn="l" rtl="0">
              <a:lnSpc>
                <a:spcPct val="100000"/>
              </a:lnSpc>
              <a:spcBef>
                <a:spcPts val="0"/>
              </a:spcBef>
              <a:spcAft>
                <a:spcPts val="0"/>
              </a:spcAft>
              <a:buClr>
                <a:srgbClr val="000000"/>
              </a:buClr>
              <a:buFont typeface="Syncopate"/>
              <a:buNone/>
            </a:pPr>
            <a:endParaRPr sz="2000" dirty="0">
              <a:latin typeface="Syncopate"/>
              <a:ea typeface="Syncopate"/>
              <a:cs typeface="Syncopate"/>
              <a:sym typeface="Syncopate"/>
            </a:endParaRPr>
          </a:p>
          <a:p>
            <a:pPr marL="0" marR="0" lvl="0" indent="0" algn="l" rtl="0">
              <a:lnSpc>
                <a:spcPct val="100000"/>
              </a:lnSpc>
              <a:spcBef>
                <a:spcPts val="0"/>
              </a:spcBef>
              <a:spcAft>
                <a:spcPts val="0"/>
              </a:spcAft>
              <a:buClr>
                <a:srgbClr val="000000"/>
              </a:buClr>
              <a:buSzPct val="25000"/>
              <a:buFont typeface="Arial"/>
              <a:buNone/>
            </a:pPr>
            <a:r>
              <a:rPr lang="en-US" sz="4400" b="0" i="0" u="none" strike="noStrike" cap="none" baseline="0" dirty="0">
                <a:solidFill>
                  <a:srgbClr val="000000"/>
                </a:solidFill>
                <a:latin typeface="Arial"/>
                <a:ea typeface="Arial"/>
                <a:cs typeface="Arial"/>
                <a:sym typeface="Arial"/>
              </a:rPr>
              <a:t>  </a:t>
            </a:r>
            <a:r>
              <a:rPr lang="en-US" sz="4400" b="0" i="1" u="none" strike="noStrike" cap="none" baseline="0" dirty="0">
                <a:solidFill>
                  <a:srgbClr val="000000"/>
                </a:solidFill>
                <a:latin typeface="Cabin"/>
                <a:ea typeface="Cabin"/>
                <a:cs typeface="Cabin"/>
                <a:sym typeface="Cabin"/>
              </a:rPr>
              <a:t>Any </a:t>
            </a:r>
            <a:r>
              <a:rPr lang="en-US" sz="4400" b="1" i="1" u="none" strike="noStrike" cap="none" baseline="0" dirty="0">
                <a:solidFill>
                  <a:srgbClr val="000000"/>
                </a:solidFill>
                <a:latin typeface="Cabin"/>
                <a:ea typeface="Cabin"/>
                <a:cs typeface="Cabin"/>
                <a:sym typeface="Cabin"/>
              </a:rPr>
              <a:t>Thing</a:t>
            </a:r>
          </a:p>
          <a:p>
            <a:pPr marL="0" marR="0" lvl="0" indent="0" algn="l" rtl="0">
              <a:lnSpc>
                <a:spcPct val="100000"/>
              </a:lnSpc>
              <a:spcBef>
                <a:spcPts val="0"/>
              </a:spcBef>
              <a:spcAft>
                <a:spcPts val="0"/>
              </a:spcAft>
              <a:buClr>
                <a:srgbClr val="000000"/>
              </a:buClr>
              <a:buSzPct val="25000"/>
              <a:buFont typeface="Comic Sans MS"/>
              <a:buNone/>
            </a:pPr>
            <a:r>
              <a:rPr lang="en-US" sz="3200" b="0" i="0" u="none" strike="noStrike" cap="none" baseline="0" dirty="0">
                <a:solidFill>
                  <a:srgbClr val="000000"/>
                </a:solidFill>
                <a:latin typeface="Comic Sans MS"/>
                <a:ea typeface="Comic Sans MS"/>
                <a:cs typeface="Comic Sans MS"/>
                <a:sym typeface="Comic Sans MS"/>
              </a:rPr>
              <a:t>That Helps</a:t>
            </a:r>
          </a:p>
          <a:p>
            <a:pPr marL="0" marR="0" lvl="0" indent="0" algn="l" rtl="0">
              <a:lnSpc>
                <a:spcPct val="100000"/>
              </a:lnSpc>
              <a:spcBef>
                <a:spcPts val="0"/>
              </a:spcBef>
              <a:spcAft>
                <a:spcPts val="0"/>
              </a:spcAft>
              <a:buClr>
                <a:srgbClr val="000000"/>
              </a:buClr>
              <a:buSzPct val="25000"/>
              <a:buFont typeface="Arial"/>
              <a:buNone/>
            </a:pPr>
            <a:r>
              <a:rPr lang="en-US" sz="4400" b="0" i="0" u="none" strike="noStrike" cap="none" baseline="0" dirty="0">
                <a:solidFill>
                  <a:srgbClr val="000000"/>
                </a:solidFill>
                <a:latin typeface="Arial"/>
                <a:ea typeface="Arial"/>
                <a:cs typeface="Arial"/>
                <a:sym typeface="Arial"/>
              </a:rPr>
              <a:t>      A </a:t>
            </a:r>
            <a:r>
              <a:rPr lang="en-US" sz="4400" b="1" i="0" u="none" strike="noStrike" cap="none" baseline="0" dirty="0">
                <a:solidFill>
                  <a:srgbClr val="000000"/>
                </a:solidFill>
                <a:latin typeface="Arial"/>
                <a:ea typeface="Arial"/>
                <a:cs typeface="Arial"/>
                <a:sym typeface="Arial"/>
              </a:rPr>
              <a:t>Child</a:t>
            </a:r>
            <a:r>
              <a:rPr lang="en-US" sz="4400" b="0" i="0" u="none" strike="noStrike" cap="none" baseline="0" dirty="0">
                <a:solidFill>
                  <a:srgbClr val="000000"/>
                </a:solidFill>
                <a:latin typeface="Arial"/>
                <a:ea typeface="Arial"/>
                <a:cs typeface="Arial"/>
                <a:sym typeface="Arial"/>
              </a:rPr>
              <a:t> </a:t>
            </a:r>
            <a:r>
              <a:rPr lang="en-US" sz="2000" b="0" i="0" u="none" strike="noStrike" cap="none" baseline="0" dirty="0">
                <a:solidFill>
                  <a:srgbClr val="000000"/>
                </a:solidFill>
                <a:latin typeface="Arial"/>
                <a:ea typeface="Arial"/>
                <a:cs typeface="Arial"/>
                <a:sym typeface="Arial"/>
              </a:rPr>
              <a:t>with a Disability/Delay</a:t>
            </a:r>
          </a:p>
          <a:p>
            <a:pPr marL="0" marR="0" lvl="0" indent="0" algn="l" rtl="0">
              <a:lnSpc>
                <a:spcPct val="100000"/>
              </a:lnSpc>
              <a:spcBef>
                <a:spcPts val="0"/>
              </a:spcBef>
              <a:spcAft>
                <a:spcPts val="0"/>
              </a:spcAft>
              <a:buClr>
                <a:srgbClr val="000000"/>
              </a:buClr>
              <a:buSzPct val="25000"/>
              <a:buFont typeface="Impact"/>
              <a:buNone/>
            </a:pPr>
            <a:r>
              <a:rPr lang="en-US" sz="4400" b="1" i="0" u="none" strike="noStrike" cap="none" baseline="0" dirty="0">
                <a:solidFill>
                  <a:srgbClr val="000000"/>
                </a:solidFill>
                <a:latin typeface="Impact"/>
                <a:ea typeface="Impact"/>
                <a:cs typeface="Impact"/>
                <a:sym typeface="Impact"/>
              </a:rPr>
              <a:t>Do Something</a:t>
            </a:r>
          </a:p>
          <a:p>
            <a:pPr marL="0" marR="0" lvl="0" indent="0" algn="l" rtl="0">
              <a:lnSpc>
                <a:spcPct val="100000"/>
              </a:lnSpc>
              <a:spcBef>
                <a:spcPts val="0"/>
              </a:spcBef>
              <a:spcAft>
                <a:spcPts val="0"/>
              </a:spcAft>
              <a:buClr>
                <a:srgbClr val="000000"/>
              </a:buClr>
              <a:buSzPct val="25000"/>
              <a:buFont typeface="Arial"/>
              <a:buNone/>
            </a:pPr>
            <a:r>
              <a:rPr lang="en-US" sz="3200" b="0" i="0" u="none" strike="noStrike" cap="none" baseline="0" dirty="0">
                <a:solidFill>
                  <a:srgbClr val="000000"/>
                </a:solidFill>
                <a:latin typeface="Arial"/>
                <a:ea typeface="Arial"/>
                <a:cs typeface="Arial"/>
                <a:sym typeface="Arial"/>
              </a:rPr>
              <a:t>     </a:t>
            </a:r>
            <a:r>
              <a:rPr lang="en-US" sz="3200" b="0" i="0" u="none" strike="noStrike" cap="none" baseline="0" dirty="0">
                <a:solidFill>
                  <a:srgbClr val="000000"/>
                </a:solidFill>
                <a:latin typeface="Trebuchet MS"/>
                <a:ea typeface="Trebuchet MS"/>
                <a:cs typeface="Trebuchet MS"/>
                <a:sym typeface="Trebuchet MS"/>
              </a:rPr>
              <a:t>They Could Not Do Without </a:t>
            </a:r>
            <a:r>
              <a:rPr lang="en-US" sz="3200" b="0" i="0" u="none" strike="noStrike" cap="none" baseline="0" dirty="0" smtClean="0">
                <a:solidFill>
                  <a:srgbClr val="000000"/>
                </a:solidFill>
                <a:latin typeface="Trebuchet MS"/>
                <a:ea typeface="Trebuchet MS"/>
                <a:cs typeface="Trebuchet MS"/>
                <a:sym typeface="Trebuchet MS"/>
              </a:rPr>
              <a:t>It</a:t>
            </a:r>
          </a:p>
          <a:p>
            <a:pPr marL="0" marR="0" lvl="0" indent="0" algn="l" rtl="0">
              <a:lnSpc>
                <a:spcPct val="100000"/>
              </a:lnSpc>
              <a:spcBef>
                <a:spcPts val="0"/>
              </a:spcBef>
              <a:spcAft>
                <a:spcPts val="0"/>
              </a:spcAft>
              <a:buClr>
                <a:srgbClr val="000000"/>
              </a:buClr>
              <a:buSzPct val="25000"/>
              <a:buFont typeface="Arial"/>
              <a:buNone/>
            </a:pPr>
            <a:endParaRPr lang="en-US" sz="3200" b="0" i="0" u="none" strike="noStrike" cap="none" baseline="0" dirty="0">
              <a:solidFill>
                <a:srgbClr val="000000"/>
              </a:solidFill>
              <a:latin typeface="Trebuchet MS"/>
              <a:ea typeface="Trebuchet MS"/>
              <a:cs typeface="Trebuchet MS"/>
              <a:sym typeface="Trebuchet MS"/>
            </a:endParaRPr>
          </a:p>
        </p:txBody>
      </p:sp>
      <p:sp>
        <p:nvSpPr>
          <p:cNvPr id="3" name="TextBox 2"/>
          <p:cNvSpPr txBox="1"/>
          <p:nvPr/>
        </p:nvSpPr>
        <p:spPr>
          <a:xfrm>
            <a:off x="5715000" y="5864423"/>
            <a:ext cx="3200400" cy="307777"/>
          </a:xfrm>
          <a:prstGeom prst="rect">
            <a:avLst/>
          </a:prstGeom>
          <a:noFill/>
        </p:spPr>
        <p:txBody>
          <a:bodyPr wrap="square" rtlCol="0">
            <a:spAutoFit/>
          </a:bodyPr>
          <a:lstStyle/>
          <a:p>
            <a:r>
              <a:rPr lang="en-US" sz="1400" dirty="0" err="1" smtClean="0"/>
              <a:t>Gilormini</a:t>
            </a:r>
            <a:r>
              <a:rPr lang="en-US" sz="1400" dirty="0" smtClean="0"/>
              <a:t>, </a:t>
            </a:r>
            <a:r>
              <a:rPr lang="en-US" sz="1400" dirty="0" err="1" smtClean="0"/>
              <a:t>Milbourne</a:t>
            </a:r>
            <a:r>
              <a:rPr lang="en-US" sz="1400" dirty="0" smtClean="0"/>
              <a:t>, </a:t>
            </a:r>
            <a:r>
              <a:rPr lang="en-US" sz="1400" dirty="0" err="1" smtClean="0"/>
              <a:t>Mistrett</a:t>
            </a:r>
            <a:r>
              <a:rPr lang="en-US" sz="1400" dirty="0" smtClean="0"/>
              <a:t>, 2014</a:t>
            </a:r>
            <a:endParaRPr lang="en-US" sz="1400" dirty="0"/>
          </a:p>
        </p:txBody>
      </p:sp>
    </p:spTree>
    <p:extLst>
      <p:ext uri="{BB962C8B-B14F-4D97-AF65-F5344CB8AC3E}">
        <p14:creationId xmlns:p14="http://schemas.microsoft.com/office/powerpoint/2010/main" val="2679256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295400"/>
          </a:xfrm>
        </p:spPr>
        <p:txBody>
          <a:bodyPr/>
          <a:lstStyle/>
          <a:p>
            <a:r>
              <a:rPr lang="en-US" dirty="0" smtClean="0"/>
              <a:t>OSEP Part C Clarification Letter</a:t>
            </a:r>
            <a:endParaRPr lang="en-US" dirty="0"/>
          </a:p>
        </p:txBody>
      </p:sp>
      <p:sp>
        <p:nvSpPr>
          <p:cNvPr id="3" name="Content Placeholder 2"/>
          <p:cNvSpPr>
            <a:spLocks noGrp="1"/>
          </p:cNvSpPr>
          <p:nvPr>
            <p:ph idx="1"/>
          </p:nvPr>
        </p:nvSpPr>
        <p:spPr>
          <a:xfrm>
            <a:off x="457200" y="2057400"/>
            <a:ext cx="8229600" cy="3962400"/>
          </a:xfrm>
        </p:spPr>
        <p:txBody>
          <a:bodyPr anchor="ctr"/>
          <a:lstStyle/>
          <a:p>
            <a:pPr marL="0" indent="0" algn="ctr">
              <a:buNone/>
            </a:pPr>
            <a:r>
              <a:rPr lang="en-US" dirty="0"/>
              <a:t>“</a:t>
            </a:r>
            <a:r>
              <a:rPr lang="en-US" dirty="0" smtClean="0"/>
              <a:t>AT devices are required only if they relate to the developmental needs of the infants and toddlers served by the program.”</a:t>
            </a:r>
            <a:endParaRPr lang="en-US" dirty="0"/>
          </a:p>
          <a:p>
            <a:pPr marL="0" indent="0">
              <a:buNone/>
            </a:pPr>
            <a:endParaRPr lang="en-US" dirty="0"/>
          </a:p>
        </p:txBody>
      </p:sp>
      <p:sp>
        <p:nvSpPr>
          <p:cNvPr id="4" name="Slide Number Placeholder 3"/>
          <p:cNvSpPr>
            <a:spLocks noGrp="1"/>
          </p:cNvSpPr>
          <p:nvPr>
            <p:ph type="sldNum" sz="quarter" idx="10"/>
          </p:nvPr>
        </p:nvSpPr>
        <p:spPr/>
        <p:txBody>
          <a:bodyPr/>
          <a:lstStyle/>
          <a:p>
            <a:r>
              <a:rPr lang="es-MX" smtClean="0"/>
              <a:t>Page </a:t>
            </a:r>
            <a:fld id="{D956CA73-587C-4D4F-A789-877EAEB1E08D}" type="slidenum">
              <a:rPr lang="es-MX" smtClean="0"/>
              <a:pPr/>
              <a:t>13</a:t>
            </a:fld>
            <a:endParaRPr lang="es-MX" dirty="0"/>
          </a:p>
        </p:txBody>
      </p:sp>
    </p:spTree>
    <p:extLst>
      <p:ext uri="{BB962C8B-B14F-4D97-AF65-F5344CB8AC3E}">
        <p14:creationId xmlns:p14="http://schemas.microsoft.com/office/powerpoint/2010/main" val="852142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295400"/>
          </a:xfrm>
        </p:spPr>
        <p:txBody>
          <a:bodyPr/>
          <a:lstStyle/>
          <a:p>
            <a:r>
              <a:rPr lang="en-US" dirty="0" smtClean="0"/>
              <a:t>Keep in Mind That…</a:t>
            </a:r>
            <a:endParaRPr lang="en-US" dirty="0"/>
          </a:p>
        </p:txBody>
      </p:sp>
      <p:sp>
        <p:nvSpPr>
          <p:cNvPr id="3" name="Content Placeholder 2"/>
          <p:cNvSpPr>
            <a:spLocks noGrp="1"/>
          </p:cNvSpPr>
          <p:nvPr>
            <p:ph idx="1"/>
          </p:nvPr>
        </p:nvSpPr>
        <p:spPr>
          <a:xfrm>
            <a:off x="457200" y="2057400"/>
            <a:ext cx="8229600" cy="4114800"/>
          </a:xfrm>
        </p:spPr>
        <p:txBody>
          <a:bodyPr/>
          <a:lstStyle/>
          <a:p>
            <a:pPr>
              <a:lnSpc>
                <a:spcPct val="110000"/>
              </a:lnSpc>
            </a:pPr>
            <a:r>
              <a:rPr lang="en-US" dirty="0"/>
              <a:t>AT for infants </a:t>
            </a:r>
            <a:r>
              <a:rPr lang="en-US" dirty="0" smtClean="0"/>
              <a:t>and </a:t>
            </a:r>
            <a:r>
              <a:rPr lang="en-US" dirty="0"/>
              <a:t>toddlers looks different </a:t>
            </a:r>
            <a:r>
              <a:rPr lang="en-US" dirty="0" smtClean="0">
                <a:solidFill>
                  <a:srgbClr val="0D0D0D"/>
                </a:solidFill>
              </a:rPr>
              <a:t>than</a:t>
            </a:r>
            <a:r>
              <a:rPr lang="en-US" dirty="0"/>
              <a:t> </a:t>
            </a:r>
            <a:r>
              <a:rPr lang="en-US" dirty="0" smtClean="0"/>
              <a:t>AT </a:t>
            </a:r>
            <a:r>
              <a:rPr lang="en-US" dirty="0"/>
              <a:t>for students </a:t>
            </a:r>
            <a:r>
              <a:rPr lang="en-US" dirty="0" smtClean="0"/>
              <a:t>&amp; adults.</a:t>
            </a:r>
            <a:endParaRPr lang="en-US" dirty="0"/>
          </a:p>
          <a:p>
            <a:pPr>
              <a:lnSpc>
                <a:spcPct val="110000"/>
              </a:lnSpc>
            </a:pPr>
            <a:r>
              <a:rPr lang="en-US" dirty="0"/>
              <a:t>AT for infants </a:t>
            </a:r>
            <a:r>
              <a:rPr lang="en-US" dirty="0" smtClean="0"/>
              <a:t>and </a:t>
            </a:r>
            <a:r>
              <a:rPr lang="en-US" dirty="0"/>
              <a:t>toddlers is used to support a child’s </a:t>
            </a:r>
            <a:r>
              <a:rPr lang="en-US" dirty="0" smtClean="0"/>
              <a:t>development.</a:t>
            </a:r>
            <a:endParaRPr lang="en-US" dirty="0"/>
          </a:p>
          <a:p>
            <a:pPr>
              <a:lnSpc>
                <a:spcPct val="110000"/>
              </a:lnSpc>
            </a:pPr>
            <a:r>
              <a:rPr lang="en-US" dirty="0"/>
              <a:t>Many changes </a:t>
            </a:r>
            <a:r>
              <a:rPr lang="en-US" dirty="0">
                <a:solidFill>
                  <a:srgbClr val="0D0D0D"/>
                </a:solidFill>
              </a:rPr>
              <a:t>occur</a:t>
            </a:r>
            <a:r>
              <a:rPr lang="en-US" dirty="0"/>
              <a:t> as </a:t>
            </a:r>
            <a:r>
              <a:rPr lang="en-US" dirty="0" smtClean="0"/>
              <a:t>children grow, requiring dynamic and flexible </a:t>
            </a:r>
            <a:r>
              <a:rPr lang="en-US" dirty="0" smtClean="0">
                <a:solidFill>
                  <a:srgbClr val="0D0D0D"/>
                </a:solidFill>
              </a:rPr>
              <a:t>use</a:t>
            </a:r>
            <a:r>
              <a:rPr lang="en-US" dirty="0" smtClean="0"/>
              <a:t> </a:t>
            </a:r>
            <a:r>
              <a:rPr lang="en-US" dirty="0"/>
              <a:t>of </a:t>
            </a:r>
            <a:r>
              <a:rPr lang="en-US" dirty="0" smtClean="0"/>
              <a:t>AT.</a:t>
            </a:r>
            <a:endParaRPr lang="en-US" dirty="0"/>
          </a:p>
        </p:txBody>
      </p:sp>
      <p:sp>
        <p:nvSpPr>
          <p:cNvPr id="4" name="Slide Number Placeholder 3"/>
          <p:cNvSpPr>
            <a:spLocks noGrp="1"/>
          </p:cNvSpPr>
          <p:nvPr>
            <p:ph type="sldNum" sz="quarter" idx="10"/>
          </p:nvPr>
        </p:nvSpPr>
        <p:spPr/>
        <p:txBody>
          <a:bodyPr/>
          <a:lstStyle/>
          <a:p>
            <a:r>
              <a:rPr lang="es-MX" smtClean="0"/>
              <a:t>Page </a:t>
            </a:r>
            <a:fld id="{D956CA73-587C-4D4F-A789-877EAEB1E08D}" type="slidenum">
              <a:rPr lang="es-MX" smtClean="0"/>
              <a:pPr/>
              <a:t>14</a:t>
            </a:fld>
            <a:endParaRPr lang="es-MX" dirty="0"/>
          </a:p>
        </p:txBody>
      </p:sp>
    </p:spTree>
    <p:extLst>
      <p:ext uri="{BB962C8B-B14F-4D97-AF65-F5344CB8AC3E}">
        <p14:creationId xmlns:p14="http://schemas.microsoft.com/office/powerpoint/2010/main" val="22368520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295400"/>
          </a:xfrm>
        </p:spPr>
        <p:txBody>
          <a:bodyPr/>
          <a:lstStyle/>
          <a:p>
            <a:r>
              <a:rPr lang="en-US" dirty="0" smtClean="0"/>
              <a:t>AT Services: Defined</a:t>
            </a:r>
            <a:endParaRPr lang="en-US" dirty="0"/>
          </a:p>
        </p:txBody>
      </p:sp>
      <p:sp>
        <p:nvSpPr>
          <p:cNvPr id="3" name="Content Placeholder 2"/>
          <p:cNvSpPr>
            <a:spLocks noGrp="1"/>
          </p:cNvSpPr>
          <p:nvPr>
            <p:ph idx="1"/>
          </p:nvPr>
        </p:nvSpPr>
        <p:spPr>
          <a:xfrm>
            <a:off x="457200" y="2057400"/>
            <a:ext cx="4267200" cy="4343400"/>
          </a:xfrm>
        </p:spPr>
        <p:txBody>
          <a:bodyPr anchor="ctr"/>
          <a:lstStyle/>
          <a:p>
            <a:pPr marL="0" indent="0" algn="ctr">
              <a:buNone/>
            </a:pPr>
            <a:r>
              <a:rPr lang="en-US" sz="2800" b="1" dirty="0" smtClean="0"/>
              <a:t>Assistive </a:t>
            </a:r>
            <a:r>
              <a:rPr lang="en-US" sz="2800" b="1" dirty="0"/>
              <a:t>technology services </a:t>
            </a:r>
            <a:r>
              <a:rPr lang="en-US" sz="2800" dirty="0" smtClean="0"/>
              <a:t>help </a:t>
            </a:r>
            <a:r>
              <a:rPr lang="en-US" sz="2800" dirty="0"/>
              <a:t>with the selection, development, maintenance, repair, and training in the use of </a:t>
            </a:r>
            <a:r>
              <a:rPr lang="en-US" sz="2800" dirty="0" smtClean="0"/>
              <a:t>assistive technology.</a:t>
            </a:r>
            <a:endParaRPr lang="en-US" sz="2800" dirty="0"/>
          </a:p>
        </p:txBody>
      </p:sp>
      <p:sp>
        <p:nvSpPr>
          <p:cNvPr id="4" name="Slide Number Placeholder 3"/>
          <p:cNvSpPr>
            <a:spLocks noGrp="1"/>
          </p:cNvSpPr>
          <p:nvPr>
            <p:ph type="sldNum" sz="quarter" idx="10"/>
          </p:nvPr>
        </p:nvSpPr>
        <p:spPr/>
        <p:txBody>
          <a:bodyPr/>
          <a:lstStyle/>
          <a:p>
            <a:r>
              <a:rPr lang="es-MX" smtClean="0"/>
              <a:t>Page </a:t>
            </a:r>
            <a:fld id="{D956CA73-587C-4D4F-A789-877EAEB1E08D}" type="slidenum">
              <a:rPr lang="es-MX" smtClean="0"/>
              <a:pPr/>
              <a:t>15</a:t>
            </a:fld>
            <a:endParaRPr lang="es-MX" dirty="0"/>
          </a:p>
        </p:txBody>
      </p:sp>
      <p:pic>
        <p:nvPicPr>
          <p:cNvPr id="6" name="Picture 5" descr="IMG_089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0" y="2895600"/>
            <a:ext cx="3886200" cy="2590800"/>
          </a:xfrm>
          <a:prstGeom prst="rect">
            <a:avLst/>
          </a:prstGeom>
        </p:spPr>
      </p:pic>
    </p:spTree>
    <p:extLst>
      <p:ext uri="{BB962C8B-B14F-4D97-AF65-F5344CB8AC3E}">
        <p14:creationId xmlns:p14="http://schemas.microsoft.com/office/powerpoint/2010/main" val="8563444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295400"/>
          </a:xfrm>
        </p:spPr>
        <p:txBody>
          <a:bodyPr/>
          <a:lstStyle/>
          <a:p>
            <a:r>
              <a:rPr lang="en-US" dirty="0" smtClean="0"/>
              <a:t>In Simple Language</a:t>
            </a:r>
            <a:endParaRPr lang="en-US" dirty="0"/>
          </a:p>
        </p:txBody>
      </p:sp>
      <p:sp>
        <p:nvSpPr>
          <p:cNvPr id="4" name="Slide Number Placeholder 3"/>
          <p:cNvSpPr>
            <a:spLocks noGrp="1"/>
          </p:cNvSpPr>
          <p:nvPr>
            <p:ph type="sldNum" sz="quarter" idx="10"/>
          </p:nvPr>
        </p:nvSpPr>
        <p:spPr/>
        <p:txBody>
          <a:bodyPr/>
          <a:lstStyle/>
          <a:p>
            <a:r>
              <a:rPr lang="es-MX" smtClean="0"/>
              <a:t>Page </a:t>
            </a:r>
            <a:fld id="{D956CA73-587C-4D4F-A789-877EAEB1E08D}" type="slidenum">
              <a:rPr lang="es-MX" smtClean="0"/>
              <a:pPr/>
              <a:t>16</a:t>
            </a:fld>
            <a:endParaRPr lang="es-MX" dirty="0"/>
          </a:p>
        </p:txBody>
      </p:sp>
      <p:sp>
        <p:nvSpPr>
          <p:cNvPr id="5" name="TextBox 4"/>
          <p:cNvSpPr txBox="1"/>
          <p:nvPr/>
        </p:nvSpPr>
        <p:spPr>
          <a:xfrm>
            <a:off x="3274245" y="3285549"/>
            <a:ext cx="184666" cy="369332"/>
          </a:xfrm>
          <a:prstGeom prst="rect">
            <a:avLst/>
          </a:prstGeom>
          <a:noFill/>
        </p:spPr>
        <p:txBody>
          <a:bodyPr wrap="none" rtlCol="0">
            <a:spAutoFit/>
          </a:bodyPr>
          <a:lstStyle/>
          <a:p>
            <a:endParaRPr lang="en-US" dirty="0"/>
          </a:p>
        </p:txBody>
      </p:sp>
      <p:sp>
        <p:nvSpPr>
          <p:cNvPr id="7" name="Shape 253"/>
          <p:cNvSpPr txBox="1"/>
          <p:nvPr/>
        </p:nvSpPr>
        <p:spPr>
          <a:xfrm>
            <a:off x="457200" y="1981200"/>
            <a:ext cx="8229600" cy="42672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Syncopate"/>
              <a:buNone/>
            </a:pPr>
            <a:r>
              <a:rPr lang="en-US" sz="2000" b="0" i="0" u="none" strike="noStrike" cap="none" baseline="0" dirty="0">
                <a:solidFill>
                  <a:srgbClr val="000000"/>
                </a:solidFill>
                <a:latin typeface="Syncopate"/>
                <a:ea typeface="Syncopate"/>
                <a:cs typeface="Syncopate"/>
                <a:sym typeface="Syncopate"/>
              </a:rPr>
              <a:t>Assistive Technology </a:t>
            </a:r>
            <a:r>
              <a:rPr lang="en-US" sz="2000" b="1" i="0" u="sng" strike="noStrike" cap="none" baseline="0" dirty="0">
                <a:solidFill>
                  <a:srgbClr val="000000"/>
                </a:solidFill>
                <a:latin typeface="Syncopate"/>
                <a:ea typeface="Syncopate"/>
                <a:cs typeface="Syncopate"/>
                <a:sym typeface="Syncopate"/>
              </a:rPr>
              <a:t>SERVICE</a:t>
            </a:r>
            <a:r>
              <a:rPr lang="en-US" sz="2000" b="0" i="0" u="none" strike="noStrike" cap="none" baseline="0" dirty="0">
                <a:solidFill>
                  <a:srgbClr val="000000"/>
                </a:solidFill>
                <a:latin typeface="Syncopate"/>
                <a:ea typeface="Syncopate"/>
                <a:cs typeface="Syncopate"/>
                <a:sym typeface="Syncopate"/>
              </a:rPr>
              <a:t> is</a:t>
            </a:r>
          </a:p>
          <a:p>
            <a:pPr marL="0" marR="0" lvl="0" indent="0" algn="l" rtl="0">
              <a:lnSpc>
                <a:spcPct val="100000"/>
              </a:lnSpc>
              <a:spcBef>
                <a:spcPts val="0"/>
              </a:spcBef>
              <a:spcAft>
                <a:spcPts val="0"/>
              </a:spcAft>
              <a:buClr>
                <a:srgbClr val="000000"/>
              </a:buClr>
              <a:buSzPct val="25000"/>
              <a:buFont typeface="Arial"/>
              <a:buNone/>
            </a:pPr>
            <a:r>
              <a:rPr lang="en-US" sz="4400" b="0" i="0" u="none" strike="noStrike" cap="none" baseline="0" dirty="0">
                <a:solidFill>
                  <a:srgbClr val="000000"/>
                </a:solidFill>
                <a:latin typeface="Arial"/>
                <a:ea typeface="Arial"/>
                <a:cs typeface="Arial"/>
                <a:sym typeface="Arial"/>
              </a:rPr>
              <a:t>  </a:t>
            </a:r>
            <a:r>
              <a:rPr lang="en-US" sz="4400" b="0" i="1" u="none" strike="noStrike" cap="none" baseline="0" dirty="0">
                <a:solidFill>
                  <a:srgbClr val="000000"/>
                </a:solidFill>
                <a:latin typeface="Cabin"/>
                <a:ea typeface="Cabin"/>
                <a:cs typeface="Cabin"/>
                <a:sym typeface="Cabin"/>
              </a:rPr>
              <a:t>Any </a:t>
            </a:r>
            <a:r>
              <a:rPr lang="en-US" sz="4400" b="1" i="1" u="none" strike="noStrike" cap="none" baseline="0" dirty="0">
                <a:solidFill>
                  <a:srgbClr val="000000"/>
                </a:solidFill>
                <a:latin typeface="Cabin"/>
                <a:ea typeface="Cabin"/>
                <a:cs typeface="Cabin"/>
                <a:sym typeface="Cabin"/>
              </a:rPr>
              <a:t>Behavior</a:t>
            </a:r>
          </a:p>
          <a:p>
            <a:pPr marL="0" marR="0" lvl="0" indent="0" algn="l" rtl="0">
              <a:lnSpc>
                <a:spcPct val="100000"/>
              </a:lnSpc>
              <a:spcBef>
                <a:spcPts val="0"/>
              </a:spcBef>
              <a:spcAft>
                <a:spcPts val="0"/>
              </a:spcAft>
              <a:buClr>
                <a:srgbClr val="000000"/>
              </a:buClr>
              <a:buSzPct val="25000"/>
              <a:buFont typeface="Comic Sans MS"/>
              <a:buNone/>
            </a:pPr>
            <a:r>
              <a:rPr lang="en-US" sz="3200" b="0" i="0" u="none" strike="noStrike" cap="none" baseline="0" dirty="0">
                <a:solidFill>
                  <a:srgbClr val="000000"/>
                </a:solidFill>
                <a:latin typeface="Comic Sans MS"/>
                <a:ea typeface="Comic Sans MS"/>
                <a:cs typeface="Comic Sans MS"/>
                <a:sym typeface="Comic Sans MS"/>
              </a:rPr>
              <a:t>That directly </a:t>
            </a:r>
            <a:r>
              <a:rPr lang="en-US" sz="4400" b="1" i="0" u="none" strike="noStrike" cap="none" baseline="0" dirty="0">
                <a:solidFill>
                  <a:srgbClr val="000000"/>
                </a:solidFill>
                <a:latin typeface="Arial"/>
                <a:ea typeface="Arial"/>
                <a:cs typeface="Arial"/>
                <a:sym typeface="Arial"/>
              </a:rPr>
              <a:t>Assists</a:t>
            </a:r>
            <a:r>
              <a:rPr lang="en-US" sz="4400" b="0" i="0" u="none" strike="noStrike" cap="none" baseline="0" dirty="0">
                <a:solidFill>
                  <a:srgbClr val="000000"/>
                </a:solidFill>
                <a:latin typeface="Arial"/>
                <a:ea typeface="Arial"/>
                <a:cs typeface="Arial"/>
                <a:sym typeface="Arial"/>
              </a:rPr>
              <a:t> </a:t>
            </a:r>
          </a:p>
          <a:p>
            <a:pPr marL="457200" marR="0" lvl="0" indent="457200" algn="l" rtl="0">
              <a:lnSpc>
                <a:spcPct val="115000"/>
              </a:lnSpc>
              <a:spcBef>
                <a:spcPts val="0"/>
              </a:spcBef>
              <a:spcAft>
                <a:spcPts val="0"/>
              </a:spcAft>
              <a:buClr>
                <a:srgbClr val="000000"/>
              </a:buClr>
              <a:buSzPct val="25000"/>
              <a:buFont typeface="Arial"/>
              <a:buNone/>
            </a:pPr>
            <a:r>
              <a:rPr lang="en-US" sz="2000" b="0" i="0" u="none" strike="noStrike" cap="none" baseline="0" dirty="0">
                <a:solidFill>
                  <a:srgbClr val="000000"/>
                </a:solidFill>
                <a:latin typeface="Arial"/>
                <a:ea typeface="Arial"/>
                <a:cs typeface="Arial"/>
                <a:sym typeface="Arial"/>
              </a:rPr>
              <a:t>a family of a child with a Disability/Delay</a:t>
            </a:r>
          </a:p>
          <a:p>
            <a:pPr marL="0" marR="0" lvl="0" indent="0" algn="l" rtl="0">
              <a:lnSpc>
                <a:spcPct val="100000"/>
              </a:lnSpc>
              <a:spcBef>
                <a:spcPts val="0"/>
              </a:spcBef>
              <a:spcAft>
                <a:spcPts val="0"/>
              </a:spcAft>
              <a:buClr>
                <a:srgbClr val="000000"/>
              </a:buClr>
              <a:buSzPct val="25000"/>
              <a:buFont typeface="Impact"/>
              <a:buNone/>
            </a:pPr>
            <a:r>
              <a:rPr lang="en-US" sz="4400" b="1" i="0" u="none" strike="noStrike" cap="none" baseline="0" dirty="0">
                <a:solidFill>
                  <a:srgbClr val="000000"/>
                </a:solidFill>
                <a:latin typeface="Impact"/>
                <a:ea typeface="Impact"/>
                <a:cs typeface="Impact"/>
                <a:sym typeface="Impact"/>
              </a:rPr>
              <a:t>consider, trial, SELECT, </a:t>
            </a:r>
            <a:r>
              <a:rPr lang="en-US" sz="4400" b="1" i="0" u="none" strike="noStrike" cap="none" baseline="0" dirty="0" smtClean="0">
                <a:solidFill>
                  <a:srgbClr val="000000"/>
                </a:solidFill>
                <a:latin typeface="Impact"/>
                <a:ea typeface="Impact"/>
                <a:cs typeface="Impact"/>
                <a:sym typeface="Impact"/>
              </a:rPr>
              <a:t>ACQUIRE</a:t>
            </a:r>
            <a:r>
              <a:rPr lang="en-US" sz="4400" b="1" i="0" u="none" strike="noStrike" cap="none" baseline="0" dirty="0">
                <a:solidFill>
                  <a:srgbClr val="000000"/>
                </a:solidFill>
                <a:latin typeface="Impact"/>
                <a:ea typeface="Impact"/>
                <a:cs typeface="Impact"/>
                <a:sym typeface="Impact"/>
              </a:rPr>
              <a:t>, </a:t>
            </a:r>
            <a:r>
              <a:rPr lang="en-US" sz="2800" b="1" i="0" u="none" strike="noStrike" cap="none" baseline="0" dirty="0">
                <a:solidFill>
                  <a:srgbClr val="000000"/>
                </a:solidFill>
                <a:latin typeface="Impact"/>
                <a:ea typeface="Impact"/>
                <a:cs typeface="Impact"/>
                <a:sym typeface="Impact"/>
              </a:rPr>
              <a:t>and</a:t>
            </a:r>
            <a:r>
              <a:rPr lang="en-US" sz="4400" b="1" i="0" u="none" strike="noStrike" cap="none" baseline="0" dirty="0">
                <a:solidFill>
                  <a:srgbClr val="000000"/>
                </a:solidFill>
                <a:latin typeface="Impact"/>
                <a:ea typeface="Impact"/>
                <a:cs typeface="Impact"/>
                <a:sym typeface="Impact"/>
              </a:rPr>
              <a:t> USE</a:t>
            </a:r>
          </a:p>
          <a:p>
            <a:pPr marL="0" marR="0" lvl="0" indent="0" algn="l" rtl="0">
              <a:lnSpc>
                <a:spcPct val="100000"/>
              </a:lnSpc>
              <a:spcBef>
                <a:spcPts val="0"/>
              </a:spcBef>
              <a:spcAft>
                <a:spcPts val="0"/>
              </a:spcAft>
              <a:buClr>
                <a:srgbClr val="000000"/>
              </a:buClr>
              <a:buSzPct val="25000"/>
              <a:buFont typeface="Arial"/>
              <a:buNone/>
            </a:pPr>
            <a:r>
              <a:rPr lang="en-US" sz="3200" b="0" i="0" u="none" strike="noStrike" cap="none" baseline="0" dirty="0">
                <a:solidFill>
                  <a:srgbClr val="000000"/>
                </a:solidFill>
                <a:latin typeface="Arial"/>
                <a:ea typeface="Arial"/>
                <a:cs typeface="Arial"/>
                <a:sym typeface="Arial"/>
              </a:rPr>
              <a:t>    </a:t>
            </a:r>
            <a:r>
              <a:rPr lang="en-US" sz="3200" b="0" i="0" u="none" strike="noStrike" cap="none" baseline="0" dirty="0">
                <a:solidFill>
                  <a:srgbClr val="000000"/>
                </a:solidFill>
                <a:latin typeface="Trebuchet MS"/>
                <a:ea typeface="Trebuchet MS"/>
                <a:cs typeface="Trebuchet MS"/>
                <a:sym typeface="Trebuchet MS"/>
              </a:rPr>
              <a:t>assistive technology </a:t>
            </a:r>
            <a:r>
              <a:rPr lang="en-US" sz="3200" b="0" i="0" u="none" strike="noStrike" cap="none" baseline="0" dirty="0" smtClean="0">
                <a:solidFill>
                  <a:srgbClr val="000000"/>
                </a:solidFill>
                <a:latin typeface="Trebuchet MS"/>
                <a:ea typeface="Trebuchet MS"/>
                <a:cs typeface="Trebuchet MS"/>
                <a:sym typeface="Trebuchet MS"/>
              </a:rPr>
              <a:t>devices</a:t>
            </a:r>
            <a:endParaRPr lang="en-US" sz="3200" b="0" i="0" u="none" strike="noStrike" cap="none" baseline="0" dirty="0">
              <a:solidFill>
                <a:srgbClr val="000000"/>
              </a:solidFill>
              <a:latin typeface="Trebuchet MS"/>
              <a:ea typeface="Trebuchet MS"/>
              <a:cs typeface="Trebuchet MS"/>
              <a:sym typeface="Trebuchet MS"/>
            </a:endParaRPr>
          </a:p>
        </p:txBody>
      </p:sp>
      <p:sp>
        <p:nvSpPr>
          <p:cNvPr id="6" name="TextBox 5"/>
          <p:cNvSpPr txBox="1"/>
          <p:nvPr/>
        </p:nvSpPr>
        <p:spPr>
          <a:xfrm>
            <a:off x="5715000" y="5864423"/>
            <a:ext cx="3200400" cy="307777"/>
          </a:xfrm>
          <a:prstGeom prst="rect">
            <a:avLst/>
          </a:prstGeom>
          <a:noFill/>
        </p:spPr>
        <p:txBody>
          <a:bodyPr wrap="square" rtlCol="0">
            <a:spAutoFit/>
          </a:bodyPr>
          <a:lstStyle/>
          <a:p>
            <a:r>
              <a:rPr lang="en-US" sz="1400" dirty="0" err="1" smtClean="0"/>
              <a:t>Gilormini</a:t>
            </a:r>
            <a:r>
              <a:rPr lang="en-US" sz="1400" dirty="0" smtClean="0"/>
              <a:t>, </a:t>
            </a:r>
            <a:r>
              <a:rPr lang="en-US" sz="1400" dirty="0" err="1" smtClean="0"/>
              <a:t>Milbourne</a:t>
            </a:r>
            <a:r>
              <a:rPr lang="en-US" sz="1400" dirty="0" smtClean="0"/>
              <a:t>, </a:t>
            </a:r>
            <a:r>
              <a:rPr lang="en-US" sz="1400" dirty="0" err="1" smtClean="0"/>
              <a:t>Mistrett</a:t>
            </a:r>
            <a:r>
              <a:rPr lang="en-US" sz="1400" dirty="0" smtClean="0"/>
              <a:t>, 2014</a:t>
            </a:r>
            <a:endParaRPr lang="en-US" sz="1400" dirty="0"/>
          </a:p>
        </p:txBody>
      </p:sp>
    </p:spTree>
    <p:extLst>
      <p:ext uri="{BB962C8B-B14F-4D97-AF65-F5344CB8AC3E}">
        <p14:creationId xmlns:p14="http://schemas.microsoft.com/office/powerpoint/2010/main" val="12365462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295400"/>
          </a:xfrm>
        </p:spPr>
        <p:txBody>
          <a:bodyPr/>
          <a:lstStyle/>
          <a:p>
            <a:r>
              <a:rPr lang="en-US" dirty="0" smtClean="0"/>
              <a:t>Everyone’s Responsibility</a:t>
            </a:r>
            <a:endParaRPr lang="en-US" dirty="0"/>
          </a:p>
        </p:txBody>
      </p:sp>
      <p:sp>
        <p:nvSpPr>
          <p:cNvPr id="6" name="Content Placeholder 2"/>
          <p:cNvSpPr>
            <a:spLocks noGrp="1"/>
          </p:cNvSpPr>
          <p:nvPr>
            <p:ph idx="1"/>
          </p:nvPr>
        </p:nvSpPr>
        <p:spPr>
          <a:xfrm>
            <a:off x="457200" y="2057400"/>
            <a:ext cx="8229600" cy="4114800"/>
          </a:xfrm>
        </p:spPr>
        <p:txBody>
          <a:bodyPr/>
          <a:lstStyle/>
          <a:p>
            <a:pPr>
              <a:lnSpc>
                <a:spcPct val="110000"/>
              </a:lnSpc>
            </a:pPr>
            <a:r>
              <a:rPr lang="en-US" dirty="0" smtClean="0"/>
              <a:t>Everyone on the team has something important to contribute to the conversation about assistive technology</a:t>
            </a:r>
          </a:p>
          <a:p>
            <a:pPr>
              <a:lnSpc>
                <a:spcPct val="110000"/>
              </a:lnSpc>
            </a:pPr>
            <a:r>
              <a:rPr lang="en-US" dirty="0" smtClean="0"/>
              <a:t>AT is everyone’s responsibility</a:t>
            </a:r>
            <a:endParaRPr lang="en-US" dirty="0"/>
          </a:p>
        </p:txBody>
      </p:sp>
      <p:sp>
        <p:nvSpPr>
          <p:cNvPr id="4" name="Slide Number Placeholder 3"/>
          <p:cNvSpPr>
            <a:spLocks noGrp="1"/>
          </p:cNvSpPr>
          <p:nvPr>
            <p:ph type="sldNum" sz="quarter" idx="10"/>
          </p:nvPr>
        </p:nvSpPr>
        <p:spPr/>
        <p:txBody>
          <a:bodyPr/>
          <a:lstStyle/>
          <a:p>
            <a:r>
              <a:rPr lang="es-MX" smtClean="0"/>
              <a:t>Page </a:t>
            </a:r>
            <a:fld id="{D956CA73-587C-4D4F-A789-877EAEB1E08D}" type="slidenum">
              <a:rPr lang="es-MX" smtClean="0"/>
              <a:pPr/>
              <a:t>17</a:t>
            </a:fld>
            <a:endParaRPr lang="es-MX" dirty="0"/>
          </a:p>
        </p:txBody>
      </p:sp>
      <p:sp>
        <p:nvSpPr>
          <p:cNvPr id="5" name="TextBox 4"/>
          <p:cNvSpPr txBox="1"/>
          <p:nvPr/>
        </p:nvSpPr>
        <p:spPr>
          <a:xfrm>
            <a:off x="3274245" y="3285549"/>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723184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429000"/>
            <a:ext cx="8382000" cy="1981200"/>
          </a:xfrm>
        </p:spPr>
        <p:txBody>
          <a:bodyPr/>
          <a:lstStyle/>
          <a:p>
            <a:r>
              <a:rPr lang="en-US" dirty="0" smtClean="0"/>
              <a:t>The Conversation of Including Assistive Technology</a:t>
            </a:r>
            <a:endParaRPr lang="en-US" dirty="0"/>
          </a:p>
        </p:txBody>
      </p:sp>
      <p:sp>
        <p:nvSpPr>
          <p:cNvPr id="4" name="Slide Number Placeholder 3"/>
          <p:cNvSpPr txBox="1">
            <a:spLocks/>
          </p:cNvSpPr>
          <p:nvPr/>
        </p:nvSpPr>
        <p:spPr>
          <a:xfrm>
            <a:off x="18473" y="6324600"/>
            <a:ext cx="5029200" cy="30797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s-MX" sz="1200" b="1" dirty="0" smtClean="0">
                <a:solidFill>
                  <a:srgbClr val="69BE28"/>
                </a:solidFill>
                <a:latin typeface="Century Gothic" charset="0"/>
              </a:rPr>
              <a:t>Page18</a:t>
            </a:r>
            <a:endParaRPr lang="es-MX" sz="1200" b="1" dirty="0">
              <a:solidFill>
                <a:srgbClr val="69BE28"/>
              </a:solidFill>
              <a:latin typeface="Century Gothic" charset="0"/>
            </a:endParaRPr>
          </a:p>
        </p:txBody>
      </p:sp>
    </p:spTree>
    <p:extLst>
      <p:ext uri="{BB962C8B-B14F-4D97-AF65-F5344CB8AC3E}">
        <p14:creationId xmlns:p14="http://schemas.microsoft.com/office/powerpoint/2010/main" val="42351280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609600" y="762000"/>
            <a:ext cx="8001000" cy="1295400"/>
          </a:xfrm>
        </p:spPr>
        <p:txBody>
          <a:bodyPr/>
          <a:lstStyle/>
          <a:p>
            <a:pPr eaLnBrk="1" hangingPunct="1"/>
            <a:r>
              <a:rPr lang="en-US" altLang="en-US" dirty="0" smtClean="0"/>
              <a:t>Individuals with Disabilities Education Act (IDEA)</a:t>
            </a:r>
          </a:p>
        </p:txBody>
      </p:sp>
      <p:sp>
        <p:nvSpPr>
          <p:cNvPr id="14340" name="Rectangle 3"/>
          <p:cNvSpPr>
            <a:spLocks noGrp="1" noChangeArrowheads="1"/>
          </p:cNvSpPr>
          <p:nvPr>
            <p:ph idx="1"/>
          </p:nvPr>
        </p:nvSpPr>
        <p:spPr>
          <a:xfrm>
            <a:off x="457200" y="2057400"/>
            <a:ext cx="8229600" cy="4191000"/>
          </a:xfrm>
        </p:spPr>
        <p:txBody>
          <a:bodyPr anchor="ctr">
            <a:normAutofit/>
          </a:bodyPr>
          <a:lstStyle/>
          <a:p>
            <a:pPr marL="0" indent="0" algn="ctr" eaLnBrk="1" hangingPunct="1">
              <a:lnSpc>
                <a:spcPct val="120000"/>
              </a:lnSpc>
              <a:buClr>
                <a:schemeClr val="tx1"/>
              </a:buClr>
              <a:buNone/>
            </a:pPr>
            <a:r>
              <a:rPr lang="en-US" altLang="en-US" sz="4000" dirty="0" smtClean="0"/>
              <a:t>IDEA requires that assistive technology be </a:t>
            </a:r>
            <a:r>
              <a:rPr lang="en-US" altLang="en-US" sz="4000" b="1" dirty="0" smtClean="0">
                <a:solidFill>
                  <a:srgbClr val="FF0000"/>
                </a:solidFill>
              </a:rPr>
              <a:t>CONSIDERED</a:t>
            </a:r>
            <a:r>
              <a:rPr lang="en-US" altLang="en-US" sz="4000" dirty="0" smtClean="0"/>
              <a:t> for all students with a disability who have an IFSP or IEP.</a:t>
            </a:r>
          </a:p>
        </p:txBody>
      </p:sp>
      <p:sp>
        <p:nvSpPr>
          <p:cNvPr id="4" name="Slide Number Placeholder 3"/>
          <p:cNvSpPr>
            <a:spLocks noGrp="1"/>
          </p:cNvSpPr>
          <p:nvPr>
            <p:ph type="sldNum" sz="quarter" idx="10"/>
          </p:nvPr>
        </p:nvSpPr>
        <p:spPr>
          <a:xfrm>
            <a:off x="18473" y="6324600"/>
            <a:ext cx="5029200" cy="307975"/>
          </a:xfrm>
        </p:spPr>
        <p:txBody>
          <a:bodyPr/>
          <a:lstStyle/>
          <a:p>
            <a:r>
              <a:rPr lang="es-MX" dirty="0" smtClean="0"/>
              <a:t>Page </a:t>
            </a:r>
            <a:fld id="{D956CA73-587C-4D4F-A789-877EAEB1E08D}" type="slidenum">
              <a:rPr lang="es-MX" smtClean="0"/>
              <a:pPr/>
              <a:t>19</a:t>
            </a:fld>
            <a:endParaRPr lang="es-MX" dirty="0"/>
          </a:p>
        </p:txBody>
      </p:sp>
    </p:spTree>
    <p:extLst>
      <p:ext uri="{BB962C8B-B14F-4D97-AF65-F5344CB8AC3E}">
        <p14:creationId xmlns:p14="http://schemas.microsoft.com/office/powerpoint/2010/main" val="338940996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Including Assistive Technology (AT) </a:t>
            </a:r>
            <a:r>
              <a:rPr lang="en-US" sz="2000" dirty="0"/>
              <a:t>in the </a:t>
            </a:r>
            <a:r>
              <a:rPr lang="en-US" sz="2000" dirty="0" smtClean="0"/>
              <a:t>Individual Family Service Plan (IFSP) and Individualized Education Program (IEP) </a:t>
            </a:r>
            <a:br>
              <a:rPr lang="en-US" sz="2000" dirty="0" smtClean="0"/>
            </a:br>
            <a:r>
              <a:rPr lang="en-US" sz="2000" dirty="0" smtClean="0"/>
              <a:t>Training materials created by PACER Center for Technology to Improve Kids’ Educational Success (TIKES) Project</a:t>
            </a:r>
            <a:endParaRPr lang="en-US" sz="2000" dirty="0"/>
          </a:p>
        </p:txBody>
      </p:sp>
      <p:sp>
        <p:nvSpPr>
          <p:cNvPr id="3" name="Content Placeholder 2"/>
          <p:cNvSpPr>
            <a:spLocks noGrp="1"/>
          </p:cNvSpPr>
          <p:nvPr>
            <p:ph idx="1"/>
          </p:nvPr>
        </p:nvSpPr>
        <p:spPr>
          <a:xfrm>
            <a:off x="457200" y="2057400"/>
            <a:ext cx="8229600" cy="4114800"/>
          </a:xfrm>
        </p:spPr>
        <p:txBody>
          <a:bodyPr/>
          <a:lstStyle/>
          <a:p>
            <a:pPr>
              <a:lnSpc>
                <a:spcPct val="150000"/>
              </a:lnSpc>
            </a:pPr>
            <a:r>
              <a:rPr lang="en-US" sz="2800" dirty="0" smtClean="0"/>
              <a:t>Paula Goldberg, PACER Center Executive Director</a:t>
            </a:r>
          </a:p>
          <a:p>
            <a:pPr>
              <a:lnSpc>
                <a:spcPct val="150000"/>
              </a:lnSpc>
            </a:pPr>
            <a:r>
              <a:rPr lang="en-US" sz="2800" dirty="0" smtClean="0"/>
              <a:t>Bridget Gilormini, Director PACER’s Simon Technology Center</a:t>
            </a:r>
          </a:p>
        </p:txBody>
      </p:sp>
      <p:sp>
        <p:nvSpPr>
          <p:cNvPr id="4" name="Slide Number Placeholder 3"/>
          <p:cNvSpPr>
            <a:spLocks noGrp="1"/>
          </p:cNvSpPr>
          <p:nvPr>
            <p:ph type="sldNum" sz="quarter" idx="10"/>
          </p:nvPr>
        </p:nvSpPr>
        <p:spPr/>
        <p:txBody>
          <a:bodyPr/>
          <a:lstStyle/>
          <a:p>
            <a:r>
              <a:rPr lang="es-MX" smtClean="0"/>
              <a:t>Page </a:t>
            </a:r>
            <a:fld id="{D956CA73-587C-4D4F-A789-877EAEB1E08D}" type="slidenum">
              <a:rPr lang="es-MX" smtClean="0"/>
              <a:pPr/>
              <a:t>2</a:t>
            </a:fld>
            <a:endParaRPr lang="es-MX" dirty="0"/>
          </a:p>
        </p:txBody>
      </p:sp>
    </p:spTree>
    <p:extLst>
      <p:ext uri="{BB962C8B-B14F-4D97-AF65-F5344CB8AC3E}">
        <p14:creationId xmlns:p14="http://schemas.microsoft.com/office/powerpoint/2010/main" val="23500534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609600" y="762000"/>
            <a:ext cx="8001000" cy="1295400"/>
          </a:xfrm>
        </p:spPr>
        <p:txBody>
          <a:bodyPr>
            <a:normAutofit fontScale="90000"/>
          </a:bodyPr>
          <a:lstStyle/>
          <a:p>
            <a:pPr eaLnBrk="1" hangingPunct="1"/>
            <a:r>
              <a:rPr lang="en-US" altLang="en-US" dirty="0" smtClean="0"/>
              <a:t>The Conversation of </a:t>
            </a:r>
            <a:br>
              <a:rPr lang="en-US" altLang="en-US" dirty="0" smtClean="0"/>
            </a:br>
            <a:r>
              <a:rPr lang="en-US" altLang="en-US" dirty="0" smtClean="0"/>
              <a:t>Including AT</a:t>
            </a:r>
          </a:p>
        </p:txBody>
      </p:sp>
      <p:sp>
        <p:nvSpPr>
          <p:cNvPr id="14340" name="Rectangle 3"/>
          <p:cNvSpPr>
            <a:spLocks noGrp="1" noChangeArrowheads="1"/>
          </p:cNvSpPr>
          <p:nvPr>
            <p:ph idx="1"/>
          </p:nvPr>
        </p:nvSpPr>
        <p:spPr>
          <a:xfrm>
            <a:off x="457200" y="2057400"/>
            <a:ext cx="8229600" cy="3886200"/>
          </a:xfrm>
        </p:spPr>
        <p:txBody>
          <a:bodyPr anchor="ctr">
            <a:normAutofit/>
          </a:bodyPr>
          <a:lstStyle/>
          <a:p>
            <a:pPr marL="0" indent="0" algn="ctr" eaLnBrk="1" hangingPunct="1">
              <a:lnSpc>
                <a:spcPct val="90000"/>
              </a:lnSpc>
              <a:buClr>
                <a:schemeClr val="tx1"/>
              </a:buClr>
              <a:buNone/>
            </a:pPr>
            <a:r>
              <a:rPr lang="en-US" altLang="en-US" sz="3600" dirty="0" smtClean="0"/>
              <a:t>Generally, consideration is a relatively </a:t>
            </a:r>
            <a:r>
              <a:rPr lang="en-US" altLang="en-US" sz="3600" b="1" dirty="0" smtClean="0">
                <a:solidFill>
                  <a:srgbClr val="FF0000"/>
                </a:solidFill>
              </a:rPr>
              <a:t>short process, or discussion</a:t>
            </a:r>
            <a:r>
              <a:rPr lang="en-US" altLang="en-US" sz="3600" dirty="0" smtClean="0"/>
              <a:t>, in which IFSP/IEP team members use information analysis and critical decision-making </a:t>
            </a:r>
            <a:r>
              <a:rPr lang="en-US" altLang="en-US" sz="3600" b="1" dirty="0" smtClean="0">
                <a:solidFill>
                  <a:srgbClr val="FF0000"/>
                </a:solidFill>
              </a:rPr>
              <a:t>to determine student needs for AT</a:t>
            </a:r>
            <a:r>
              <a:rPr lang="en-US" altLang="en-US" sz="3600" dirty="0" smtClean="0"/>
              <a:t>. </a:t>
            </a:r>
          </a:p>
        </p:txBody>
      </p:sp>
      <p:sp>
        <p:nvSpPr>
          <p:cNvPr id="4" name="Slide Number Placeholder 3"/>
          <p:cNvSpPr>
            <a:spLocks noGrp="1"/>
          </p:cNvSpPr>
          <p:nvPr>
            <p:ph type="sldNum" sz="quarter" idx="10"/>
          </p:nvPr>
        </p:nvSpPr>
        <p:spPr>
          <a:xfrm>
            <a:off x="10439" y="6324600"/>
            <a:ext cx="5029200" cy="307975"/>
          </a:xfrm>
        </p:spPr>
        <p:txBody>
          <a:bodyPr/>
          <a:lstStyle/>
          <a:p>
            <a:r>
              <a:rPr lang="es-MX" dirty="0" smtClean="0"/>
              <a:t>Page </a:t>
            </a:r>
            <a:fld id="{D956CA73-587C-4D4F-A789-877EAEB1E08D}" type="slidenum">
              <a:rPr lang="es-MX" smtClean="0"/>
              <a:pPr/>
              <a:t>20</a:t>
            </a:fld>
            <a:endParaRPr lang="es-MX" dirty="0"/>
          </a:p>
        </p:txBody>
      </p:sp>
    </p:spTree>
    <p:extLst>
      <p:ext uri="{BB962C8B-B14F-4D97-AF65-F5344CB8AC3E}">
        <p14:creationId xmlns:p14="http://schemas.microsoft.com/office/powerpoint/2010/main" val="4187351163"/>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609600" y="762000"/>
            <a:ext cx="8001000" cy="1295400"/>
          </a:xfrm>
        </p:spPr>
        <p:txBody>
          <a:bodyPr>
            <a:normAutofit/>
          </a:bodyPr>
          <a:lstStyle/>
          <a:p>
            <a:pPr eaLnBrk="1" hangingPunct="1"/>
            <a:r>
              <a:rPr lang="en-US" altLang="en-US" dirty="0" smtClean="0"/>
              <a:t>True or False</a:t>
            </a:r>
          </a:p>
        </p:txBody>
      </p:sp>
      <p:sp>
        <p:nvSpPr>
          <p:cNvPr id="14340" name="Rectangle 3"/>
          <p:cNvSpPr>
            <a:spLocks noGrp="1" noChangeArrowheads="1"/>
          </p:cNvSpPr>
          <p:nvPr>
            <p:ph idx="1"/>
          </p:nvPr>
        </p:nvSpPr>
        <p:spPr>
          <a:xfrm>
            <a:off x="533400" y="2133600"/>
            <a:ext cx="8229600" cy="3810000"/>
          </a:xfrm>
        </p:spPr>
        <p:txBody>
          <a:bodyPr anchor="ctr">
            <a:normAutofit/>
          </a:bodyPr>
          <a:lstStyle/>
          <a:p>
            <a:pPr marL="0" indent="0" algn="ctr" eaLnBrk="1" hangingPunct="1">
              <a:lnSpc>
                <a:spcPct val="90000"/>
              </a:lnSpc>
              <a:buClr>
                <a:schemeClr val="tx1"/>
              </a:buClr>
              <a:buNone/>
            </a:pPr>
            <a:r>
              <a:rPr lang="en-US" altLang="en-US" sz="4400" dirty="0" smtClean="0"/>
              <a:t>Consideration of AT is the same as an assessment or evaluation.</a:t>
            </a:r>
          </a:p>
        </p:txBody>
      </p:sp>
      <p:sp>
        <p:nvSpPr>
          <p:cNvPr id="4" name="Slide Number Placeholder 3"/>
          <p:cNvSpPr>
            <a:spLocks noGrp="1"/>
          </p:cNvSpPr>
          <p:nvPr>
            <p:ph type="sldNum" sz="quarter" idx="10"/>
          </p:nvPr>
        </p:nvSpPr>
        <p:spPr>
          <a:xfrm>
            <a:off x="27169" y="6324600"/>
            <a:ext cx="5029200" cy="307975"/>
          </a:xfrm>
        </p:spPr>
        <p:txBody>
          <a:bodyPr/>
          <a:lstStyle/>
          <a:p>
            <a:r>
              <a:rPr lang="es-MX" dirty="0" smtClean="0"/>
              <a:t>Page </a:t>
            </a:r>
            <a:fld id="{D956CA73-587C-4D4F-A789-877EAEB1E08D}" type="slidenum">
              <a:rPr lang="es-MX" smtClean="0"/>
              <a:pPr/>
              <a:t>21</a:t>
            </a:fld>
            <a:endParaRPr lang="es-MX" dirty="0"/>
          </a:p>
        </p:txBody>
      </p:sp>
    </p:spTree>
    <p:extLst>
      <p:ext uri="{BB962C8B-B14F-4D97-AF65-F5344CB8AC3E}">
        <p14:creationId xmlns:p14="http://schemas.microsoft.com/office/powerpoint/2010/main" val="3072445330"/>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295400"/>
          </a:xfrm>
        </p:spPr>
        <p:txBody>
          <a:bodyPr/>
          <a:lstStyle/>
          <a:p>
            <a:r>
              <a:rPr lang="en-US" dirty="0" smtClean="0"/>
              <a:t>In Simple Language</a:t>
            </a:r>
            <a:endParaRPr lang="en-US" dirty="0"/>
          </a:p>
        </p:txBody>
      </p:sp>
      <p:sp>
        <p:nvSpPr>
          <p:cNvPr id="3" name="Content Placeholder 2"/>
          <p:cNvSpPr>
            <a:spLocks noGrp="1"/>
          </p:cNvSpPr>
          <p:nvPr>
            <p:ph idx="1"/>
          </p:nvPr>
        </p:nvSpPr>
        <p:spPr/>
        <p:txBody>
          <a:bodyPr/>
          <a:lstStyle/>
          <a:p>
            <a:pPr marL="0" indent="0">
              <a:buNone/>
            </a:pPr>
            <a:endParaRPr lang="en-US" altLang="en-US" dirty="0"/>
          </a:p>
          <a:p>
            <a:pPr marL="0" indent="0" algn="ctr">
              <a:buNone/>
            </a:pPr>
            <a:r>
              <a:rPr lang="en-US" altLang="en-US" dirty="0" smtClean="0"/>
              <a:t>Consideration </a:t>
            </a:r>
            <a:r>
              <a:rPr lang="en-US" altLang="en-US" dirty="0"/>
              <a:t>is </a:t>
            </a:r>
            <a:r>
              <a:rPr lang="en-US" altLang="en-US" b="1" dirty="0">
                <a:solidFill>
                  <a:srgbClr val="FF0000"/>
                </a:solidFill>
              </a:rPr>
              <a:t>a </a:t>
            </a:r>
            <a:r>
              <a:rPr lang="en-US" altLang="en-US" b="1" dirty="0" smtClean="0">
                <a:solidFill>
                  <a:srgbClr val="FF0000"/>
                </a:solidFill>
              </a:rPr>
              <a:t>process </a:t>
            </a:r>
            <a:r>
              <a:rPr lang="en-US" altLang="en-US" dirty="0" smtClean="0"/>
              <a:t>that includes discussion among a child’s team about progress</a:t>
            </a:r>
            <a:r>
              <a:rPr lang="en-US" altLang="en-US" dirty="0"/>
              <a:t> </a:t>
            </a:r>
            <a:r>
              <a:rPr lang="en-US" altLang="en-US" dirty="0" smtClean="0"/>
              <a:t>and how AT might help meet a child’s needs.</a:t>
            </a:r>
            <a:endParaRPr lang="en-US" altLang="en-US" dirty="0"/>
          </a:p>
          <a:p>
            <a:endParaRPr lang="en-US" dirty="0"/>
          </a:p>
        </p:txBody>
      </p:sp>
      <p:sp>
        <p:nvSpPr>
          <p:cNvPr id="4" name="Slide Number Placeholder 3"/>
          <p:cNvSpPr>
            <a:spLocks noGrp="1"/>
          </p:cNvSpPr>
          <p:nvPr>
            <p:ph type="sldNum" sz="quarter" idx="10"/>
          </p:nvPr>
        </p:nvSpPr>
        <p:spPr/>
        <p:txBody>
          <a:bodyPr/>
          <a:lstStyle/>
          <a:p>
            <a:r>
              <a:rPr lang="es-MX" smtClean="0"/>
              <a:t>Page </a:t>
            </a:r>
            <a:fld id="{D956CA73-587C-4D4F-A789-877EAEB1E08D}" type="slidenum">
              <a:rPr lang="es-MX" smtClean="0"/>
              <a:pPr/>
              <a:t>22</a:t>
            </a:fld>
            <a:endParaRPr lang="es-MX" dirty="0"/>
          </a:p>
        </p:txBody>
      </p:sp>
    </p:spTree>
    <p:extLst>
      <p:ext uri="{BB962C8B-B14F-4D97-AF65-F5344CB8AC3E}">
        <p14:creationId xmlns:p14="http://schemas.microsoft.com/office/powerpoint/2010/main" val="33062118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609600" y="762000"/>
            <a:ext cx="7924800" cy="1219200"/>
          </a:xfrm>
        </p:spPr>
        <p:txBody>
          <a:bodyPr/>
          <a:lstStyle/>
          <a:p>
            <a:pPr eaLnBrk="1" hangingPunct="1"/>
            <a:r>
              <a:rPr lang="en-US" altLang="en-US" sz="4000" dirty="0" smtClean="0"/>
              <a:t>AT is </a:t>
            </a:r>
            <a:r>
              <a:rPr lang="en-US" altLang="en-US" sz="4000" dirty="0" smtClean="0">
                <a:solidFill>
                  <a:srgbClr val="FF0000"/>
                </a:solidFill>
              </a:rPr>
              <a:t>One</a:t>
            </a:r>
            <a:r>
              <a:rPr lang="en-US" altLang="en-US" sz="4000" dirty="0" smtClean="0"/>
              <a:t> of the Five Special Factors for Consideration</a:t>
            </a:r>
          </a:p>
        </p:txBody>
      </p:sp>
      <p:sp>
        <p:nvSpPr>
          <p:cNvPr id="16388" name="Rectangle 3"/>
          <p:cNvSpPr>
            <a:spLocks noGrp="1" noChangeArrowheads="1"/>
          </p:cNvSpPr>
          <p:nvPr>
            <p:ph idx="1"/>
          </p:nvPr>
        </p:nvSpPr>
        <p:spPr>
          <a:xfrm>
            <a:off x="457200" y="2057400"/>
            <a:ext cx="8229600" cy="4191000"/>
          </a:xfrm>
        </p:spPr>
        <p:txBody>
          <a:bodyPr/>
          <a:lstStyle/>
          <a:p>
            <a:pPr marL="609600" indent="-609600" eaLnBrk="1" hangingPunct="1">
              <a:lnSpc>
                <a:spcPct val="110000"/>
              </a:lnSpc>
              <a:buFontTx/>
              <a:buNone/>
            </a:pPr>
            <a:r>
              <a:rPr lang="en-US" altLang="en-US" sz="3000" dirty="0" smtClean="0"/>
              <a:t>1.	</a:t>
            </a:r>
            <a:r>
              <a:rPr lang="en-US" altLang="en-US" sz="3000" b="1" dirty="0" smtClean="0"/>
              <a:t>Assistive technology</a:t>
            </a:r>
          </a:p>
          <a:p>
            <a:pPr marL="609600" indent="-609600" eaLnBrk="1" hangingPunct="1">
              <a:lnSpc>
                <a:spcPct val="110000"/>
              </a:lnSpc>
              <a:buFontTx/>
              <a:buNone/>
            </a:pPr>
            <a:r>
              <a:rPr lang="en-US" altLang="en-US" sz="3000" dirty="0" smtClean="0"/>
              <a:t>2.	Child’s behavior</a:t>
            </a:r>
          </a:p>
          <a:p>
            <a:pPr marL="609600" indent="-609600" eaLnBrk="1" hangingPunct="1">
              <a:lnSpc>
                <a:spcPct val="110000"/>
              </a:lnSpc>
              <a:buFontTx/>
              <a:buNone/>
            </a:pPr>
            <a:r>
              <a:rPr lang="en-US" altLang="en-US" sz="3000" dirty="0" smtClean="0"/>
              <a:t>3.	Language needs (e.g., student is an </a:t>
            </a:r>
            <a:r>
              <a:rPr lang="en-US" altLang="en-US" sz="3000" dirty="0"/>
              <a:t>E</a:t>
            </a:r>
            <a:r>
              <a:rPr lang="en-US" altLang="en-US" sz="3000" dirty="0" smtClean="0"/>
              <a:t>nglish language learner)</a:t>
            </a:r>
          </a:p>
          <a:p>
            <a:pPr marL="609600" indent="-609600" eaLnBrk="1" hangingPunct="1">
              <a:lnSpc>
                <a:spcPct val="110000"/>
              </a:lnSpc>
              <a:buFontTx/>
              <a:buNone/>
            </a:pPr>
            <a:r>
              <a:rPr lang="en-US" altLang="en-US" sz="3000" dirty="0" smtClean="0"/>
              <a:t>4.	Need for alternative language (e.g.,  braille, American Sign Language) </a:t>
            </a:r>
          </a:p>
          <a:p>
            <a:pPr marL="609600" indent="-609600" eaLnBrk="1" hangingPunct="1">
              <a:lnSpc>
                <a:spcPct val="110000"/>
              </a:lnSpc>
              <a:buFontTx/>
              <a:buNone/>
            </a:pPr>
            <a:r>
              <a:rPr lang="en-US" altLang="en-US" sz="3000" dirty="0" smtClean="0"/>
              <a:t>5.	Communication needs</a:t>
            </a:r>
          </a:p>
        </p:txBody>
      </p:sp>
      <p:sp>
        <p:nvSpPr>
          <p:cNvPr id="4" name="Slide Number Placeholder 3"/>
          <p:cNvSpPr>
            <a:spLocks noGrp="1"/>
          </p:cNvSpPr>
          <p:nvPr>
            <p:ph type="sldNum" sz="quarter" idx="10"/>
          </p:nvPr>
        </p:nvSpPr>
        <p:spPr/>
        <p:txBody>
          <a:bodyPr/>
          <a:lstStyle/>
          <a:p>
            <a:pPr>
              <a:defRPr/>
            </a:pPr>
            <a:r>
              <a:rPr lang="es-MX" altLang="en-US"/>
              <a:t>Page </a:t>
            </a:r>
            <a:fld id="{A8F47D2A-0FAB-4814-A1F2-E60922EB6090}" type="slidenum">
              <a:rPr lang="es-MX" altLang="en-US"/>
              <a:pPr>
                <a:defRPr/>
              </a:pPr>
              <a:t>23</a:t>
            </a:fld>
            <a:endParaRPr lang="es-MX" altLang="en-US"/>
          </a:p>
        </p:txBody>
      </p:sp>
    </p:spTree>
    <p:extLst>
      <p:ext uri="{BB962C8B-B14F-4D97-AF65-F5344CB8AC3E}">
        <p14:creationId xmlns:p14="http://schemas.microsoft.com/office/powerpoint/2010/main" val="1523134792"/>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609600" y="762000"/>
            <a:ext cx="7924800" cy="1295400"/>
          </a:xfrm>
        </p:spPr>
        <p:txBody>
          <a:bodyPr>
            <a:normAutofit/>
          </a:bodyPr>
          <a:lstStyle/>
          <a:p>
            <a:pPr eaLnBrk="1" hangingPunct="1"/>
            <a:r>
              <a:rPr lang="en-US" altLang="en-US" dirty="0" smtClean="0"/>
              <a:t>Parent Role in the </a:t>
            </a:r>
            <a:r>
              <a:rPr lang="en-US" altLang="en-US" dirty="0"/>
              <a:t>P</a:t>
            </a:r>
            <a:r>
              <a:rPr lang="en-US" altLang="en-US" dirty="0" smtClean="0"/>
              <a:t>rocess</a:t>
            </a:r>
          </a:p>
        </p:txBody>
      </p:sp>
      <p:sp>
        <p:nvSpPr>
          <p:cNvPr id="16388" name="Rectangle 3"/>
          <p:cNvSpPr>
            <a:spLocks noGrp="1" noChangeArrowheads="1"/>
          </p:cNvSpPr>
          <p:nvPr>
            <p:ph idx="1"/>
          </p:nvPr>
        </p:nvSpPr>
        <p:spPr>
          <a:xfrm>
            <a:off x="533400" y="2057400"/>
            <a:ext cx="8153400" cy="4038600"/>
          </a:xfrm>
        </p:spPr>
        <p:txBody>
          <a:bodyPr anchor="ctr">
            <a:normAutofit/>
          </a:bodyPr>
          <a:lstStyle/>
          <a:p>
            <a:pPr marL="0" indent="0" algn="ctr">
              <a:buNone/>
            </a:pPr>
            <a:r>
              <a:rPr lang="en-US" altLang="en-US" sz="4000" dirty="0" smtClean="0"/>
              <a:t>The concerns of the child’s family should be part of the IFSP/IEP process and can include a family’s desire to </a:t>
            </a:r>
          </a:p>
          <a:p>
            <a:pPr marL="0" indent="0" algn="ctr">
              <a:buNone/>
            </a:pPr>
            <a:r>
              <a:rPr lang="en-US" altLang="en-US" sz="4000" dirty="0" smtClean="0"/>
              <a:t>Use or try AT.</a:t>
            </a:r>
          </a:p>
        </p:txBody>
      </p:sp>
      <p:sp>
        <p:nvSpPr>
          <p:cNvPr id="4" name="Slide Number Placeholder 3"/>
          <p:cNvSpPr>
            <a:spLocks noGrp="1"/>
          </p:cNvSpPr>
          <p:nvPr>
            <p:ph type="sldNum" sz="quarter" idx="10"/>
          </p:nvPr>
        </p:nvSpPr>
        <p:spPr>
          <a:xfrm>
            <a:off x="0" y="6324600"/>
            <a:ext cx="5029200" cy="307975"/>
          </a:xfrm>
        </p:spPr>
        <p:txBody>
          <a:bodyPr/>
          <a:lstStyle/>
          <a:p>
            <a:r>
              <a:rPr lang="es-MX" dirty="0" smtClean="0"/>
              <a:t>Page </a:t>
            </a:r>
            <a:fld id="{D956CA73-587C-4D4F-A789-877EAEB1E08D}" type="slidenum">
              <a:rPr lang="es-MX" smtClean="0"/>
              <a:pPr/>
              <a:t>24</a:t>
            </a:fld>
            <a:endParaRPr lang="es-MX" dirty="0"/>
          </a:p>
        </p:txBody>
      </p:sp>
    </p:spTree>
    <p:extLst>
      <p:ext uri="{BB962C8B-B14F-4D97-AF65-F5344CB8AC3E}">
        <p14:creationId xmlns:p14="http://schemas.microsoft.com/office/powerpoint/2010/main" val="3476680493"/>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533400" y="762000"/>
            <a:ext cx="8153400" cy="1295400"/>
          </a:xfrm>
        </p:spPr>
        <p:txBody>
          <a:bodyPr/>
          <a:lstStyle/>
          <a:p>
            <a:pPr eaLnBrk="1" hangingPunct="1"/>
            <a:r>
              <a:rPr lang="en-US" altLang="en-US" sz="4000" dirty="0" smtClean="0"/>
              <a:t>IFSP Team is Required </a:t>
            </a:r>
            <a:r>
              <a:rPr lang="en-US" altLang="en-US" sz="4000" dirty="0"/>
              <a:t/>
            </a:r>
            <a:br>
              <a:rPr lang="en-US" altLang="en-US" sz="4000" dirty="0"/>
            </a:br>
            <a:r>
              <a:rPr lang="en-US" altLang="en-US" sz="4000" dirty="0" smtClean="0"/>
              <a:t>to Discuss…</a:t>
            </a:r>
          </a:p>
        </p:txBody>
      </p:sp>
      <p:sp>
        <p:nvSpPr>
          <p:cNvPr id="15364" name="Rectangle 3"/>
          <p:cNvSpPr>
            <a:spLocks noGrp="1" noChangeArrowheads="1"/>
          </p:cNvSpPr>
          <p:nvPr>
            <p:ph type="body" sz="half" idx="1"/>
          </p:nvPr>
        </p:nvSpPr>
        <p:spPr>
          <a:xfrm>
            <a:off x="457200" y="2057400"/>
            <a:ext cx="8229600" cy="4038599"/>
          </a:xfrm>
        </p:spPr>
        <p:txBody>
          <a:bodyPr/>
          <a:lstStyle/>
          <a:p>
            <a:pPr>
              <a:lnSpc>
                <a:spcPct val="110000"/>
              </a:lnSpc>
            </a:pPr>
            <a:r>
              <a:rPr lang="en-US" altLang="en-US" sz="2400" dirty="0" smtClean="0">
                <a:latin typeface="Century Gothic"/>
                <a:cs typeface="Century Gothic"/>
              </a:rPr>
              <a:t>A child’s present skill level in all 5 developmental domains.</a:t>
            </a:r>
          </a:p>
          <a:p>
            <a:pPr>
              <a:lnSpc>
                <a:spcPct val="110000"/>
              </a:lnSpc>
            </a:pPr>
            <a:r>
              <a:rPr lang="en-US" altLang="en-US" sz="2400" dirty="0" smtClean="0">
                <a:latin typeface="Century Gothic"/>
                <a:cs typeface="Century Gothic"/>
              </a:rPr>
              <a:t>Voluntary family directed assessment to identify concerns, priorities, and resources plus services and supports necessary to enhance family's capacity to meet the child’s needs.</a:t>
            </a:r>
          </a:p>
          <a:p>
            <a:pPr>
              <a:lnSpc>
                <a:spcPct val="110000"/>
              </a:lnSpc>
            </a:pPr>
            <a:r>
              <a:rPr lang="en-US" altLang="en-US" sz="2400" dirty="0" smtClean="0">
                <a:latin typeface="Century Gothic"/>
                <a:cs typeface="Century Gothic"/>
              </a:rPr>
              <a:t>Functional outcomes based on family priorities with services to achieve outcomes.</a:t>
            </a:r>
          </a:p>
          <a:p>
            <a:pPr>
              <a:lnSpc>
                <a:spcPct val="110000"/>
              </a:lnSpc>
            </a:pPr>
            <a:r>
              <a:rPr lang="en-US" altLang="en-US" sz="2400" dirty="0" smtClean="0">
                <a:latin typeface="Century Gothic"/>
                <a:cs typeface="Century Gothic"/>
              </a:rPr>
              <a:t>Steps for transition to Part B Services.</a:t>
            </a:r>
          </a:p>
        </p:txBody>
      </p:sp>
      <p:sp>
        <p:nvSpPr>
          <p:cNvPr id="5" name="Slide Number Placeholder 4"/>
          <p:cNvSpPr>
            <a:spLocks noGrp="1"/>
          </p:cNvSpPr>
          <p:nvPr>
            <p:ph type="sldNum" sz="quarter" idx="10"/>
          </p:nvPr>
        </p:nvSpPr>
        <p:spPr/>
        <p:txBody>
          <a:bodyPr/>
          <a:lstStyle/>
          <a:p>
            <a:pPr>
              <a:defRPr/>
            </a:pPr>
            <a:r>
              <a:rPr lang="es-MX" altLang="en-US"/>
              <a:t>Page </a:t>
            </a:r>
            <a:fld id="{9E2FEFB0-418B-4EA7-BE43-08E1F4357088}" type="slidenum">
              <a:rPr lang="es-MX" altLang="en-US"/>
              <a:pPr>
                <a:defRPr/>
              </a:pPr>
              <a:t>25</a:t>
            </a:fld>
            <a:endParaRPr lang="es-MX" altLang="en-US"/>
          </a:p>
        </p:txBody>
      </p:sp>
    </p:spTree>
    <p:extLst>
      <p:ext uri="{BB962C8B-B14F-4D97-AF65-F5344CB8AC3E}">
        <p14:creationId xmlns:p14="http://schemas.microsoft.com/office/powerpoint/2010/main" val="2123201868"/>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533400" y="762000"/>
            <a:ext cx="8153400" cy="1295400"/>
          </a:xfrm>
        </p:spPr>
        <p:txBody>
          <a:bodyPr/>
          <a:lstStyle/>
          <a:p>
            <a:pPr eaLnBrk="1" hangingPunct="1"/>
            <a:r>
              <a:rPr lang="en-US" altLang="en-US" sz="4000" dirty="0" smtClean="0"/>
              <a:t>IEP Team is Required </a:t>
            </a:r>
            <a:br>
              <a:rPr lang="en-US" altLang="en-US" sz="4000" dirty="0" smtClean="0"/>
            </a:br>
            <a:r>
              <a:rPr lang="en-US" altLang="en-US" sz="4000" dirty="0" smtClean="0"/>
              <a:t>to Discuss…</a:t>
            </a:r>
          </a:p>
        </p:txBody>
      </p:sp>
      <p:sp>
        <p:nvSpPr>
          <p:cNvPr id="15364" name="Rectangle 3"/>
          <p:cNvSpPr>
            <a:spLocks noGrp="1" noChangeArrowheads="1"/>
          </p:cNvSpPr>
          <p:nvPr>
            <p:ph type="body" sz="half" idx="1"/>
          </p:nvPr>
        </p:nvSpPr>
        <p:spPr>
          <a:xfrm>
            <a:off x="457200" y="2057400"/>
            <a:ext cx="8229600" cy="4191000"/>
          </a:xfrm>
        </p:spPr>
        <p:txBody>
          <a:bodyPr/>
          <a:lstStyle/>
          <a:p>
            <a:pPr>
              <a:lnSpc>
                <a:spcPct val="90000"/>
              </a:lnSpc>
            </a:pPr>
            <a:r>
              <a:rPr lang="en-US" altLang="en-US" sz="3000" dirty="0" smtClean="0"/>
              <a:t>Student’s strengths</a:t>
            </a:r>
          </a:p>
          <a:p>
            <a:pPr>
              <a:lnSpc>
                <a:spcPct val="90000"/>
              </a:lnSpc>
            </a:pPr>
            <a:endParaRPr lang="en-US" altLang="en-US" sz="3000" dirty="0"/>
          </a:p>
          <a:p>
            <a:pPr>
              <a:lnSpc>
                <a:spcPct val="90000"/>
              </a:lnSpc>
            </a:pPr>
            <a:r>
              <a:rPr lang="en-US" altLang="en-US" sz="3000" dirty="0" smtClean="0"/>
              <a:t>Educational concerns of parents</a:t>
            </a:r>
            <a:endParaRPr lang="en-US" altLang="en-US" sz="3000" dirty="0"/>
          </a:p>
          <a:p>
            <a:pPr>
              <a:lnSpc>
                <a:spcPct val="90000"/>
              </a:lnSpc>
            </a:pPr>
            <a:endParaRPr lang="en-US" altLang="en-US" sz="3000" dirty="0" smtClean="0"/>
          </a:p>
          <a:p>
            <a:pPr>
              <a:lnSpc>
                <a:spcPct val="90000"/>
              </a:lnSpc>
            </a:pPr>
            <a:r>
              <a:rPr lang="en-US" altLang="en-US" sz="3000" dirty="0" smtClean="0"/>
              <a:t>Most recent evaluation results</a:t>
            </a:r>
            <a:endParaRPr lang="en-US" altLang="en-US" sz="3000" dirty="0"/>
          </a:p>
          <a:p>
            <a:pPr>
              <a:lnSpc>
                <a:spcPct val="90000"/>
              </a:lnSpc>
            </a:pPr>
            <a:endParaRPr lang="en-US" altLang="en-US" sz="3000" b="1" dirty="0" smtClean="0">
              <a:solidFill>
                <a:srgbClr val="0D0D0D"/>
              </a:solidFill>
            </a:endParaRPr>
          </a:p>
          <a:p>
            <a:pPr>
              <a:lnSpc>
                <a:spcPct val="90000"/>
              </a:lnSpc>
            </a:pPr>
            <a:r>
              <a:rPr lang="en-US" altLang="en-US" sz="3000" dirty="0" smtClean="0">
                <a:solidFill>
                  <a:srgbClr val="0D0D0D"/>
                </a:solidFill>
              </a:rPr>
              <a:t>Five </a:t>
            </a:r>
            <a:r>
              <a:rPr lang="en-US" altLang="en-US" sz="3000" dirty="0">
                <a:solidFill>
                  <a:srgbClr val="0D0D0D"/>
                </a:solidFill>
              </a:rPr>
              <a:t>s</a:t>
            </a:r>
            <a:r>
              <a:rPr lang="en-US" altLang="en-US" sz="3000" dirty="0" smtClean="0">
                <a:solidFill>
                  <a:srgbClr val="0D0D0D"/>
                </a:solidFill>
              </a:rPr>
              <a:t>pecial </a:t>
            </a:r>
            <a:r>
              <a:rPr lang="en-US" altLang="en-US" sz="3000" dirty="0">
                <a:solidFill>
                  <a:srgbClr val="0D0D0D"/>
                </a:solidFill>
              </a:rPr>
              <a:t>f</a:t>
            </a:r>
            <a:r>
              <a:rPr lang="en-US" altLang="en-US" sz="3000" dirty="0" smtClean="0">
                <a:solidFill>
                  <a:srgbClr val="0D0D0D"/>
                </a:solidFill>
              </a:rPr>
              <a:t>actors for consideration</a:t>
            </a:r>
          </a:p>
        </p:txBody>
      </p:sp>
      <p:sp>
        <p:nvSpPr>
          <p:cNvPr id="5" name="Slide Number Placeholder 4"/>
          <p:cNvSpPr>
            <a:spLocks noGrp="1"/>
          </p:cNvSpPr>
          <p:nvPr>
            <p:ph type="sldNum" sz="quarter" idx="10"/>
          </p:nvPr>
        </p:nvSpPr>
        <p:spPr/>
        <p:txBody>
          <a:bodyPr/>
          <a:lstStyle/>
          <a:p>
            <a:pPr>
              <a:defRPr/>
            </a:pPr>
            <a:r>
              <a:rPr lang="es-MX" altLang="en-US"/>
              <a:t>Page </a:t>
            </a:r>
            <a:fld id="{9E2FEFB0-418B-4EA7-BE43-08E1F4357088}" type="slidenum">
              <a:rPr lang="es-MX" altLang="en-US"/>
              <a:pPr>
                <a:defRPr/>
              </a:pPr>
              <a:t>26</a:t>
            </a:fld>
            <a:endParaRPr lang="es-MX" altLang="en-US"/>
          </a:p>
        </p:txBody>
      </p:sp>
    </p:spTree>
    <p:extLst>
      <p:ext uri="{BB962C8B-B14F-4D97-AF65-F5344CB8AC3E}">
        <p14:creationId xmlns:p14="http://schemas.microsoft.com/office/powerpoint/2010/main" val="3087836501"/>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429000"/>
            <a:ext cx="8382000" cy="1752600"/>
          </a:xfrm>
        </p:spPr>
        <p:txBody>
          <a:bodyPr/>
          <a:lstStyle/>
          <a:p>
            <a:r>
              <a:rPr lang="en-US" dirty="0" smtClean="0"/>
              <a:t>How to Consider AT</a:t>
            </a:r>
            <a:endParaRPr lang="en-US" dirty="0"/>
          </a:p>
        </p:txBody>
      </p:sp>
      <p:sp>
        <p:nvSpPr>
          <p:cNvPr id="4" name="Slide Number Placeholder 3"/>
          <p:cNvSpPr txBox="1">
            <a:spLocks/>
          </p:cNvSpPr>
          <p:nvPr/>
        </p:nvSpPr>
        <p:spPr>
          <a:xfrm>
            <a:off x="18473" y="6324600"/>
            <a:ext cx="5029200" cy="30797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s-MX" sz="1200" b="1" dirty="0" smtClean="0">
                <a:solidFill>
                  <a:srgbClr val="69BE28"/>
                </a:solidFill>
                <a:latin typeface="Century Gothic" charset="0"/>
              </a:rPr>
              <a:t>Page27</a:t>
            </a:r>
            <a:endParaRPr lang="es-MX" sz="1200" b="1" dirty="0">
              <a:solidFill>
                <a:srgbClr val="69BE28"/>
              </a:solidFill>
              <a:latin typeface="Century Gothic" charset="0"/>
            </a:endParaRPr>
          </a:p>
        </p:txBody>
      </p:sp>
    </p:spTree>
    <p:extLst>
      <p:ext uri="{BB962C8B-B14F-4D97-AF65-F5344CB8AC3E}">
        <p14:creationId xmlns:p14="http://schemas.microsoft.com/office/powerpoint/2010/main" val="21769864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Child-Centered AT Plan</a:t>
            </a:r>
            <a:endParaRPr lang="en-US" dirty="0"/>
          </a:p>
        </p:txBody>
      </p:sp>
      <p:sp>
        <p:nvSpPr>
          <p:cNvPr id="3" name="Content Placeholder 2"/>
          <p:cNvSpPr>
            <a:spLocks noGrp="1"/>
          </p:cNvSpPr>
          <p:nvPr>
            <p:ph idx="1"/>
          </p:nvPr>
        </p:nvSpPr>
        <p:spPr>
          <a:xfrm>
            <a:off x="457200" y="2057400"/>
            <a:ext cx="8229600" cy="3962400"/>
          </a:xfrm>
        </p:spPr>
        <p:txBody>
          <a:bodyPr anchor="ctr"/>
          <a:lstStyle/>
          <a:p>
            <a:pPr marL="0" indent="0" algn="ctr">
              <a:buNone/>
            </a:pPr>
            <a:r>
              <a:rPr lang="en-US" sz="3600" dirty="0" smtClean="0"/>
              <a:t>To help IFSP and IEP teams consider assistive technology for children ages birth to 5 and document it appropriately, PACER’s TIKES Project has developed a Child-Centered AT Plan.</a:t>
            </a:r>
            <a:endParaRPr lang="en-US" sz="3600" dirty="0"/>
          </a:p>
        </p:txBody>
      </p:sp>
      <p:sp>
        <p:nvSpPr>
          <p:cNvPr id="4" name="Slide Number Placeholder 3"/>
          <p:cNvSpPr>
            <a:spLocks noGrp="1"/>
          </p:cNvSpPr>
          <p:nvPr>
            <p:ph type="sldNum" sz="quarter" idx="10"/>
          </p:nvPr>
        </p:nvSpPr>
        <p:spPr/>
        <p:txBody>
          <a:bodyPr/>
          <a:lstStyle/>
          <a:p>
            <a:r>
              <a:rPr lang="es-MX" smtClean="0"/>
              <a:t>Page </a:t>
            </a:r>
            <a:fld id="{D956CA73-587C-4D4F-A789-877EAEB1E08D}" type="slidenum">
              <a:rPr lang="es-MX" smtClean="0"/>
              <a:pPr/>
              <a:t>28</a:t>
            </a:fld>
            <a:endParaRPr lang="es-MX" dirty="0"/>
          </a:p>
        </p:txBody>
      </p:sp>
    </p:spTree>
    <p:extLst>
      <p:ext uri="{BB962C8B-B14F-4D97-AF65-F5344CB8AC3E}">
        <p14:creationId xmlns:p14="http://schemas.microsoft.com/office/powerpoint/2010/main" val="27160919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762000" y="762000"/>
            <a:ext cx="7772400" cy="1295400"/>
          </a:xfrm>
        </p:spPr>
        <p:txBody>
          <a:bodyPr/>
          <a:lstStyle/>
          <a:p>
            <a:pPr eaLnBrk="1" hangingPunct="1"/>
            <a:r>
              <a:rPr lang="en-US" altLang="en-US" dirty="0" smtClean="0"/>
              <a:t>Easy to Use</a:t>
            </a:r>
          </a:p>
        </p:txBody>
      </p:sp>
      <p:sp>
        <p:nvSpPr>
          <p:cNvPr id="18436" name="Rectangle 3"/>
          <p:cNvSpPr>
            <a:spLocks noGrp="1" noChangeArrowheads="1"/>
          </p:cNvSpPr>
          <p:nvPr>
            <p:ph idx="1"/>
          </p:nvPr>
        </p:nvSpPr>
        <p:spPr>
          <a:xfrm>
            <a:off x="533400" y="2057400"/>
            <a:ext cx="8229600" cy="4114800"/>
          </a:xfrm>
        </p:spPr>
        <p:txBody>
          <a:bodyPr anchor="ctr"/>
          <a:lstStyle/>
          <a:p>
            <a:r>
              <a:rPr lang="en-US" altLang="en-US" sz="3000" dirty="0"/>
              <a:t>A</a:t>
            </a:r>
            <a:r>
              <a:rPr lang="en-US" altLang="en-US" sz="3000" dirty="0" smtClean="0"/>
              <a:t> simple helpful tool to help teams: </a:t>
            </a:r>
          </a:p>
          <a:p>
            <a:pPr lvl="1"/>
            <a:r>
              <a:rPr lang="en-US" altLang="en-US" sz="2600" dirty="0"/>
              <a:t>I</a:t>
            </a:r>
            <a:r>
              <a:rPr lang="en-US" altLang="en-US" sz="2600" dirty="0" smtClean="0"/>
              <a:t>ntentionally go through the </a:t>
            </a:r>
            <a:r>
              <a:rPr lang="en-US" altLang="en-US" sz="2600" b="1" dirty="0" smtClean="0">
                <a:solidFill>
                  <a:srgbClr val="FF0000"/>
                </a:solidFill>
              </a:rPr>
              <a:t>possible outcomes</a:t>
            </a:r>
            <a:r>
              <a:rPr lang="en-US" altLang="en-US" sz="2600" dirty="0" smtClean="0"/>
              <a:t> of including AT in the IFSP/IEP</a:t>
            </a:r>
          </a:p>
          <a:p>
            <a:pPr lvl="1"/>
            <a:r>
              <a:rPr lang="en-US" altLang="en-US" sz="2600" dirty="0"/>
              <a:t>I</a:t>
            </a:r>
            <a:r>
              <a:rPr lang="en-US" altLang="en-US" sz="2600" dirty="0" smtClean="0"/>
              <a:t>n the </a:t>
            </a:r>
            <a:r>
              <a:rPr lang="en-US" altLang="en-US" sz="2600" b="1" dirty="0" smtClean="0">
                <a:solidFill>
                  <a:srgbClr val="FF0000"/>
                </a:solidFill>
              </a:rPr>
              <a:t>planning and implementation</a:t>
            </a:r>
            <a:r>
              <a:rPr lang="en-US" altLang="en-US" sz="2600" dirty="0" smtClean="0">
                <a:solidFill>
                  <a:srgbClr val="FF0000"/>
                </a:solidFill>
              </a:rPr>
              <a:t> </a:t>
            </a:r>
            <a:r>
              <a:rPr lang="en-US" altLang="en-US" sz="2600" dirty="0" smtClean="0"/>
              <a:t>of AT</a:t>
            </a:r>
            <a:r>
              <a:rPr lang="en-US" altLang="en-US" sz="2400" dirty="0" smtClean="0"/>
              <a:t>	</a:t>
            </a:r>
          </a:p>
        </p:txBody>
      </p:sp>
      <p:sp>
        <p:nvSpPr>
          <p:cNvPr id="4" name="Slide Number Placeholder 3"/>
          <p:cNvSpPr>
            <a:spLocks noGrp="1"/>
          </p:cNvSpPr>
          <p:nvPr>
            <p:ph type="sldNum" sz="quarter" idx="10"/>
          </p:nvPr>
        </p:nvSpPr>
        <p:spPr/>
        <p:txBody>
          <a:bodyPr/>
          <a:lstStyle/>
          <a:p>
            <a:pPr>
              <a:defRPr/>
            </a:pPr>
            <a:r>
              <a:rPr lang="es-MX" altLang="en-US"/>
              <a:t>Page </a:t>
            </a:r>
            <a:fld id="{22B73C05-5BB4-4ECD-8E3E-3B0FC2EEB845}" type="slidenum">
              <a:rPr lang="es-MX" altLang="en-US"/>
              <a:pPr>
                <a:defRPr/>
              </a:pPr>
              <a:t>29</a:t>
            </a:fld>
            <a:endParaRPr lang="es-MX" altLang="en-US"/>
          </a:p>
        </p:txBody>
      </p:sp>
    </p:spTree>
    <p:extLst>
      <p:ext uri="{BB962C8B-B14F-4D97-AF65-F5344CB8AC3E}">
        <p14:creationId xmlns:p14="http://schemas.microsoft.com/office/powerpoint/2010/main" val="306481661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295400"/>
          </a:xfrm>
        </p:spPr>
        <p:txBody>
          <a:bodyPr/>
          <a:lstStyle/>
          <a:p>
            <a:r>
              <a:rPr lang="en-US" sz="4000" dirty="0" smtClean="0"/>
              <a:t>Federally Funded Early Childhood and Assistive Technology Grants</a:t>
            </a:r>
            <a:endParaRPr lang="en-US" sz="4000" dirty="0"/>
          </a:p>
        </p:txBody>
      </p:sp>
      <p:sp>
        <p:nvSpPr>
          <p:cNvPr id="3" name="Content Placeholder 2"/>
          <p:cNvSpPr>
            <a:spLocks noGrp="1"/>
          </p:cNvSpPr>
          <p:nvPr>
            <p:ph idx="1"/>
          </p:nvPr>
        </p:nvSpPr>
        <p:spPr>
          <a:xfrm>
            <a:off x="457200" y="2057400"/>
            <a:ext cx="8229600" cy="3962400"/>
          </a:xfrm>
        </p:spPr>
        <p:txBody>
          <a:bodyPr/>
          <a:lstStyle/>
          <a:p>
            <a:pPr>
              <a:lnSpc>
                <a:spcPct val="110000"/>
              </a:lnSpc>
            </a:pPr>
            <a:r>
              <a:rPr lang="en-US" sz="2400" dirty="0" smtClean="0"/>
              <a:t>Education priority based on research that shows assistive technology is</a:t>
            </a:r>
            <a:r>
              <a:rPr lang="en-US" sz="2400" dirty="0" smtClean="0">
                <a:solidFill>
                  <a:schemeClr val="tx1">
                    <a:lumMod val="95000"/>
                    <a:lumOff val="5000"/>
                  </a:schemeClr>
                </a:solidFill>
              </a:rPr>
              <a:t> underutilized</a:t>
            </a:r>
            <a:r>
              <a:rPr lang="en-US" sz="2400" dirty="0" smtClean="0">
                <a:solidFill>
                  <a:srgbClr val="FF0000"/>
                </a:solidFill>
              </a:rPr>
              <a:t> </a:t>
            </a:r>
            <a:r>
              <a:rPr lang="en-US" sz="2400" dirty="0" smtClean="0"/>
              <a:t>by children with disabilities ages birth </a:t>
            </a:r>
            <a:r>
              <a:rPr lang="en-US" sz="2400" dirty="0" smtClean="0">
                <a:solidFill>
                  <a:srgbClr val="0D0D0D"/>
                </a:solidFill>
              </a:rPr>
              <a:t>to</a:t>
            </a:r>
            <a:r>
              <a:rPr lang="en-US" sz="2400" dirty="0" smtClean="0"/>
              <a:t> 5</a:t>
            </a:r>
          </a:p>
          <a:p>
            <a:pPr>
              <a:lnSpc>
                <a:spcPct val="110000"/>
              </a:lnSpc>
            </a:pPr>
            <a:r>
              <a:rPr lang="en-US" sz="2400" dirty="0" smtClean="0"/>
              <a:t>One of three grants awarded in the country by U.S. Department of Education’s Office of Special Education Programs (OSEP)</a:t>
            </a:r>
          </a:p>
          <a:p>
            <a:pPr>
              <a:lnSpc>
                <a:spcPct val="110000"/>
              </a:lnSpc>
            </a:pPr>
            <a:r>
              <a:rPr lang="en-US" sz="2400" dirty="0" smtClean="0"/>
              <a:t>You play an important role in equipping not only yourselves but future early intervention and early childhood providers and teachers across the </a:t>
            </a:r>
            <a:r>
              <a:rPr lang="en-US" sz="2400" dirty="0" smtClean="0">
                <a:solidFill>
                  <a:srgbClr val="0D0D0D"/>
                </a:solidFill>
              </a:rPr>
              <a:t>U.S.</a:t>
            </a:r>
            <a:endParaRPr lang="en-US" sz="2400" strike="sngStrike" dirty="0">
              <a:solidFill>
                <a:srgbClr val="0D0D0D"/>
              </a:solidFill>
            </a:endParaRPr>
          </a:p>
        </p:txBody>
      </p:sp>
      <p:sp>
        <p:nvSpPr>
          <p:cNvPr id="4" name="Slide Number Placeholder 3"/>
          <p:cNvSpPr>
            <a:spLocks noGrp="1"/>
          </p:cNvSpPr>
          <p:nvPr>
            <p:ph type="sldNum" sz="quarter" idx="10"/>
          </p:nvPr>
        </p:nvSpPr>
        <p:spPr/>
        <p:txBody>
          <a:bodyPr/>
          <a:lstStyle/>
          <a:p>
            <a:r>
              <a:rPr lang="es-MX" dirty="0" smtClean="0"/>
              <a:t>Page </a:t>
            </a:r>
            <a:fld id="{D956CA73-587C-4D4F-A789-877EAEB1E08D}" type="slidenum">
              <a:rPr lang="es-MX" smtClean="0"/>
              <a:pPr/>
              <a:t>3</a:t>
            </a:fld>
            <a:endParaRPr lang="es-MX" dirty="0"/>
          </a:p>
        </p:txBody>
      </p:sp>
    </p:spTree>
    <p:extLst>
      <p:ext uri="{BB962C8B-B14F-4D97-AF65-F5344CB8AC3E}">
        <p14:creationId xmlns:p14="http://schemas.microsoft.com/office/powerpoint/2010/main" val="4980130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295400"/>
          </a:xfrm>
        </p:spPr>
        <p:txBody>
          <a:bodyPr/>
          <a:lstStyle/>
          <a:p>
            <a:r>
              <a:rPr lang="en-US" dirty="0" smtClean="0"/>
              <a:t>Possible Outcomes of Consideration</a:t>
            </a:r>
            <a:endParaRPr lang="en-US" dirty="0"/>
          </a:p>
        </p:txBody>
      </p:sp>
      <p:sp>
        <p:nvSpPr>
          <p:cNvPr id="3" name="Content Placeholder 2"/>
          <p:cNvSpPr>
            <a:spLocks noGrp="1"/>
          </p:cNvSpPr>
          <p:nvPr>
            <p:ph idx="1"/>
          </p:nvPr>
        </p:nvSpPr>
        <p:spPr>
          <a:xfrm>
            <a:off x="457200" y="2057400"/>
            <a:ext cx="8229600" cy="4267200"/>
          </a:xfrm>
        </p:spPr>
        <p:txBody>
          <a:bodyPr/>
          <a:lstStyle/>
          <a:p>
            <a:pPr marL="514350" indent="-514350">
              <a:buFont typeface="+mj-lt"/>
              <a:buAutoNum type="arabicPeriod"/>
            </a:pPr>
            <a:r>
              <a:rPr lang="en-US" sz="2500" dirty="0" smtClean="0"/>
              <a:t>AT was considered and is not needed </a:t>
            </a:r>
            <a:r>
              <a:rPr lang="en-US" sz="2500" b="1" dirty="0" smtClean="0">
                <a:solidFill>
                  <a:srgbClr val="FF0000"/>
                </a:solidFill>
              </a:rPr>
              <a:t>at this time.</a:t>
            </a:r>
          </a:p>
          <a:p>
            <a:pPr marL="514350" indent="-514350">
              <a:buFont typeface="+mj-lt"/>
              <a:buAutoNum type="arabicPeriod"/>
            </a:pPr>
            <a:r>
              <a:rPr lang="en-US" sz="2500" dirty="0" smtClean="0"/>
              <a:t>The student is successfully using AT.</a:t>
            </a:r>
          </a:p>
          <a:p>
            <a:pPr marL="514350" indent="-514350">
              <a:buFont typeface="+mj-lt"/>
              <a:buAutoNum type="arabicPeriod"/>
            </a:pPr>
            <a:r>
              <a:rPr lang="en-US" sz="2500" dirty="0" smtClean="0"/>
              <a:t>The team has determined that the child, who is not currently using AT, needs AT and has enough information to make decisions about specific AT.</a:t>
            </a:r>
          </a:p>
          <a:p>
            <a:pPr marL="514350" indent="-514350">
              <a:buFont typeface="+mj-lt"/>
              <a:buAutoNum type="arabicPeriod"/>
            </a:pPr>
            <a:r>
              <a:rPr lang="en-US" sz="2500" dirty="0" smtClean="0"/>
              <a:t>The child needs AT, but the team needs information to determine the type of AT that would meet the needs of the child.</a:t>
            </a:r>
            <a:endParaRPr lang="en-US" sz="2500" dirty="0"/>
          </a:p>
        </p:txBody>
      </p:sp>
      <p:sp>
        <p:nvSpPr>
          <p:cNvPr id="4" name="Slide Number Placeholder 3"/>
          <p:cNvSpPr>
            <a:spLocks noGrp="1"/>
          </p:cNvSpPr>
          <p:nvPr>
            <p:ph type="sldNum" sz="quarter" idx="10"/>
          </p:nvPr>
        </p:nvSpPr>
        <p:spPr/>
        <p:txBody>
          <a:bodyPr/>
          <a:lstStyle/>
          <a:p>
            <a:r>
              <a:rPr lang="es-MX" smtClean="0"/>
              <a:t>Page </a:t>
            </a:r>
            <a:fld id="{D956CA73-587C-4D4F-A789-877EAEB1E08D}" type="slidenum">
              <a:rPr lang="es-MX" smtClean="0"/>
              <a:pPr/>
              <a:t>30</a:t>
            </a:fld>
            <a:endParaRPr lang="es-MX" dirty="0"/>
          </a:p>
        </p:txBody>
      </p:sp>
    </p:spTree>
    <p:extLst>
      <p:ext uri="{BB962C8B-B14F-4D97-AF65-F5344CB8AC3E}">
        <p14:creationId xmlns:p14="http://schemas.microsoft.com/office/powerpoint/2010/main" val="3006211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429000"/>
            <a:ext cx="8382000" cy="1981200"/>
          </a:xfrm>
        </p:spPr>
        <p:txBody>
          <a:bodyPr/>
          <a:lstStyle/>
          <a:p>
            <a:r>
              <a:rPr lang="en-US" dirty="0" smtClean="0"/>
              <a:t>Choosing the Right AT</a:t>
            </a:r>
            <a:endParaRPr lang="en-US" dirty="0"/>
          </a:p>
        </p:txBody>
      </p:sp>
      <p:sp>
        <p:nvSpPr>
          <p:cNvPr id="4" name="Slide Number Placeholder 3"/>
          <p:cNvSpPr txBox="1">
            <a:spLocks/>
          </p:cNvSpPr>
          <p:nvPr/>
        </p:nvSpPr>
        <p:spPr>
          <a:xfrm>
            <a:off x="18473" y="6324600"/>
            <a:ext cx="5029200" cy="30797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s-MX" sz="1200" b="1" dirty="0" smtClean="0">
                <a:solidFill>
                  <a:srgbClr val="69BE28"/>
                </a:solidFill>
                <a:latin typeface="Century Gothic" charset="0"/>
              </a:rPr>
              <a:t>Page31</a:t>
            </a:r>
            <a:endParaRPr lang="es-MX" sz="1200" b="1" dirty="0">
              <a:solidFill>
                <a:srgbClr val="69BE28"/>
              </a:solidFill>
              <a:latin typeface="Century Gothic" charset="0"/>
            </a:endParaRPr>
          </a:p>
        </p:txBody>
      </p:sp>
    </p:spTree>
    <p:extLst>
      <p:ext uri="{BB962C8B-B14F-4D97-AF65-F5344CB8AC3E}">
        <p14:creationId xmlns:p14="http://schemas.microsoft.com/office/powerpoint/2010/main" val="13123518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295400"/>
          </a:xfrm>
        </p:spPr>
        <p:txBody>
          <a:bodyPr/>
          <a:lstStyle/>
          <a:p>
            <a:r>
              <a:rPr lang="en-US" dirty="0" smtClean="0"/>
              <a:t>What AT is the Best AT?</a:t>
            </a:r>
            <a:endParaRPr lang="en-US" dirty="0"/>
          </a:p>
        </p:txBody>
      </p:sp>
      <p:sp>
        <p:nvSpPr>
          <p:cNvPr id="4" name="Slide Number Placeholder 3"/>
          <p:cNvSpPr>
            <a:spLocks noGrp="1"/>
          </p:cNvSpPr>
          <p:nvPr>
            <p:ph type="sldNum" sz="quarter" idx="10"/>
          </p:nvPr>
        </p:nvSpPr>
        <p:spPr/>
        <p:txBody>
          <a:bodyPr/>
          <a:lstStyle/>
          <a:p>
            <a:r>
              <a:rPr lang="es-MX" dirty="0" smtClean="0"/>
              <a:t>Page </a:t>
            </a:r>
            <a:fld id="{D956CA73-587C-4D4F-A789-877EAEB1E08D}" type="slidenum">
              <a:rPr lang="es-MX" smtClean="0"/>
              <a:pPr/>
              <a:t>32</a:t>
            </a:fld>
            <a:endParaRPr lang="es-MX" dirty="0"/>
          </a:p>
        </p:txBody>
      </p:sp>
      <p:sp>
        <p:nvSpPr>
          <p:cNvPr id="6" name="TextBox 5"/>
          <p:cNvSpPr txBox="1"/>
          <p:nvPr/>
        </p:nvSpPr>
        <p:spPr>
          <a:xfrm>
            <a:off x="6324600" y="2438400"/>
            <a:ext cx="1371600" cy="1569660"/>
          </a:xfrm>
          <a:prstGeom prst="rect">
            <a:avLst/>
          </a:prstGeom>
          <a:noFill/>
        </p:spPr>
        <p:txBody>
          <a:bodyPr wrap="square" rtlCol="0">
            <a:spAutoFit/>
          </a:bodyPr>
          <a:lstStyle/>
          <a:p>
            <a:r>
              <a:rPr lang="en-US" sz="9600" dirty="0" smtClean="0">
                <a:latin typeface="Arial Black" panose="020B0A04020102020204" pitchFamily="34" charset="0"/>
              </a:rPr>
              <a:t>?</a:t>
            </a:r>
            <a:endParaRPr lang="en-US" sz="9600" dirty="0">
              <a:latin typeface="Arial Black" panose="020B0A040201020202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400" y="4061950"/>
            <a:ext cx="1684550" cy="1482404"/>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600" y="4419600"/>
            <a:ext cx="2209800" cy="1470522"/>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096" y="2639248"/>
            <a:ext cx="2163904" cy="2163904"/>
          </a:xfrm>
          <a:prstGeom prst="rect">
            <a:avLst/>
          </a:prstGeom>
        </p:spPr>
      </p:pic>
      <p:sp>
        <p:nvSpPr>
          <p:cNvPr id="12" name="TextBox 11"/>
          <p:cNvSpPr txBox="1"/>
          <p:nvPr/>
        </p:nvSpPr>
        <p:spPr>
          <a:xfrm>
            <a:off x="4648200" y="4800600"/>
            <a:ext cx="1371600" cy="1569660"/>
          </a:xfrm>
          <a:prstGeom prst="rect">
            <a:avLst/>
          </a:prstGeom>
          <a:noFill/>
        </p:spPr>
        <p:txBody>
          <a:bodyPr wrap="square" rtlCol="0">
            <a:spAutoFit/>
          </a:bodyPr>
          <a:lstStyle/>
          <a:p>
            <a:r>
              <a:rPr lang="en-US" sz="9600" dirty="0" smtClean="0">
                <a:latin typeface="Arial Black" panose="020B0A04020102020204" pitchFamily="34" charset="0"/>
              </a:rPr>
              <a:t>?</a:t>
            </a:r>
            <a:endParaRPr lang="en-US" sz="9600" dirty="0">
              <a:latin typeface="Arial Black" panose="020B0A04020102020204" pitchFamily="34" charset="0"/>
            </a:endParaRPr>
          </a:p>
        </p:txBody>
      </p:sp>
      <p:sp>
        <p:nvSpPr>
          <p:cNvPr id="13" name="TextBox 12"/>
          <p:cNvSpPr txBox="1"/>
          <p:nvPr/>
        </p:nvSpPr>
        <p:spPr>
          <a:xfrm>
            <a:off x="1676400" y="2133600"/>
            <a:ext cx="1371600" cy="1569660"/>
          </a:xfrm>
          <a:prstGeom prst="rect">
            <a:avLst/>
          </a:prstGeom>
          <a:noFill/>
        </p:spPr>
        <p:txBody>
          <a:bodyPr wrap="square" rtlCol="0">
            <a:spAutoFit/>
          </a:bodyPr>
          <a:lstStyle/>
          <a:p>
            <a:r>
              <a:rPr lang="en-US" sz="9600" dirty="0" smtClean="0">
                <a:latin typeface="Arial Black" panose="020B0A04020102020204" pitchFamily="34" charset="0"/>
              </a:rPr>
              <a:t>?</a:t>
            </a:r>
            <a:endParaRPr lang="en-US" sz="9600" dirty="0">
              <a:latin typeface="Arial Black" panose="020B0A04020102020204" pitchFamily="34" charset="0"/>
            </a:endParaRPr>
          </a:p>
        </p:txBody>
      </p:sp>
    </p:spTree>
    <p:extLst>
      <p:ext uri="{BB962C8B-B14F-4D97-AF65-F5344CB8AC3E}">
        <p14:creationId xmlns:p14="http://schemas.microsoft.com/office/powerpoint/2010/main" val="16466656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295400"/>
          </a:xfrm>
        </p:spPr>
        <p:txBody>
          <a:bodyPr/>
          <a:lstStyle/>
          <a:p>
            <a:r>
              <a:rPr lang="en-US" dirty="0" smtClean="0"/>
              <a:t>What AT is the Best?</a:t>
            </a:r>
            <a:endParaRPr lang="en-US" dirty="0"/>
          </a:p>
        </p:txBody>
      </p:sp>
      <p:sp>
        <p:nvSpPr>
          <p:cNvPr id="8" name="Content Placeholder 2"/>
          <p:cNvSpPr txBox="1">
            <a:spLocks noGrp="1"/>
          </p:cNvSpPr>
          <p:nvPr>
            <p:ph idx="1"/>
          </p:nvPr>
        </p:nvSpPr>
        <p:spPr bwMode="auto">
          <a:xfrm>
            <a:off x="457200" y="2057400"/>
            <a:ext cx="8229600" cy="3962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r>
              <a:rPr lang="en-US" dirty="0" smtClean="0"/>
              <a:t>This is a challenging question as there are many variables.</a:t>
            </a:r>
          </a:p>
          <a:p>
            <a:endParaRPr lang="en-US" dirty="0" smtClean="0"/>
          </a:p>
          <a:p>
            <a:r>
              <a:rPr lang="en-US" dirty="0" smtClean="0"/>
              <a:t>Consider what the needs of the child are and what technology might meet those needs.</a:t>
            </a:r>
            <a:endParaRPr lang="en-US" dirty="0"/>
          </a:p>
        </p:txBody>
      </p:sp>
      <p:sp>
        <p:nvSpPr>
          <p:cNvPr id="4" name="Slide Number Placeholder 3"/>
          <p:cNvSpPr>
            <a:spLocks noGrp="1"/>
          </p:cNvSpPr>
          <p:nvPr>
            <p:ph type="sldNum" sz="quarter" idx="10"/>
          </p:nvPr>
        </p:nvSpPr>
        <p:spPr/>
        <p:txBody>
          <a:bodyPr/>
          <a:lstStyle/>
          <a:p>
            <a:r>
              <a:rPr lang="es-MX" dirty="0" smtClean="0"/>
              <a:t>Page </a:t>
            </a:r>
            <a:fld id="{D956CA73-587C-4D4F-A789-877EAEB1E08D}" type="slidenum">
              <a:rPr lang="es-MX" smtClean="0"/>
              <a:pPr/>
              <a:t>33</a:t>
            </a:fld>
            <a:endParaRPr lang="es-MX" dirty="0"/>
          </a:p>
        </p:txBody>
      </p:sp>
    </p:spTree>
    <p:extLst>
      <p:ext uri="{BB962C8B-B14F-4D97-AF65-F5344CB8AC3E}">
        <p14:creationId xmlns:p14="http://schemas.microsoft.com/office/powerpoint/2010/main" val="2274920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295400"/>
          </a:xfrm>
        </p:spPr>
        <p:txBody>
          <a:bodyPr/>
          <a:lstStyle/>
          <a:p>
            <a:r>
              <a:rPr lang="en-US" dirty="0" smtClean="0"/>
              <a:t>Trying AT</a:t>
            </a:r>
            <a:endParaRPr lang="en-US" dirty="0"/>
          </a:p>
        </p:txBody>
      </p:sp>
      <p:sp>
        <p:nvSpPr>
          <p:cNvPr id="3" name="Content Placeholder 2"/>
          <p:cNvSpPr>
            <a:spLocks noGrp="1"/>
          </p:cNvSpPr>
          <p:nvPr>
            <p:ph idx="1"/>
          </p:nvPr>
        </p:nvSpPr>
        <p:spPr>
          <a:xfrm>
            <a:off x="457200" y="2057400"/>
            <a:ext cx="8229600" cy="3962400"/>
          </a:xfrm>
        </p:spPr>
        <p:txBody>
          <a:bodyPr/>
          <a:lstStyle/>
          <a:p>
            <a:pPr>
              <a:lnSpc>
                <a:spcPct val="110000"/>
              </a:lnSpc>
            </a:pPr>
            <a:r>
              <a:rPr lang="en-US" dirty="0" smtClean="0"/>
              <a:t>An AT “trial” gives a child a chance to try different types of AT.</a:t>
            </a:r>
          </a:p>
          <a:p>
            <a:pPr>
              <a:lnSpc>
                <a:spcPct val="110000"/>
              </a:lnSpc>
            </a:pPr>
            <a:r>
              <a:rPr lang="en-US" dirty="0" smtClean="0"/>
              <a:t>Data is collected to show which piece(s) of AT best meet the child’s needs.</a:t>
            </a:r>
          </a:p>
          <a:p>
            <a:pPr>
              <a:lnSpc>
                <a:spcPct val="110000"/>
              </a:lnSpc>
            </a:pPr>
            <a:r>
              <a:rPr lang="en-US" dirty="0" smtClean="0"/>
              <a:t>Trials typically lasts 2-6 weeks.</a:t>
            </a:r>
            <a:endParaRPr lang="en-US" dirty="0"/>
          </a:p>
        </p:txBody>
      </p:sp>
      <p:sp>
        <p:nvSpPr>
          <p:cNvPr id="4" name="Slide Number Placeholder 3"/>
          <p:cNvSpPr>
            <a:spLocks noGrp="1"/>
          </p:cNvSpPr>
          <p:nvPr>
            <p:ph type="sldNum" sz="quarter" idx="10"/>
          </p:nvPr>
        </p:nvSpPr>
        <p:spPr/>
        <p:txBody>
          <a:bodyPr/>
          <a:lstStyle/>
          <a:p>
            <a:r>
              <a:rPr lang="es-MX" dirty="0" smtClean="0"/>
              <a:t>Page </a:t>
            </a:r>
            <a:fld id="{D956CA73-587C-4D4F-A789-877EAEB1E08D}" type="slidenum">
              <a:rPr lang="es-MX" smtClean="0"/>
              <a:pPr/>
              <a:t>34</a:t>
            </a:fld>
            <a:endParaRPr lang="es-MX" dirty="0"/>
          </a:p>
        </p:txBody>
      </p:sp>
    </p:spTree>
    <p:extLst>
      <p:ext uri="{BB962C8B-B14F-4D97-AF65-F5344CB8AC3E}">
        <p14:creationId xmlns:p14="http://schemas.microsoft.com/office/powerpoint/2010/main" val="18765697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219200"/>
          </a:xfrm>
        </p:spPr>
        <p:txBody>
          <a:bodyPr/>
          <a:lstStyle/>
          <a:p>
            <a:r>
              <a:rPr lang="en-US" sz="4000" dirty="0" smtClean="0"/>
              <a:t>Child-Centered, Skill</a:t>
            </a:r>
            <a:r>
              <a:rPr lang="en-US" sz="4000" dirty="0"/>
              <a:t>-</a:t>
            </a:r>
            <a:r>
              <a:rPr lang="en-US" sz="4000" dirty="0" smtClean="0"/>
              <a:t>Based </a:t>
            </a:r>
            <a:br>
              <a:rPr lang="en-US" sz="4000" dirty="0" smtClean="0"/>
            </a:br>
            <a:r>
              <a:rPr lang="en-US" sz="4000" dirty="0" smtClean="0"/>
              <a:t>AT Decisions</a:t>
            </a:r>
            <a:endParaRPr lang="en-US" sz="4000" dirty="0"/>
          </a:p>
        </p:txBody>
      </p:sp>
      <p:sp>
        <p:nvSpPr>
          <p:cNvPr id="3" name="Content Placeholder 2"/>
          <p:cNvSpPr>
            <a:spLocks noGrp="1"/>
          </p:cNvSpPr>
          <p:nvPr>
            <p:ph idx="1"/>
          </p:nvPr>
        </p:nvSpPr>
        <p:spPr>
          <a:xfrm>
            <a:off x="457200" y="2057400"/>
            <a:ext cx="8229600" cy="4114800"/>
          </a:xfrm>
        </p:spPr>
        <p:txBody>
          <a:bodyPr anchor="ctr"/>
          <a:lstStyle/>
          <a:p>
            <a:pPr marL="0" indent="0" algn="ctr">
              <a:spcBef>
                <a:spcPts val="0"/>
              </a:spcBef>
              <a:buNone/>
            </a:pPr>
            <a:r>
              <a:rPr lang="en-US" sz="4000" dirty="0" smtClean="0"/>
              <a:t>The choices you make will be based on each individual child’s skills and needs.</a:t>
            </a:r>
            <a:endParaRPr lang="en-US" sz="4000" dirty="0"/>
          </a:p>
        </p:txBody>
      </p:sp>
      <p:sp>
        <p:nvSpPr>
          <p:cNvPr id="4" name="Slide Number Placeholder 3"/>
          <p:cNvSpPr>
            <a:spLocks noGrp="1"/>
          </p:cNvSpPr>
          <p:nvPr>
            <p:ph type="sldNum" sz="quarter" idx="10"/>
          </p:nvPr>
        </p:nvSpPr>
        <p:spPr/>
        <p:txBody>
          <a:bodyPr/>
          <a:lstStyle/>
          <a:p>
            <a:r>
              <a:rPr lang="es-MX" dirty="0" smtClean="0"/>
              <a:t>Page </a:t>
            </a:r>
            <a:fld id="{D956CA73-587C-4D4F-A789-877EAEB1E08D}" type="slidenum">
              <a:rPr lang="es-MX" smtClean="0"/>
              <a:pPr/>
              <a:t>35</a:t>
            </a:fld>
            <a:endParaRPr lang="es-MX" dirty="0"/>
          </a:p>
        </p:txBody>
      </p:sp>
    </p:spTree>
    <p:extLst>
      <p:ext uri="{BB962C8B-B14F-4D97-AF65-F5344CB8AC3E}">
        <p14:creationId xmlns:p14="http://schemas.microsoft.com/office/powerpoint/2010/main" val="21145895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ll thre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199" y="2819400"/>
            <a:ext cx="3242473" cy="1295400"/>
          </a:xfrm>
          <a:prstGeom prst="rect">
            <a:avLst/>
          </a:prstGeom>
        </p:spPr>
      </p:pic>
      <p:pic>
        <p:nvPicPr>
          <p:cNvPr id="8" name="Picture 7" descr="ipad-xparent.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0" y="2971800"/>
            <a:ext cx="3685815" cy="2819400"/>
          </a:xfrm>
          <a:prstGeom prst="rect">
            <a:avLst/>
          </a:prstGeom>
        </p:spPr>
      </p:pic>
      <p:pic>
        <p:nvPicPr>
          <p:cNvPr id="3" name="Picture 2" descr="4975-xparent2.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15000" y="2438400"/>
            <a:ext cx="3126188" cy="3933387"/>
          </a:xfrm>
          <a:prstGeom prst="rect">
            <a:avLst/>
          </a:prstGeom>
        </p:spPr>
      </p:pic>
      <p:pic>
        <p:nvPicPr>
          <p:cNvPr id="6" name="Picture 5" descr="picture book-xparent copy.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96000" y="3581400"/>
            <a:ext cx="2835725" cy="1969398"/>
          </a:xfrm>
          <a:prstGeom prst="rect">
            <a:avLst/>
          </a:prstGeom>
        </p:spPr>
      </p:pic>
      <p:sp>
        <p:nvSpPr>
          <p:cNvPr id="2" name="Title 1"/>
          <p:cNvSpPr>
            <a:spLocks noGrp="1"/>
          </p:cNvSpPr>
          <p:nvPr>
            <p:ph type="title"/>
          </p:nvPr>
        </p:nvSpPr>
        <p:spPr>
          <a:xfrm>
            <a:off x="457200" y="762000"/>
            <a:ext cx="8229600" cy="1295400"/>
          </a:xfrm>
        </p:spPr>
        <p:txBody>
          <a:bodyPr/>
          <a:lstStyle/>
          <a:p>
            <a:r>
              <a:rPr lang="en-US" sz="4000" dirty="0" smtClean="0"/>
              <a:t>Case Study: Choosing the Right AT</a:t>
            </a:r>
            <a:endParaRPr lang="en-US" sz="4000" dirty="0"/>
          </a:p>
        </p:txBody>
      </p:sp>
      <p:sp>
        <p:nvSpPr>
          <p:cNvPr id="4" name="Slide Number Placeholder 3"/>
          <p:cNvSpPr>
            <a:spLocks noGrp="1"/>
          </p:cNvSpPr>
          <p:nvPr>
            <p:ph type="sldNum" sz="quarter" idx="10"/>
          </p:nvPr>
        </p:nvSpPr>
        <p:spPr/>
        <p:txBody>
          <a:bodyPr/>
          <a:lstStyle/>
          <a:p>
            <a:r>
              <a:rPr lang="es-MX" smtClean="0"/>
              <a:t>Page </a:t>
            </a:r>
            <a:fld id="{D956CA73-587C-4D4F-A789-877EAEB1E08D}" type="slidenum">
              <a:rPr lang="es-MX" smtClean="0"/>
              <a:pPr/>
              <a:t>36</a:t>
            </a:fld>
            <a:endParaRPr lang="es-MX" dirty="0"/>
          </a:p>
        </p:txBody>
      </p:sp>
      <p:sp>
        <p:nvSpPr>
          <p:cNvPr id="7" name="TextBox 6"/>
          <p:cNvSpPr txBox="1"/>
          <p:nvPr/>
        </p:nvSpPr>
        <p:spPr>
          <a:xfrm>
            <a:off x="457200" y="2057400"/>
            <a:ext cx="4114800" cy="4247316"/>
          </a:xfrm>
          <a:prstGeom prst="rect">
            <a:avLst/>
          </a:prstGeom>
          <a:noFill/>
        </p:spPr>
        <p:txBody>
          <a:bodyPr wrap="square" rtlCol="0">
            <a:spAutoFit/>
          </a:bodyPr>
          <a:lstStyle/>
          <a:p>
            <a:r>
              <a:rPr lang="en-US" sz="2700" b="1" dirty="0" smtClean="0"/>
              <a:t>Goal: </a:t>
            </a:r>
            <a:r>
              <a:rPr lang="en-US" sz="2700" dirty="0" smtClean="0"/>
              <a:t>Help Eva communicate with her peers</a:t>
            </a:r>
          </a:p>
          <a:p>
            <a:endParaRPr lang="en-US" sz="2700" b="1" dirty="0"/>
          </a:p>
          <a:p>
            <a:r>
              <a:rPr lang="en-US" sz="2700" b="1" dirty="0" smtClean="0"/>
              <a:t>Plan: </a:t>
            </a:r>
            <a:r>
              <a:rPr lang="en-US" sz="2700" dirty="0" smtClean="0"/>
              <a:t>Try different types of communication devices for 3 weeks each</a:t>
            </a:r>
          </a:p>
          <a:p>
            <a:endParaRPr lang="en-US" sz="2700" dirty="0"/>
          </a:p>
          <a:p>
            <a:pPr algn="ctr"/>
            <a:r>
              <a:rPr lang="en-US" sz="2700" b="1" dirty="0" smtClean="0"/>
              <a:t>What AT is right for Eva?</a:t>
            </a:r>
          </a:p>
        </p:txBody>
      </p:sp>
      <p:pic>
        <p:nvPicPr>
          <p:cNvPr id="11" name="Picture 10" descr="IMG_1600.jpg"/>
          <p:cNvPicPr>
            <a:picLocks noChangeAspect="1"/>
          </p:cNvPicPr>
          <p:nvPr/>
        </p:nvPicPr>
        <p:blipFill rotWithShape="1">
          <a:blip r:embed="rId7">
            <a:extLst>
              <a:ext uri="{28A0092B-C50C-407E-A947-70E740481C1C}">
                <a14:useLocalDpi xmlns:a14="http://schemas.microsoft.com/office/drawing/2010/main" val="0"/>
              </a:ext>
            </a:extLst>
          </a:blip>
          <a:srcRect t="17431" b="13573"/>
          <a:stretch/>
        </p:blipFill>
        <p:spPr>
          <a:xfrm>
            <a:off x="5105400" y="2202397"/>
            <a:ext cx="3838040" cy="3969803"/>
          </a:xfrm>
          <a:prstGeom prst="rect">
            <a:avLst/>
          </a:prstGeom>
        </p:spPr>
      </p:pic>
    </p:spTree>
    <p:extLst>
      <p:ext uri="{BB962C8B-B14F-4D97-AF65-F5344CB8AC3E}">
        <p14:creationId xmlns:p14="http://schemas.microsoft.com/office/powerpoint/2010/main" val="37033847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ll thre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36990" y="2057400"/>
            <a:ext cx="5149810" cy="2057400"/>
          </a:xfrm>
          <a:prstGeom prst="rect">
            <a:avLst/>
          </a:prstGeom>
        </p:spPr>
      </p:pic>
      <p:pic>
        <p:nvPicPr>
          <p:cNvPr id="8" name="Picture 7" descr="ipad-xparent.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6800" y="4191000"/>
            <a:ext cx="2888882" cy="2209800"/>
          </a:xfrm>
          <a:prstGeom prst="rect">
            <a:avLst/>
          </a:prstGeom>
        </p:spPr>
      </p:pic>
      <p:pic>
        <p:nvPicPr>
          <p:cNvPr id="3" name="Picture 2" descr="4975-xparent2.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29202" y="4114800"/>
            <a:ext cx="1937998" cy="2438400"/>
          </a:xfrm>
          <a:prstGeom prst="rect">
            <a:avLst/>
          </a:prstGeom>
        </p:spPr>
      </p:pic>
      <p:pic>
        <p:nvPicPr>
          <p:cNvPr id="6" name="Picture 5" descr="picture book-xparent copy.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2133600"/>
            <a:ext cx="3200400" cy="2222663"/>
          </a:xfrm>
          <a:prstGeom prst="rect">
            <a:avLst/>
          </a:prstGeom>
        </p:spPr>
      </p:pic>
      <p:sp>
        <p:nvSpPr>
          <p:cNvPr id="2" name="Title 1"/>
          <p:cNvSpPr>
            <a:spLocks noGrp="1"/>
          </p:cNvSpPr>
          <p:nvPr>
            <p:ph type="title"/>
          </p:nvPr>
        </p:nvSpPr>
        <p:spPr>
          <a:xfrm>
            <a:off x="457200" y="762000"/>
            <a:ext cx="8229600" cy="1295400"/>
          </a:xfrm>
        </p:spPr>
        <p:txBody>
          <a:bodyPr/>
          <a:lstStyle/>
          <a:p>
            <a:r>
              <a:rPr lang="en-US" sz="4000" dirty="0" smtClean="0"/>
              <a:t>Case Study: Choosing the Right AT</a:t>
            </a:r>
            <a:endParaRPr lang="en-US" sz="4000" dirty="0"/>
          </a:p>
        </p:txBody>
      </p:sp>
      <p:sp>
        <p:nvSpPr>
          <p:cNvPr id="4" name="Slide Number Placeholder 3"/>
          <p:cNvSpPr>
            <a:spLocks noGrp="1"/>
          </p:cNvSpPr>
          <p:nvPr>
            <p:ph type="sldNum" sz="quarter" idx="10"/>
          </p:nvPr>
        </p:nvSpPr>
        <p:spPr/>
        <p:txBody>
          <a:bodyPr/>
          <a:lstStyle/>
          <a:p>
            <a:r>
              <a:rPr lang="es-MX" smtClean="0"/>
              <a:t>Page </a:t>
            </a:r>
            <a:fld id="{D956CA73-587C-4D4F-A789-877EAEB1E08D}" type="slidenum">
              <a:rPr lang="es-MX" smtClean="0"/>
              <a:pPr/>
              <a:t>37</a:t>
            </a:fld>
            <a:endParaRPr lang="es-MX" dirty="0"/>
          </a:p>
        </p:txBody>
      </p:sp>
    </p:spTree>
    <p:extLst>
      <p:ext uri="{BB962C8B-B14F-4D97-AF65-F5344CB8AC3E}">
        <p14:creationId xmlns:p14="http://schemas.microsoft.com/office/powerpoint/2010/main" val="732130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429000"/>
            <a:ext cx="8382000" cy="1981200"/>
          </a:xfrm>
        </p:spPr>
        <p:txBody>
          <a:bodyPr/>
          <a:lstStyle/>
          <a:p>
            <a:r>
              <a:rPr lang="en-US" dirty="0" smtClean="0"/>
              <a:t>Documenting AT Outcomes in the IFSP/IEP</a:t>
            </a:r>
            <a:endParaRPr lang="en-US" dirty="0"/>
          </a:p>
        </p:txBody>
      </p:sp>
      <p:sp>
        <p:nvSpPr>
          <p:cNvPr id="4" name="Slide Number Placeholder 3"/>
          <p:cNvSpPr txBox="1">
            <a:spLocks/>
          </p:cNvSpPr>
          <p:nvPr/>
        </p:nvSpPr>
        <p:spPr>
          <a:xfrm>
            <a:off x="18473" y="6324600"/>
            <a:ext cx="5029200" cy="30797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s-MX" sz="1200" b="1" dirty="0" smtClean="0">
                <a:solidFill>
                  <a:srgbClr val="69BE28"/>
                </a:solidFill>
                <a:latin typeface="Century Gothic" charset="0"/>
              </a:rPr>
              <a:t>Page 38</a:t>
            </a:r>
            <a:endParaRPr lang="es-MX" sz="1200" b="1" dirty="0">
              <a:solidFill>
                <a:srgbClr val="69BE28"/>
              </a:solidFill>
              <a:latin typeface="Century Gothic" charset="0"/>
            </a:endParaRPr>
          </a:p>
        </p:txBody>
      </p:sp>
    </p:spTree>
    <p:extLst>
      <p:ext uri="{BB962C8B-B14F-4D97-AF65-F5344CB8AC3E}">
        <p14:creationId xmlns:p14="http://schemas.microsoft.com/office/powerpoint/2010/main" val="6124309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295400"/>
          </a:xfrm>
        </p:spPr>
        <p:txBody>
          <a:bodyPr/>
          <a:lstStyle/>
          <a:p>
            <a:r>
              <a:rPr lang="en-US" altLang="en-US" dirty="0"/>
              <a:t>Documenting </a:t>
            </a:r>
            <a:r>
              <a:rPr lang="en-US" altLang="en-US" dirty="0" smtClean="0"/>
              <a:t>AT Outcome #1</a:t>
            </a:r>
            <a:br>
              <a:rPr lang="en-US" altLang="en-US" dirty="0" smtClean="0"/>
            </a:br>
            <a:r>
              <a:rPr lang="en-US" altLang="en-US" dirty="0" smtClean="0"/>
              <a:t>in </a:t>
            </a:r>
            <a:r>
              <a:rPr lang="en-US" altLang="en-US" dirty="0"/>
              <a:t>the IFSP/IEP</a:t>
            </a:r>
            <a:endParaRPr lang="en-US" dirty="0"/>
          </a:p>
        </p:txBody>
      </p:sp>
      <p:sp>
        <p:nvSpPr>
          <p:cNvPr id="3" name="Content Placeholder 2"/>
          <p:cNvSpPr>
            <a:spLocks noGrp="1"/>
          </p:cNvSpPr>
          <p:nvPr>
            <p:ph idx="1"/>
          </p:nvPr>
        </p:nvSpPr>
        <p:spPr>
          <a:xfrm>
            <a:off x="457200" y="2209800"/>
            <a:ext cx="8229600" cy="762000"/>
          </a:xfrm>
        </p:spPr>
        <p:txBody>
          <a:bodyPr/>
          <a:lstStyle/>
          <a:p>
            <a:pPr marL="0" indent="0" algn="ctr">
              <a:buNone/>
            </a:pPr>
            <a:r>
              <a:rPr lang="en-US" sz="2400" dirty="0" smtClean="0"/>
              <a:t>Outcome 1: AT was considered and is not needed.</a:t>
            </a:r>
          </a:p>
        </p:txBody>
      </p:sp>
      <p:sp>
        <p:nvSpPr>
          <p:cNvPr id="4" name="Slide Number Placeholder 3"/>
          <p:cNvSpPr>
            <a:spLocks noGrp="1"/>
          </p:cNvSpPr>
          <p:nvPr>
            <p:ph type="sldNum" sz="quarter" idx="10"/>
          </p:nvPr>
        </p:nvSpPr>
        <p:spPr/>
        <p:txBody>
          <a:bodyPr/>
          <a:lstStyle/>
          <a:p>
            <a:r>
              <a:rPr lang="es-MX" dirty="0" smtClean="0"/>
              <a:t>Page </a:t>
            </a:r>
            <a:fld id="{D956CA73-587C-4D4F-A789-877EAEB1E08D}" type="slidenum">
              <a:rPr lang="es-MX" smtClean="0"/>
              <a:pPr/>
              <a:t>39</a:t>
            </a:fld>
            <a:endParaRPr lang="es-MX" dirty="0"/>
          </a:p>
        </p:txBody>
      </p:sp>
      <p:graphicFrame>
        <p:nvGraphicFramePr>
          <p:cNvPr id="6" name="Table 5"/>
          <p:cNvGraphicFramePr>
            <a:graphicFrameLocks noGrp="1"/>
          </p:cNvGraphicFramePr>
          <p:nvPr>
            <p:extLst>
              <p:ext uri="{D42A27DB-BD31-4B8C-83A1-F6EECF244321}">
                <p14:modId xmlns:p14="http://schemas.microsoft.com/office/powerpoint/2010/main" val="96859301"/>
              </p:ext>
            </p:extLst>
          </p:nvPr>
        </p:nvGraphicFramePr>
        <p:xfrm>
          <a:off x="457200" y="2819399"/>
          <a:ext cx="8229600" cy="3315461"/>
        </p:xfrm>
        <a:graphic>
          <a:graphicData uri="http://schemas.openxmlformats.org/drawingml/2006/table">
            <a:tbl>
              <a:tblPr firstRow="1" bandRow="1">
                <a:tableStyleId>{2D5ABB26-0587-4C30-8999-92F81FD0307C}</a:tableStyleId>
              </a:tblPr>
              <a:tblGrid>
                <a:gridCol w="4114800"/>
                <a:gridCol w="4114800"/>
              </a:tblGrid>
              <a:tr h="321819">
                <a:tc>
                  <a:txBody>
                    <a:bodyPr/>
                    <a:lstStyle/>
                    <a:p>
                      <a:r>
                        <a:rPr lang="en-US" b="1" dirty="0" smtClean="0"/>
                        <a:t>Where to document in the IFSP</a:t>
                      </a:r>
                      <a:endParaRPr lang="en-US"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c>
                  <a:txBody>
                    <a:bodyPr/>
                    <a:lstStyle/>
                    <a:p>
                      <a:r>
                        <a:rPr lang="en-US" b="1" dirty="0" smtClean="0"/>
                        <a:t>How to document in the IFSP/IEP</a:t>
                      </a:r>
                      <a:endParaRPr lang="en-US"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r>
              <a:tr h="1275841">
                <a:tc>
                  <a:txBody>
                    <a:bodyPr/>
                    <a:lstStyle/>
                    <a:p>
                      <a:r>
                        <a:rPr lang="en-US" dirty="0" smtClean="0"/>
                        <a:t>“What is already happening”</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team has discussed the child’s needs and determined</a:t>
                      </a:r>
                      <a:r>
                        <a:rPr lang="en-US" baseline="0" dirty="0" smtClean="0"/>
                        <a:t> that he or she does not need assistive technology because (fill in how current supports or adaptations are meeting the needs of the child.)”</a:t>
                      </a:r>
                    </a:p>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980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Where to document in the IEP</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9D9D9"/>
                    </a:solid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9D9D9"/>
                    </a:solidFill>
                  </a:tcPr>
                </a:tc>
              </a:tr>
              <a:tr h="1275841">
                <a:tc>
                  <a:txBody>
                    <a:bodyPr/>
                    <a:lstStyle/>
                    <a:p>
                      <a:r>
                        <a:rPr lang="en-US" dirty="0" smtClean="0"/>
                        <a:t>Assistive Technology section or</a:t>
                      </a:r>
                    </a:p>
                    <a:p>
                      <a:r>
                        <a:rPr lang="en-US" dirty="0" smtClean="0"/>
                        <a:t>Accommodations/Modifications</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692492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295400"/>
          </a:xfrm>
        </p:spPr>
        <p:txBody>
          <a:bodyPr/>
          <a:lstStyle/>
          <a:p>
            <a:r>
              <a:rPr lang="en-US" dirty="0" smtClean="0"/>
              <a:t>PACER Center</a:t>
            </a:r>
            <a:endParaRPr lang="en-US" dirty="0"/>
          </a:p>
        </p:txBody>
      </p:sp>
      <p:sp>
        <p:nvSpPr>
          <p:cNvPr id="3" name="Content Placeholder 2"/>
          <p:cNvSpPr>
            <a:spLocks noGrp="1"/>
          </p:cNvSpPr>
          <p:nvPr>
            <p:ph idx="1"/>
          </p:nvPr>
        </p:nvSpPr>
        <p:spPr>
          <a:xfrm>
            <a:off x="457200" y="2057400"/>
            <a:ext cx="8229600" cy="4191000"/>
          </a:xfrm>
        </p:spPr>
        <p:txBody>
          <a:bodyPr/>
          <a:lstStyle/>
          <a:p>
            <a:r>
              <a:rPr lang="en-US" dirty="0" smtClean="0"/>
              <a:t>An established national center providing important information to parents and educators for more than 36 years</a:t>
            </a:r>
          </a:p>
          <a:p>
            <a:r>
              <a:rPr lang="en-US" dirty="0" smtClean="0"/>
              <a:t>More than 30 different programs</a:t>
            </a:r>
          </a:p>
          <a:p>
            <a:r>
              <a:rPr lang="en-US" dirty="0" smtClean="0"/>
              <a:t>PACER.org</a:t>
            </a:r>
          </a:p>
          <a:p>
            <a:r>
              <a:rPr lang="en-US" dirty="0" smtClean="0"/>
              <a:t>952-838-9000</a:t>
            </a:r>
            <a:endParaRPr lang="en-US" dirty="0"/>
          </a:p>
        </p:txBody>
      </p:sp>
      <p:sp>
        <p:nvSpPr>
          <p:cNvPr id="4" name="Slide Number Placeholder 3"/>
          <p:cNvSpPr>
            <a:spLocks noGrp="1"/>
          </p:cNvSpPr>
          <p:nvPr>
            <p:ph type="sldNum" sz="quarter" idx="10"/>
          </p:nvPr>
        </p:nvSpPr>
        <p:spPr/>
        <p:txBody>
          <a:bodyPr/>
          <a:lstStyle/>
          <a:p>
            <a:r>
              <a:rPr lang="es-MX" smtClean="0"/>
              <a:t>Page </a:t>
            </a:r>
            <a:fld id="{D956CA73-587C-4D4F-A789-877EAEB1E08D}" type="slidenum">
              <a:rPr lang="es-MX" smtClean="0"/>
              <a:pPr/>
              <a:t>4</a:t>
            </a:fld>
            <a:endParaRPr lang="es-MX" dirty="0"/>
          </a:p>
        </p:txBody>
      </p:sp>
    </p:spTree>
    <p:extLst>
      <p:ext uri="{BB962C8B-B14F-4D97-AF65-F5344CB8AC3E}">
        <p14:creationId xmlns:p14="http://schemas.microsoft.com/office/powerpoint/2010/main" val="42592615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295400"/>
          </a:xfrm>
        </p:spPr>
        <p:txBody>
          <a:bodyPr/>
          <a:lstStyle/>
          <a:p>
            <a:r>
              <a:rPr lang="en-US" altLang="en-US" dirty="0"/>
              <a:t>Documenting </a:t>
            </a:r>
            <a:r>
              <a:rPr lang="en-US" altLang="en-US" dirty="0" smtClean="0"/>
              <a:t>AT Outcome #2</a:t>
            </a:r>
            <a:br>
              <a:rPr lang="en-US" altLang="en-US" dirty="0" smtClean="0"/>
            </a:br>
            <a:r>
              <a:rPr lang="en-US" altLang="en-US" dirty="0" smtClean="0"/>
              <a:t>in </a:t>
            </a:r>
            <a:r>
              <a:rPr lang="en-US" altLang="en-US" dirty="0"/>
              <a:t>the IFSP/IEP</a:t>
            </a:r>
            <a:endParaRPr lang="en-US" dirty="0"/>
          </a:p>
        </p:txBody>
      </p:sp>
      <p:sp>
        <p:nvSpPr>
          <p:cNvPr id="3" name="Content Placeholder 2"/>
          <p:cNvSpPr>
            <a:spLocks noGrp="1"/>
          </p:cNvSpPr>
          <p:nvPr>
            <p:ph idx="1"/>
          </p:nvPr>
        </p:nvSpPr>
        <p:spPr>
          <a:xfrm>
            <a:off x="457200" y="2209800"/>
            <a:ext cx="8229600" cy="762000"/>
          </a:xfrm>
        </p:spPr>
        <p:txBody>
          <a:bodyPr/>
          <a:lstStyle/>
          <a:p>
            <a:pPr marL="0" indent="0" algn="ctr">
              <a:buNone/>
            </a:pPr>
            <a:r>
              <a:rPr lang="en-US" sz="2400" dirty="0" smtClean="0"/>
              <a:t>Outcome 2: The child is successfully using AT.</a:t>
            </a:r>
          </a:p>
        </p:txBody>
      </p:sp>
      <p:sp>
        <p:nvSpPr>
          <p:cNvPr id="4" name="Slide Number Placeholder 3"/>
          <p:cNvSpPr>
            <a:spLocks noGrp="1"/>
          </p:cNvSpPr>
          <p:nvPr>
            <p:ph type="sldNum" sz="quarter" idx="10"/>
          </p:nvPr>
        </p:nvSpPr>
        <p:spPr/>
        <p:txBody>
          <a:bodyPr/>
          <a:lstStyle/>
          <a:p>
            <a:r>
              <a:rPr lang="es-MX" dirty="0" smtClean="0"/>
              <a:t>Page </a:t>
            </a:r>
            <a:fld id="{D956CA73-587C-4D4F-A789-877EAEB1E08D}" type="slidenum">
              <a:rPr lang="es-MX" smtClean="0"/>
              <a:pPr/>
              <a:t>40</a:t>
            </a:fld>
            <a:endParaRPr lang="es-MX" dirty="0"/>
          </a:p>
        </p:txBody>
      </p:sp>
      <p:graphicFrame>
        <p:nvGraphicFramePr>
          <p:cNvPr id="6" name="Table 5"/>
          <p:cNvGraphicFramePr>
            <a:graphicFrameLocks noGrp="1"/>
          </p:cNvGraphicFramePr>
          <p:nvPr>
            <p:extLst>
              <p:ext uri="{D42A27DB-BD31-4B8C-83A1-F6EECF244321}">
                <p14:modId xmlns:p14="http://schemas.microsoft.com/office/powerpoint/2010/main" val="3094682620"/>
              </p:ext>
            </p:extLst>
          </p:nvPr>
        </p:nvGraphicFramePr>
        <p:xfrm>
          <a:off x="457200" y="2971800"/>
          <a:ext cx="8229600" cy="2895600"/>
        </p:xfrm>
        <a:graphic>
          <a:graphicData uri="http://schemas.openxmlformats.org/drawingml/2006/table">
            <a:tbl>
              <a:tblPr firstRow="1" bandRow="1">
                <a:tableStyleId>{2D5ABB26-0587-4C30-8999-92F81FD0307C}</a:tableStyleId>
              </a:tblPr>
              <a:tblGrid>
                <a:gridCol w="4114800"/>
                <a:gridCol w="4114800"/>
              </a:tblGrid>
              <a:tr h="467652">
                <a:tc>
                  <a:txBody>
                    <a:bodyPr/>
                    <a:lstStyle/>
                    <a:p>
                      <a:r>
                        <a:rPr lang="en-US" b="1" dirty="0" smtClean="0"/>
                        <a:t>Where to document in the IFSP</a:t>
                      </a:r>
                      <a:endParaRPr lang="en-US"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c>
                  <a:txBody>
                    <a:bodyPr/>
                    <a:lstStyle/>
                    <a:p>
                      <a:r>
                        <a:rPr lang="en-US" b="1" dirty="0" smtClean="0"/>
                        <a:t>How to document in the IFSP/IEP</a:t>
                      </a:r>
                      <a:endParaRPr lang="en-US"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r>
              <a:tr h="807181">
                <a:tc>
                  <a:txBody>
                    <a:bodyPr/>
                    <a:lstStyle/>
                    <a:p>
                      <a:r>
                        <a:rPr lang="en-US" dirty="0" smtClean="0"/>
                        <a:t>“What is already happening”</a:t>
                      </a:r>
                    </a:p>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“The child is currently using AT. He or she</a:t>
                      </a:r>
                      <a:r>
                        <a:rPr lang="en-US" b="0" baseline="0" dirty="0" smtClean="0"/>
                        <a:t> will use assistive technology to help him or her reach the following goals/outcomes. (Describe the features of the assistive technology and how it will help.)”</a:t>
                      </a:r>
                      <a:endParaRPr lang="en-US" b="0" dirty="0" smtClean="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676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Where to document in the IEP</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9D9D9"/>
                    </a:solid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9D9D9"/>
                    </a:solidFill>
                  </a:tcPr>
                </a:tc>
              </a:tr>
              <a:tr h="1153115">
                <a:tc>
                  <a:txBody>
                    <a:bodyPr/>
                    <a:lstStyle/>
                    <a:p>
                      <a:r>
                        <a:rPr lang="en-US" dirty="0" smtClean="0"/>
                        <a:t>Assistive Technology section or</a:t>
                      </a:r>
                    </a:p>
                    <a:p>
                      <a:r>
                        <a:rPr lang="en-US" dirty="0" smtClean="0"/>
                        <a:t>Accommodations/Modifications</a:t>
                      </a:r>
                    </a:p>
                    <a:p>
                      <a:endParaRPr lang="en-US" dirty="0" smtClean="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4833042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295400"/>
          </a:xfrm>
        </p:spPr>
        <p:txBody>
          <a:bodyPr/>
          <a:lstStyle/>
          <a:p>
            <a:r>
              <a:rPr lang="en-US" altLang="en-US" dirty="0"/>
              <a:t>Documenting </a:t>
            </a:r>
            <a:r>
              <a:rPr lang="en-US" altLang="en-US" dirty="0" smtClean="0"/>
              <a:t>AT Outcome #3</a:t>
            </a:r>
            <a:br>
              <a:rPr lang="en-US" altLang="en-US" dirty="0" smtClean="0"/>
            </a:br>
            <a:r>
              <a:rPr lang="en-US" altLang="en-US" dirty="0" smtClean="0"/>
              <a:t>in </a:t>
            </a:r>
            <a:r>
              <a:rPr lang="en-US" altLang="en-US" dirty="0"/>
              <a:t>the IFSP/IEP</a:t>
            </a:r>
            <a:endParaRPr lang="en-US" dirty="0"/>
          </a:p>
        </p:txBody>
      </p:sp>
      <p:sp>
        <p:nvSpPr>
          <p:cNvPr id="3" name="Content Placeholder 2"/>
          <p:cNvSpPr>
            <a:spLocks noGrp="1"/>
          </p:cNvSpPr>
          <p:nvPr>
            <p:ph idx="1"/>
          </p:nvPr>
        </p:nvSpPr>
        <p:spPr>
          <a:xfrm>
            <a:off x="457200" y="2057400"/>
            <a:ext cx="8229600" cy="1524000"/>
          </a:xfrm>
        </p:spPr>
        <p:txBody>
          <a:bodyPr/>
          <a:lstStyle/>
          <a:p>
            <a:pPr marL="0" indent="0" algn="ctr">
              <a:buNone/>
            </a:pPr>
            <a:r>
              <a:rPr lang="en-US" sz="2400" dirty="0" smtClean="0"/>
              <a:t>Outcome 3: </a:t>
            </a:r>
            <a:r>
              <a:rPr lang="en-US" sz="2400" dirty="0"/>
              <a:t>The team has determined that the child, who is not currently using AT, needs AT and has enough information to make decisions about specific </a:t>
            </a:r>
            <a:r>
              <a:rPr lang="en-US" sz="2400" dirty="0" smtClean="0"/>
              <a:t>AT.</a:t>
            </a:r>
            <a:endParaRPr lang="en-US" sz="2400" dirty="0"/>
          </a:p>
        </p:txBody>
      </p:sp>
      <p:sp>
        <p:nvSpPr>
          <p:cNvPr id="4" name="Slide Number Placeholder 3"/>
          <p:cNvSpPr>
            <a:spLocks noGrp="1"/>
          </p:cNvSpPr>
          <p:nvPr>
            <p:ph type="sldNum" sz="quarter" idx="10"/>
          </p:nvPr>
        </p:nvSpPr>
        <p:spPr/>
        <p:txBody>
          <a:bodyPr/>
          <a:lstStyle/>
          <a:p>
            <a:r>
              <a:rPr lang="es-MX" dirty="0" smtClean="0"/>
              <a:t>Page </a:t>
            </a:r>
            <a:fld id="{D956CA73-587C-4D4F-A789-877EAEB1E08D}" type="slidenum">
              <a:rPr lang="es-MX" smtClean="0"/>
              <a:pPr/>
              <a:t>41</a:t>
            </a:fld>
            <a:endParaRPr lang="es-MX" dirty="0"/>
          </a:p>
        </p:txBody>
      </p:sp>
      <p:graphicFrame>
        <p:nvGraphicFramePr>
          <p:cNvPr id="6" name="Table 5"/>
          <p:cNvGraphicFramePr>
            <a:graphicFrameLocks noGrp="1"/>
          </p:cNvGraphicFramePr>
          <p:nvPr>
            <p:extLst>
              <p:ext uri="{D42A27DB-BD31-4B8C-83A1-F6EECF244321}">
                <p14:modId xmlns:p14="http://schemas.microsoft.com/office/powerpoint/2010/main" val="235860044"/>
              </p:ext>
            </p:extLst>
          </p:nvPr>
        </p:nvGraphicFramePr>
        <p:xfrm>
          <a:off x="457200" y="3706421"/>
          <a:ext cx="8229600" cy="2409122"/>
        </p:xfrm>
        <a:graphic>
          <a:graphicData uri="http://schemas.openxmlformats.org/drawingml/2006/table">
            <a:tbl>
              <a:tblPr firstRow="1" bandRow="1">
                <a:tableStyleId>{2D5ABB26-0587-4C30-8999-92F81FD0307C}</a:tableStyleId>
              </a:tblPr>
              <a:tblGrid>
                <a:gridCol w="4114800"/>
                <a:gridCol w="4114800"/>
              </a:tblGrid>
              <a:tr h="344484">
                <a:tc>
                  <a:txBody>
                    <a:bodyPr/>
                    <a:lstStyle/>
                    <a:p>
                      <a:r>
                        <a:rPr lang="en-US" b="1" dirty="0" smtClean="0"/>
                        <a:t>Where to document in the IFSP</a:t>
                      </a:r>
                      <a:endParaRPr lang="en-US"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c>
                  <a:txBody>
                    <a:bodyPr/>
                    <a:lstStyle/>
                    <a:p>
                      <a:r>
                        <a:rPr lang="en-US" b="1" dirty="0" smtClean="0"/>
                        <a:t>How to document in the IFSP/IEP</a:t>
                      </a:r>
                      <a:endParaRPr lang="en-US"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r>
              <a:tr h="861210">
                <a:tc>
                  <a:txBody>
                    <a:bodyPr/>
                    <a:lstStyle/>
                    <a:p>
                      <a:r>
                        <a:rPr lang="en-US" dirty="0" smtClean="0"/>
                        <a:t>“What</a:t>
                      </a:r>
                      <a:r>
                        <a:rPr lang="en-US" baseline="0" dirty="0" smtClean="0"/>
                        <a:t> will happen”</a:t>
                      </a:r>
                    </a:p>
                    <a:p>
                      <a:endParaRPr lang="en-US" dirty="0" smtClean="0"/>
                    </a:p>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“The team has discussed</a:t>
                      </a:r>
                      <a:r>
                        <a:rPr lang="en-US" b="0" baseline="0" dirty="0" smtClean="0"/>
                        <a:t> the child’s needs and determined that he or she does need assistive technology. (Describe the features of the assistive technology and how it will help.)”</a:t>
                      </a:r>
                      <a:endParaRPr lang="en-US" b="0" dirty="0" smtClean="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444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Where to document in the IEP</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9D9D9"/>
                    </a:solid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9D9D9"/>
                    </a:solidFill>
                  </a:tcPr>
                </a:tc>
              </a:tr>
              <a:tr h="763202">
                <a:tc>
                  <a:txBody>
                    <a:bodyPr/>
                    <a:lstStyle/>
                    <a:p>
                      <a:r>
                        <a:rPr lang="en-US" dirty="0" smtClean="0"/>
                        <a:t>Assistive Technology section or</a:t>
                      </a:r>
                    </a:p>
                    <a:p>
                      <a:r>
                        <a:rPr lang="en-US" dirty="0" smtClean="0"/>
                        <a:t>Accommodations/Modifications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0297958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295400"/>
          </a:xfrm>
        </p:spPr>
        <p:txBody>
          <a:bodyPr/>
          <a:lstStyle/>
          <a:p>
            <a:r>
              <a:rPr lang="en-US" altLang="en-US" dirty="0"/>
              <a:t>Documenting </a:t>
            </a:r>
            <a:r>
              <a:rPr lang="en-US" altLang="en-US" dirty="0" smtClean="0"/>
              <a:t>AT Outcome #4</a:t>
            </a:r>
            <a:br>
              <a:rPr lang="en-US" altLang="en-US" dirty="0" smtClean="0"/>
            </a:br>
            <a:r>
              <a:rPr lang="en-US" altLang="en-US" dirty="0" smtClean="0"/>
              <a:t>in </a:t>
            </a:r>
            <a:r>
              <a:rPr lang="en-US" altLang="en-US" dirty="0"/>
              <a:t>the IFSP/IEP</a:t>
            </a:r>
            <a:endParaRPr lang="en-US" dirty="0"/>
          </a:p>
        </p:txBody>
      </p:sp>
      <p:sp>
        <p:nvSpPr>
          <p:cNvPr id="3" name="Content Placeholder 2"/>
          <p:cNvSpPr>
            <a:spLocks noGrp="1"/>
          </p:cNvSpPr>
          <p:nvPr>
            <p:ph idx="1"/>
          </p:nvPr>
        </p:nvSpPr>
        <p:spPr>
          <a:xfrm>
            <a:off x="304800" y="2057400"/>
            <a:ext cx="8458200" cy="1295400"/>
          </a:xfrm>
        </p:spPr>
        <p:txBody>
          <a:bodyPr/>
          <a:lstStyle/>
          <a:p>
            <a:pPr marL="0" indent="0" algn="ctr">
              <a:buNone/>
            </a:pPr>
            <a:r>
              <a:rPr lang="en-US" sz="2000" dirty="0" smtClean="0"/>
              <a:t>Outcome 4: </a:t>
            </a:r>
            <a:r>
              <a:rPr lang="en-US" sz="2000" dirty="0"/>
              <a:t>The child needs AT but the team needs information to determine the type of AT that would meet the needs of the child.</a:t>
            </a:r>
          </a:p>
          <a:p>
            <a:pPr marL="0" indent="0" algn="ctr">
              <a:buNone/>
            </a:pPr>
            <a:endParaRPr lang="en-US" sz="2000" dirty="0" smtClean="0"/>
          </a:p>
        </p:txBody>
      </p:sp>
      <p:sp>
        <p:nvSpPr>
          <p:cNvPr id="4" name="Slide Number Placeholder 3"/>
          <p:cNvSpPr>
            <a:spLocks noGrp="1"/>
          </p:cNvSpPr>
          <p:nvPr>
            <p:ph type="sldNum" sz="quarter" idx="10"/>
          </p:nvPr>
        </p:nvSpPr>
        <p:spPr/>
        <p:txBody>
          <a:bodyPr/>
          <a:lstStyle/>
          <a:p>
            <a:r>
              <a:rPr lang="es-MX" dirty="0" smtClean="0"/>
              <a:t>Page </a:t>
            </a:r>
            <a:fld id="{D956CA73-587C-4D4F-A789-877EAEB1E08D}" type="slidenum">
              <a:rPr lang="es-MX" smtClean="0"/>
              <a:pPr/>
              <a:t>42</a:t>
            </a:fld>
            <a:endParaRPr lang="es-MX" dirty="0"/>
          </a:p>
        </p:txBody>
      </p:sp>
      <p:graphicFrame>
        <p:nvGraphicFramePr>
          <p:cNvPr id="6" name="Table 5"/>
          <p:cNvGraphicFramePr>
            <a:graphicFrameLocks noGrp="1"/>
          </p:cNvGraphicFramePr>
          <p:nvPr>
            <p:extLst>
              <p:ext uri="{D42A27DB-BD31-4B8C-83A1-F6EECF244321}">
                <p14:modId xmlns:p14="http://schemas.microsoft.com/office/powerpoint/2010/main" val="698027061"/>
              </p:ext>
            </p:extLst>
          </p:nvPr>
        </p:nvGraphicFramePr>
        <p:xfrm>
          <a:off x="381000" y="2895600"/>
          <a:ext cx="8229600" cy="3205480"/>
        </p:xfrm>
        <a:graphic>
          <a:graphicData uri="http://schemas.openxmlformats.org/drawingml/2006/table">
            <a:tbl>
              <a:tblPr firstRow="1" bandRow="1">
                <a:tableStyleId>{2D5ABB26-0587-4C30-8999-92F81FD0307C}</a:tableStyleId>
              </a:tblPr>
              <a:tblGrid>
                <a:gridCol w="4114800"/>
                <a:gridCol w="4114800"/>
              </a:tblGrid>
              <a:tr h="370840">
                <a:tc>
                  <a:txBody>
                    <a:bodyPr/>
                    <a:lstStyle/>
                    <a:p>
                      <a:r>
                        <a:rPr lang="en-US" b="1" dirty="0" smtClean="0"/>
                        <a:t>Where to document in the IFSP</a:t>
                      </a:r>
                      <a:endParaRPr lang="en-US"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c>
                  <a:txBody>
                    <a:bodyPr/>
                    <a:lstStyle/>
                    <a:p>
                      <a:r>
                        <a:rPr lang="en-US" b="1" dirty="0" smtClean="0"/>
                        <a:t>How to document in the IFSP/IEP</a:t>
                      </a:r>
                      <a:endParaRPr lang="en-US"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r>
              <a:tr h="370840">
                <a:tc>
                  <a:txBody>
                    <a:bodyPr/>
                    <a:lstStyle/>
                    <a:p>
                      <a:r>
                        <a:rPr lang="en-US" dirty="0" smtClean="0"/>
                        <a:t>“What will happen”</a:t>
                      </a:r>
                    </a:p>
                    <a:p>
                      <a:endParaRPr lang="en-US" dirty="0" smtClean="0"/>
                    </a:p>
                    <a:p>
                      <a:endParaRPr lang="en-US" dirty="0" smtClean="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team has discussed the child’s needs and determined</a:t>
                      </a:r>
                      <a:r>
                        <a:rPr lang="en-US" baseline="0" dirty="0" smtClean="0"/>
                        <a:t> that we need more information. The team will try different technology to determine what will best meet the child’s needs. We will try (list features of devices) and meet again with more information. (Document time needed and assign roles.)”</a:t>
                      </a:r>
                      <a:endParaRPr lang="en-US" dirty="0" smtClean="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Where to document in the IEP</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9D9D9"/>
                    </a:solid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9D9D9"/>
                    </a:solidFill>
                  </a:tcPr>
                </a:tc>
              </a:tr>
              <a:tr h="370840">
                <a:tc>
                  <a:txBody>
                    <a:bodyPr/>
                    <a:lstStyle/>
                    <a:p>
                      <a:r>
                        <a:rPr lang="en-US" dirty="0" smtClean="0"/>
                        <a:t>Assistive Technology</a:t>
                      </a:r>
                      <a:r>
                        <a:rPr lang="en-US" baseline="0" dirty="0" smtClean="0"/>
                        <a:t> section or Accommodations/Modifications</a:t>
                      </a:r>
                    </a:p>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02979589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295400"/>
          </a:xfrm>
        </p:spPr>
        <p:txBody>
          <a:bodyPr/>
          <a:lstStyle/>
          <a:p>
            <a:r>
              <a:rPr lang="en-US" dirty="0" smtClean="0"/>
              <a:t>More on Embedding AT in IFSP</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50033280"/>
              </p:ext>
            </p:extLst>
          </p:nvPr>
        </p:nvGraphicFramePr>
        <p:xfrm>
          <a:off x="457200" y="2133601"/>
          <a:ext cx="8229600" cy="3463888"/>
        </p:xfrm>
        <a:graphic>
          <a:graphicData uri="http://schemas.openxmlformats.org/drawingml/2006/table">
            <a:tbl>
              <a:tblPr firstRow="1" bandRow="1">
                <a:tableStyleId>{5C22544A-7EE6-4342-B048-85BDC9FD1C3A}</a:tableStyleId>
              </a:tblPr>
              <a:tblGrid>
                <a:gridCol w="3657600"/>
                <a:gridCol w="4572000"/>
              </a:tblGrid>
              <a:tr h="604734">
                <a:tc>
                  <a:txBody>
                    <a:bodyPr/>
                    <a:lstStyle/>
                    <a:p>
                      <a:pPr algn="ctr"/>
                      <a:r>
                        <a:rPr lang="en-US" dirty="0" smtClean="0">
                          <a:solidFill>
                            <a:schemeClr val="tx1"/>
                          </a:solidFill>
                        </a:rPr>
                        <a:t>IDEA Requirement</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c>
                  <a:txBody>
                    <a:bodyPr/>
                    <a:lstStyle/>
                    <a:p>
                      <a:pPr algn="ctr"/>
                      <a:r>
                        <a:rPr lang="en-US" dirty="0" smtClean="0">
                          <a:solidFill>
                            <a:schemeClr val="tx1"/>
                          </a:solidFill>
                        </a:rPr>
                        <a:t>How to embed AT in IFSP Process and Document</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r>
              <a:tr h="1295858">
                <a:tc>
                  <a:txBody>
                    <a:bodyPr/>
                    <a:lstStyle/>
                    <a:p>
                      <a:r>
                        <a:rPr lang="en-US" sz="1400" dirty="0" smtClean="0">
                          <a:solidFill>
                            <a:schemeClr val="tx1"/>
                          </a:solidFill>
                        </a:rPr>
                        <a:t>A statement</a:t>
                      </a:r>
                      <a:r>
                        <a:rPr lang="en-US" sz="1400" baseline="0" dirty="0" smtClean="0">
                          <a:solidFill>
                            <a:schemeClr val="tx1"/>
                          </a:solidFill>
                        </a:rPr>
                        <a:t> of the infant’s or toddler’s present levels of development; initial and annual evaluation</a:t>
                      </a:r>
                      <a:endParaRPr lang="en-US" sz="14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400" dirty="0" smtClean="0">
                          <a:solidFill>
                            <a:schemeClr val="tx1"/>
                          </a:solidFill>
                        </a:rPr>
                        <a:t>If the child already uses AT to assist</a:t>
                      </a:r>
                      <a:r>
                        <a:rPr lang="en-US" sz="1400" baseline="0" dirty="0" smtClean="0">
                          <a:solidFill>
                            <a:schemeClr val="tx1"/>
                          </a:solidFill>
                        </a:rPr>
                        <a:t> with any developmental area, be sure to include descriptions here (e.g., communicates words and phrases using a picture exchange system).</a:t>
                      </a:r>
                    </a:p>
                    <a:p>
                      <a:endParaRPr lang="en-US" sz="1400" baseline="0" dirty="0" smtClean="0">
                        <a:solidFill>
                          <a:schemeClr val="tx1"/>
                        </a:solidFill>
                      </a:endParaRPr>
                    </a:p>
                    <a:p>
                      <a:endParaRPr lang="en-US" sz="14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1452208">
                <a:tc>
                  <a:txBody>
                    <a:bodyPr/>
                    <a:lstStyle/>
                    <a:p>
                      <a:r>
                        <a:rPr lang="en-US" sz="1400" dirty="0" smtClean="0">
                          <a:solidFill>
                            <a:schemeClr val="tx1"/>
                          </a:solidFill>
                        </a:rPr>
                        <a:t>A statement</a:t>
                      </a:r>
                      <a:r>
                        <a:rPr lang="en-US" sz="1400" baseline="0" dirty="0" smtClean="0">
                          <a:solidFill>
                            <a:schemeClr val="tx1"/>
                          </a:solidFill>
                        </a:rPr>
                        <a:t> of the family’s resources</a:t>
                      </a:r>
                      <a:endParaRPr lang="en-US" sz="14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400" dirty="0" smtClean="0">
                          <a:solidFill>
                            <a:schemeClr val="tx1"/>
                          </a:solidFill>
                        </a:rPr>
                        <a:t>If the child uses AT, talk to the family about how they obtained the device and any training they have received or are receiving; list these as resources.</a:t>
                      </a:r>
                      <a:endParaRPr lang="en-US" sz="14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sp>
        <p:nvSpPr>
          <p:cNvPr id="4" name="Slide Number Placeholder 3"/>
          <p:cNvSpPr>
            <a:spLocks noGrp="1"/>
          </p:cNvSpPr>
          <p:nvPr>
            <p:ph type="sldNum" sz="quarter" idx="10"/>
          </p:nvPr>
        </p:nvSpPr>
        <p:spPr/>
        <p:txBody>
          <a:bodyPr/>
          <a:lstStyle/>
          <a:p>
            <a:r>
              <a:rPr lang="es-MX" dirty="0" smtClean="0"/>
              <a:t>Page </a:t>
            </a:r>
            <a:fld id="{D956CA73-587C-4D4F-A789-877EAEB1E08D}" type="slidenum">
              <a:rPr lang="es-MX" smtClean="0"/>
              <a:pPr/>
              <a:t>43</a:t>
            </a:fld>
            <a:endParaRPr lang="es-MX" dirty="0"/>
          </a:p>
        </p:txBody>
      </p:sp>
      <p:sp>
        <p:nvSpPr>
          <p:cNvPr id="3" name="TextBox 2"/>
          <p:cNvSpPr txBox="1"/>
          <p:nvPr/>
        </p:nvSpPr>
        <p:spPr>
          <a:xfrm>
            <a:off x="5715000" y="5638800"/>
            <a:ext cx="3007541" cy="307777"/>
          </a:xfrm>
          <a:prstGeom prst="rect">
            <a:avLst/>
          </a:prstGeom>
          <a:noFill/>
        </p:spPr>
        <p:txBody>
          <a:bodyPr wrap="none" rtlCol="0">
            <a:spAutoFit/>
          </a:bodyPr>
          <a:lstStyle/>
          <a:p>
            <a:r>
              <a:rPr lang="en-US" sz="1400" dirty="0" smtClean="0"/>
              <a:t>Tots-N-Tech Resource Brief 6: IFSP </a:t>
            </a:r>
            <a:endParaRPr lang="en-US" sz="1400" dirty="0"/>
          </a:p>
        </p:txBody>
      </p:sp>
    </p:spTree>
    <p:extLst>
      <p:ext uri="{BB962C8B-B14F-4D97-AF65-F5344CB8AC3E}">
        <p14:creationId xmlns:p14="http://schemas.microsoft.com/office/powerpoint/2010/main" val="356399056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295400"/>
          </a:xfrm>
        </p:spPr>
        <p:txBody>
          <a:bodyPr/>
          <a:lstStyle/>
          <a:p>
            <a:r>
              <a:rPr lang="en-US" dirty="0"/>
              <a:t>More on Embedding AT in IFSP</a:t>
            </a:r>
          </a:p>
        </p:txBody>
      </p:sp>
      <p:sp>
        <p:nvSpPr>
          <p:cNvPr id="4" name="Slide Number Placeholder 3"/>
          <p:cNvSpPr>
            <a:spLocks noGrp="1"/>
          </p:cNvSpPr>
          <p:nvPr>
            <p:ph type="sldNum" sz="quarter" idx="10"/>
          </p:nvPr>
        </p:nvSpPr>
        <p:spPr/>
        <p:txBody>
          <a:bodyPr/>
          <a:lstStyle/>
          <a:p>
            <a:r>
              <a:rPr lang="es-MX" smtClean="0"/>
              <a:t>Page </a:t>
            </a:r>
            <a:fld id="{D956CA73-587C-4D4F-A789-877EAEB1E08D}" type="slidenum">
              <a:rPr lang="es-MX" smtClean="0"/>
              <a:pPr/>
              <a:t>44</a:t>
            </a:fld>
            <a:endParaRPr lang="es-MX" dirty="0"/>
          </a:p>
        </p:txBody>
      </p:sp>
      <p:graphicFrame>
        <p:nvGraphicFramePr>
          <p:cNvPr id="5" name="Table 4"/>
          <p:cNvGraphicFramePr>
            <a:graphicFrameLocks noGrp="1"/>
          </p:cNvGraphicFramePr>
          <p:nvPr>
            <p:extLst>
              <p:ext uri="{D42A27DB-BD31-4B8C-83A1-F6EECF244321}">
                <p14:modId xmlns:p14="http://schemas.microsoft.com/office/powerpoint/2010/main" val="3023441948"/>
              </p:ext>
            </p:extLst>
          </p:nvPr>
        </p:nvGraphicFramePr>
        <p:xfrm>
          <a:off x="457200" y="2209800"/>
          <a:ext cx="8229600" cy="3429001"/>
        </p:xfrm>
        <a:graphic>
          <a:graphicData uri="http://schemas.openxmlformats.org/drawingml/2006/table">
            <a:tbl>
              <a:tblPr firstRow="1" bandRow="1">
                <a:tableStyleId>{5C22544A-7EE6-4342-B048-85BDC9FD1C3A}</a:tableStyleId>
              </a:tblPr>
              <a:tblGrid>
                <a:gridCol w="3657600"/>
                <a:gridCol w="4572000"/>
              </a:tblGrid>
              <a:tr h="800100">
                <a:tc>
                  <a:txBody>
                    <a:bodyPr/>
                    <a:lstStyle/>
                    <a:p>
                      <a:pPr algn="ctr"/>
                      <a:r>
                        <a:rPr lang="en-US" dirty="0" smtClean="0">
                          <a:solidFill>
                            <a:schemeClr val="tx1"/>
                          </a:solidFill>
                        </a:rPr>
                        <a:t>IDEA Requirement</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c>
                  <a:txBody>
                    <a:bodyPr/>
                    <a:lstStyle/>
                    <a:p>
                      <a:pPr algn="ctr"/>
                      <a:r>
                        <a:rPr lang="en-US" dirty="0" smtClean="0">
                          <a:solidFill>
                            <a:schemeClr val="tx1"/>
                          </a:solidFill>
                        </a:rPr>
                        <a:t>How to embed AT in IFSP Process and Document</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r>
              <a:tr h="914400">
                <a:tc>
                  <a:txBody>
                    <a:bodyPr/>
                    <a:lstStyle/>
                    <a:p>
                      <a:r>
                        <a:rPr lang="en-US" sz="1400" dirty="0" smtClean="0">
                          <a:solidFill>
                            <a:schemeClr val="tx1"/>
                          </a:solidFill>
                        </a:rPr>
                        <a:t>A statement of the family’s priorities and concerns</a:t>
                      </a:r>
                      <a:endParaRPr lang="en-US" sz="14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400" dirty="0" smtClean="0">
                          <a:solidFill>
                            <a:schemeClr val="tx1"/>
                          </a:solidFill>
                        </a:rPr>
                        <a:t>Ask about AT as it relates to the family’s priorities and concerns.  If the child is already using AT, ask how it plays a role in their daily routines.</a:t>
                      </a:r>
                      <a:endParaRPr lang="en-US" sz="14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1714501">
                <a:tc>
                  <a:txBody>
                    <a:bodyPr/>
                    <a:lstStyle/>
                    <a:p>
                      <a:r>
                        <a:rPr lang="en-US" sz="1400" dirty="0" smtClean="0">
                          <a:solidFill>
                            <a:schemeClr val="tx1"/>
                          </a:solidFill>
                        </a:rPr>
                        <a:t>A statement of the measurable results/outcomes expected to be achieved for the infant or toddler and the family</a:t>
                      </a:r>
                      <a:endParaRPr lang="en-US" sz="14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400" dirty="0" smtClean="0">
                          <a:solidFill>
                            <a:schemeClr val="tx1"/>
                          </a:solidFill>
                        </a:rPr>
                        <a:t>AT is not the</a:t>
                      </a:r>
                      <a:r>
                        <a:rPr lang="en-US" sz="1400" baseline="0" dirty="0" smtClean="0">
                          <a:solidFill>
                            <a:schemeClr val="tx1"/>
                          </a:solidFill>
                        </a:rPr>
                        <a:t> </a:t>
                      </a:r>
                      <a:r>
                        <a:rPr lang="en-US" sz="1400" dirty="0" smtClean="0">
                          <a:solidFill>
                            <a:schemeClr val="tx1"/>
                          </a:solidFill>
                        </a:rPr>
                        <a:t>outcome itself but, is a way of helping a child/family achieve an outcome; for example, “X will participate during meal or snack preparation by using a switch to turn on the blender, toaster, or other appropriate appliance.” AT</a:t>
                      </a:r>
                      <a:r>
                        <a:rPr lang="en-US" sz="1400" baseline="0" dirty="0" smtClean="0">
                          <a:solidFill>
                            <a:schemeClr val="tx1"/>
                          </a:solidFill>
                        </a:rPr>
                        <a:t> is an intervention strategy.</a:t>
                      </a:r>
                      <a:endParaRPr lang="en-US" sz="14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sp>
        <p:nvSpPr>
          <p:cNvPr id="6" name="TextBox 5"/>
          <p:cNvSpPr txBox="1"/>
          <p:nvPr/>
        </p:nvSpPr>
        <p:spPr>
          <a:xfrm>
            <a:off x="5715000" y="5638800"/>
            <a:ext cx="3007541" cy="307777"/>
          </a:xfrm>
          <a:prstGeom prst="rect">
            <a:avLst/>
          </a:prstGeom>
          <a:noFill/>
        </p:spPr>
        <p:txBody>
          <a:bodyPr wrap="none" rtlCol="0">
            <a:spAutoFit/>
          </a:bodyPr>
          <a:lstStyle/>
          <a:p>
            <a:r>
              <a:rPr lang="en-US" sz="1400" dirty="0" smtClean="0"/>
              <a:t>Tots-N-Tech Resource Brief 6: IFSP </a:t>
            </a:r>
            <a:endParaRPr lang="en-US" sz="1400" dirty="0"/>
          </a:p>
        </p:txBody>
      </p:sp>
    </p:spTree>
    <p:extLst>
      <p:ext uri="{BB962C8B-B14F-4D97-AF65-F5344CB8AC3E}">
        <p14:creationId xmlns:p14="http://schemas.microsoft.com/office/powerpoint/2010/main" val="38843335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295400"/>
          </a:xfrm>
        </p:spPr>
        <p:txBody>
          <a:bodyPr/>
          <a:lstStyle/>
          <a:p>
            <a:r>
              <a:rPr lang="en-US" dirty="0" smtClean="0"/>
              <a:t>More on Embedding AT in IFSP</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37142674"/>
              </p:ext>
            </p:extLst>
          </p:nvPr>
        </p:nvGraphicFramePr>
        <p:xfrm>
          <a:off x="457200" y="2209800"/>
          <a:ext cx="8229600" cy="3505200"/>
        </p:xfrm>
        <a:graphic>
          <a:graphicData uri="http://schemas.openxmlformats.org/drawingml/2006/table">
            <a:tbl>
              <a:tblPr firstRow="1" bandRow="1">
                <a:tableStyleId>{5C22544A-7EE6-4342-B048-85BDC9FD1C3A}</a:tableStyleId>
              </a:tblPr>
              <a:tblGrid>
                <a:gridCol w="3657600"/>
                <a:gridCol w="4572000"/>
              </a:tblGrid>
              <a:tr h="651164">
                <a:tc>
                  <a:txBody>
                    <a:bodyPr/>
                    <a:lstStyle/>
                    <a:p>
                      <a:pPr algn="ctr"/>
                      <a:r>
                        <a:rPr lang="en-US" dirty="0" smtClean="0">
                          <a:solidFill>
                            <a:schemeClr val="tx1"/>
                          </a:solidFill>
                        </a:rPr>
                        <a:t>IDEA Requirement</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FBFBF"/>
                    </a:solidFill>
                  </a:tcPr>
                </a:tc>
                <a:tc>
                  <a:txBody>
                    <a:bodyPr/>
                    <a:lstStyle/>
                    <a:p>
                      <a:pPr algn="ctr"/>
                      <a:r>
                        <a:rPr lang="en-US" dirty="0" smtClean="0">
                          <a:solidFill>
                            <a:schemeClr val="tx1"/>
                          </a:solidFill>
                        </a:rPr>
                        <a:t>How to embed AT in IFSP</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FBFBF"/>
                    </a:solidFill>
                  </a:tcPr>
                </a:tc>
              </a:tr>
              <a:tr h="1634836">
                <a:tc>
                  <a:txBody>
                    <a:bodyPr/>
                    <a:lstStyle/>
                    <a:p>
                      <a:r>
                        <a:rPr lang="en-US" sz="1400" dirty="0" smtClean="0">
                          <a:solidFill>
                            <a:schemeClr val="tx1"/>
                          </a:solidFill>
                        </a:rPr>
                        <a:t>A statement of specific Early</a:t>
                      </a:r>
                      <a:r>
                        <a:rPr lang="en-US" sz="1400" baseline="0" dirty="0" smtClean="0">
                          <a:solidFill>
                            <a:schemeClr val="tx1"/>
                          </a:solidFill>
                        </a:rPr>
                        <a:t> Intervention</a:t>
                      </a:r>
                      <a:r>
                        <a:rPr lang="en-US" sz="1400" dirty="0" smtClean="0">
                          <a:solidFill>
                            <a:schemeClr val="tx1"/>
                          </a:solidFill>
                        </a:rPr>
                        <a:t> services necessary to meet the unique needs of the infant</a:t>
                      </a:r>
                      <a:r>
                        <a:rPr lang="en-US" sz="1400" baseline="0" dirty="0" smtClean="0">
                          <a:solidFill>
                            <a:schemeClr val="tx1"/>
                          </a:solidFill>
                        </a:rPr>
                        <a:t> or toddler and the family</a:t>
                      </a:r>
                      <a:endParaRPr lang="en-US" sz="14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400" dirty="0" smtClean="0">
                          <a:solidFill>
                            <a:schemeClr val="tx1"/>
                          </a:solidFill>
                        </a:rPr>
                        <a:t>With infants/toddlers, often PTs, OTs, SLPs or teachers are providing AT services although when children are older, an AT specialist may also be used.</a:t>
                      </a:r>
                      <a:r>
                        <a:rPr lang="en-US" sz="1400" baseline="0" dirty="0" smtClean="0">
                          <a:solidFill>
                            <a:schemeClr val="tx1"/>
                          </a:solidFill>
                        </a:rPr>
                        <a:t>  Be sure that the person listed on the IFSP as the service provider is linked up to the AT interventions to be provided.</a:t>
                      </a:r>
                      <a:endParaRPr lang="en-US" sz="14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1219200">
                <a:tc>
                  <a:txBody>
                    <a:bodyPr/>
                    <a:lstStyle/>
                    <a:p>
                      <a:r>
                        <a:rPr lang="en-US" sz="1400" dirty="0" smtClean="0">
                          <a:solidFill>
                            <a:schemeClr val="tx1"/>
                          </a:solidFill>
                        </a:rPr>
                        <a:t>The steps to be taken to support the transition of the toddler with a disability</a:t>
                      </a:r>
                      <a:r>
                        <a:rPr lang="en-US" sz="1400" baseline="0" dirty="0" smtClean="0">
                          <a:solidFill>
                            <a:schemeClr val="tx1"/>
                          </a:solidFill>
                        </a:rPr>
                        <a:t> to preschool or other appropriate services</a:t>
                      </a:r>
                      <a:endParaRPr lang="en-US" sz="14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400" dirty="0" smtClean="0">
                          <a:solidFill>
                            <a:schemeClr val="tx1"/>
                          </a:solidFill>
                        </a:rPr>
                        <a:t>Detail how the AT service or device will be acquired or transferred from the 0-3 early intervention program to preschool system once the child reaches the age of three.</a:t>
                      </a:r>
                      <a:endParaRPr lang="en-US" sz="14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sp>
        <p:nvSpPr>
          <p:cNvPr id="4" name="Slide Number Placeholder 3"/>
          <p:cNvSpPr>
            <a:spLocks noGrp="1"/>
          </p:cNvSpPr>
          <p:nvPr>
            <p:ph type="sldNum" sz="quarter" idx="10"/>
          </p:nvPr>
        </p:nvSpPr>
        <p:spPr/>
        <p:txBody>
          <a:bodyPr/>
          <a:lstStyle/>
          <a:p>
            <a:r>
              <a:rPr lang="es-MX" smtClean="0"/>
              <a:t>Page </a:t>
            </a:r>
            <a:fld id="{D956CA73-587C-4D4F-A789-877EAEB1E08D}" type="slidenum">
              <a:rPr lang="es-MX" smtClean="0"/>
              <a:pPr/>
              <a:t>45</a:t>
            </a:fld>
            <a:endParaRPr lang="es-MX" dirty="0"/>
          </a:p>
        </p:txBody>
      </p:sp>
      <p:sp>
        <p:nvSpPr>
          <p:cNvPr id="6" name="TextBox 5"/>
          <p:cNvSpPr txBox="1"/>
          <p:nvPr/>
        </p:nvSpPr>
        <p:spPr>
          <a:xfrm>
            <a:off x="5638800" y="5715000"/>
            <a:ext cx="3007541" cy="307777"/>
          </a:xfrm>
          <a:prstGeom prst="rect">
            <a:avLst/>
          </a:prstGeom>
          <a:noFill/>
        </p:spPr>
        <p:txBody>
          <a:bodyPr wrap="none" rtlCol="0">
            <a:spAutoFit/>
          </a:bodyPr>
          <a:lstStyle/>
          <a:p>
            <a:r>
              <a:rPr lang="en-US" sz="1400" dirty="0" smtClean="0"/>
              <a:t>Tots-N-Tech Resource Brief 6: IFSP </a:t>
            </a:r>
            <a:endParaRPr lang="en-US" sz="1400" dirty="0"/>
          </a:p>
        </p:txBody>
      </p:sp>
    </p:spTree>
    <p:extLst>
      <p:ext uri="{BB962C8B-B14F-4D97-AF65-F5344CB8AC3E}">
        <p14:creationId xmlns:p14="http://schemas.microsoft.com/office/powerpoint/2010/main" val="335569695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457200" y="762000"/>
            <a:ext cx="8229600" cy="1295400"/>
          </a:xfrm>
        </p:spPr>
        <p:txBody>
          <a:bodyPr>
            <a:noAutofit/>
          </a:bodyPr>
          <a:lstStyle/>
          <a:p>
            <a:pPr eaLnBrk="1" hangingPunct="1"/>
            <a:r>
              <a:rPr lang="en-US" altLang="en-US" sz="4000" dirty="0"/>
              <a:t>What to Consider When</a:t>
            </a:r>
            <a:br>
              <a:rPr lang="en-US" altLang="en-US" sz="4000" dirty="0"/>
            </a:br>
            <a:r>
              <a:rPr lang="en-US" altLang="en-US" sz="4000" dirty="0"/>
              <a:t>Documenting AT in the IFSP/IEP</a:t>
            </a:r>
            <a:endParaRPr lang="en-US" altLang="en-US" sz="4000" dirty="0" smtClean="0"/>
          </a:p>
        </p:txBody>
      </p:sp>
      <p:sp>
        <p:nvSpPr>
          <p:cNvPr id="21508" name="Rectangle 3"/>
          <p:cNvSpPr>
            <a:spLocks noGrp="1" noChangeArrowheads="1"/>
          </p:cNvSpPr>
          <p:nvPr>
            <p:ph idx="1"/>
          </p:nvPr>
        </p:nvSpPr>
        <p:spPr>
          <a:xfrm>
            <a:off x="457200" y="2057400"/>
            <a:ext cx="8229600" cy="4114800"/>
          </a:xfrm>
        </p:spPr>
        <p:txBody>
          <a:bodyPr anchor="ctr"/>
          <a:lstStyle/>
          <a:p>
            <a:r>
              <a:rPr lang="en-US" altLang="en-US" sz="3600" dirty="0" smtClean="0"/>
              <a:t>How AT supports achievement of goals and participation in a:</a:t>
            </a:r>
          </a:p>
          <a:p>
            <a:pPr lvl="1"/>
            <a:r>
              <a:rPr lang="en-US" altLang="en-US" dirty="0" smtClean="0"/>
              <a:t>Child’s routines and activities (birth to 3)</a:t>
            </a:r>
          </a:p>
          <a:p>
            <a:pPr lvl="1"/>
            <a:r>
              <a:rPr lang="en-US" altLang="en-US" dirty="0" smtClean="0"/>
              <a:t>Student’s participation in the general curriculum (ages 3 to 5)</a:t>
            </a:r>
            <a:endParaRPr lang="en-US" altLang="en-US" sz="1800" dirty="0" smtClean="0"/>
          </a:p>
          <a:p>
            <a:pPr eaLnBrk="1" hangingPunct="1">
              <a:lnSpc>
                <a:spcPct val="80000"/>
              </a:lnSpc>
            </a:pPr>
            <a:endParaRPr lang="en-US" altLang="en-US" sz="1800" dirty="0" smtClean="0"/>
          </a:p>
          <a:p>
            <a:pPr eaLnBrk="1" hangingPunct="1">
              <a:lnSpc>
                <a:spcPct val="80000"/>
              </a:lnSpc>
              <a:buFontTx/>
              <a:buNone/>
            </a:pPr>
            <a:endParaRPr lang="en-US" altLang="en-US" sz="1800" dirty="0" smtClean="0"/>
          </a:p>
        </p:txBody>
      </p:sp>
      <p:sp>
        <p:nvSpPr>
          <p:cNvPr id="4" name="Slide Number Placeholder 3"/>
          <p:cNvSpPr>
            <a:spLocks noGrp="1"/>
          </p:cNvSpPr>
          <p:nvPr>
            <p:ph type="sldNum" sz="quarter" idx="10"/>
          </p:nvPr>
        </p:nvSpPr>
        <p:spPr>
          <a:xfrm>
            <a:off x="0" y="6324600"/>
            <a:ext cx="5029200" cy="307975"/>
          </a:xfrm>
        </p:spPr>
        <p:txBody>
          <a:bodyPr/>
          <a:lstStyle/>
          <a:p>
            <a:r>
              <a:rPr lang="es-MX" dirty="0" smtClean="0"/>
              <a:t>Page </a:t>
            </a:r>
            <a:fld id="{D956CA73-587C-4D4F-A789-877EAEB1E08D}" type="slidenum">
              <a:rPr lang="es-MX" smtClean="0"/>
              <a:pPr/>
              <a:t>46</a:t>
            </a:fld>
            <a:endParaRPr lang="es-MX" dirty="0"/>
          </a:p>
        </p:txBody>
      </p:sp>
    </p:spTree>
    <p:extLst>
      <p:ext uri="{BB962C8B-B14F-4D97-AF65-F5344CB8AC3E}">
        <p14:creationId xmlns:p14="http://schemas.microsoft.com/office/powerpoint/2010/main" val="2408130935"/>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457200" y="762000"/>
            <a:ext cx="8229600" cy="1295400"/>
          </a:xfrm>
        </p:spPr>
        <p:txBody>
          <a:bodyPr>
            <a:noAutofit/>
          </a:bodyPr>
          <a:lstStyle/>
          <a:p>
            <a:pPr eaLnBrk="1" hangingPunct="1"/>
            <a:r>
              <a:rPr lang="en-US" altLang="en-US" sz="4000" dirty="0" smtClean="0"/>
              <a:t>What </a:t>
            </a:r>
            <a:r>
              <a:rPr lang="en-US" altLang="en-US" sz="4000" dirty="0"/>
              <a:t>to Consider When</a:t>
            </a:r>
            <a:br>
              <a:rPr lang="en-US" altLang="en-US" sz="4000" dirty="0"/>
            </a:br>
            <a:r>
              <a:rPr lang="en-US" altLang="en-US" sz="4000" dirty="0"/>
              <a:t>Documenting AT in the IFSP/IEP</a:t>
            </a:r>
            <a:endParaRPr lang="en-US" altLang="en-US" sz="4000" dirty="0" smtClean="0"/>
          </a:p>
        </p:txBody>
      </p:sp>
      <p:sp>
        <p:nvSpPr>
          <p:cNvPr id="21508" name="Rectangle 3"/>
          <p:cNvSpPr>
            <a:spLocks noGrp="1" noChangeArrowheads="1"/>
          </p:cNvSpPr>
          <p:nvPr>
            <p:ph idx="1"/>
          </p:nvPr>
        </p:nvSpPr>
        <p:spPr>
          <a:xfrm>
            <a:off x="457200" y="2057400"/>
            <a:ext cx="8229600" cy="4114800"/>
          </a:xfrm>
        </p:spPr>
        <p:txBody>
          <a:bodyPr anchor="ctr"/>
          <a:lstStyle/>
          <a:p>
            <a:pPr marL="0" indent="0" algn="ctr" eaLnBrk="1" hangingPunct="1">
              <a:buNone/>
            </a:pPr>
            <a:r>
              <a:rPr lang="en-US" altLang="en-US" sz="4000" dirty="0" smtClean="0"/>
              <a:t>Focus </a:t>
            </a:r>
            <a:r>
              <a:rPr lang="en-US" altLang="en-US" sz="4000" dirty="0"/>
              <a:t>on </a:t>
            </a:r>
            <a:r>
              <a:rPr lang="en-US" altLang="en-US" sz="4000" dirty="0" smtClean="0"/>
              <a:t>specific AT features of the requested technology and how these </a:t>
            </a:r>
            <a:r>
              <a:rPr lang="en-US" altLang="en-US" sz="4000" dirty="0"/>
              <a:t>support the </a:t>
            </a:r>
            <a:r>
              <a:rPr lang="en-US" altLang="en-US" sz="4000" dirty="0" smtClean="0"/>
              <a:t>child.</a:t>
            </a:r>
            <a:endParaRPr lang="en-US" altLang="en-US" sz="1800" dirty="0" smtClean="0"/>
          </a:p>
          <a:p>
            <a:pPr eaLnBrk="1" hangingPunct="1">
              <a:lnSpc>
                <a:spcPct val="80000"/>
              </a:lnSpc>
            </a:pPr>
            <a:endParaRPr lang="en-US" altLang="en-US" sz="1800" dirty="0" smtClean="0"/>
          </a:p>
          <a:p>
            <a:pPr eaLnBrk="1" hangingPunct="1">
              <a:lnSpc>
                <a:spcPct val="80000"/>
              </a:lnSpc>
              <a:buFontTx/>
              <a:buNone/>
            </a:pPr>
            <a:endParaRPr lang="en-US" altLang="en-US" sz="1800" dirty="0" smtClean="0"/>
          </a:p>
        </p:txBody>
      </p:sp>
      <p:sp>
        <p:nvSpPr>
          <p:cNvPr id="4" name="Slide Number Placeholder 3"/>
          <p:cNvSpPr>
            <a:spLocks noGrp="1"/>
          </p:cNvSpPr>
          <p:nvPr>
            <p:ph type="sldNum" sz="quarter" idx="10"/>
          </p:nvPr>
        </p:nvSpPr>
        <p:spPr>
          <a:xfrm>
            <a:off x="0" y="6324600"/>
            <a:ext cx="5029200" cy="307975"/>
          </a:xfrm>
        </p:spPr>
        <p:txBody>
          <a:bodyPr/>
          <a:lstStyle/>
          <a:p>
            <a:r>
              <a:rPr lang="es-MX" dirty="0" smtClean="0"/>
              <a:t>Page </a:t>
            </a:r>
            <a:fld id="{D956CA73-587C-4D4F-A789-877EAEB1E08D}" type="slidenum">
              <a:rPr lang="es-MX" smtClean="0"/>
              <a:pPr/>
              <a:t>47</a:t>
            </a:fld>
            <a:endParaRPr lang="es-MX" dirty="0"/>
          </a:p>
        </p:txBody>
      </p:sp>
    </p:spTree>
    <p:extLst>
      <p:ext uri="{BB962C8B-B14F-4D97-AF65-F5344CB8AC3E}">
        <p14:creationId xmlns:p14="http://schemas.microsoft.com/office/powerpoint/2010/main" val="2649543494"/>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457200" y="762000"/>
            <a:ext cx="8229600" cy="1295400"/>
          </a:xfrm>
        </p:spPr>
        <p:txBody>
          <a:bodyPr>
            <a:noAutofit/>
          </a:bodyPr>
          <a:lstStyle/>
          <a:p>
            <a:pPr eaLnBrk="1" hangingPunct="1"/>
            <a:r>
              <a:rPr lang="en-US" altLang="en-US" sz="4000" dirty="0" smtClean="0"/>
              <a:t>What </a:t>
            </a:r>
            <a:r>
              <a:rPr lang="en-US" altLang="en-US" sz="4000" dirty="0"/>
              <a:t>to Consider When</a:t>
            </a:r>
            <a:br>
              <a:rPr lang="en-US" altLang="en-US" sz="4000" dirty="0"/>
            </a:br>
            <a:r>
              <a:rPr lang="en-US" altLang="en-US" sz="4000" dirty="0"/>
              <a:t>Documenting AT in the IFSP/IEP</a:t>
            </a:r>
            <a:endParaRPr lang="en-US" altLang="en-US" sz="4000" dirty="0" smtClean="0"/>
          </a:p>
        </p:txBody>
      </p:sp>
      <p:sp>
        <p:nvSpPr>
          <p:cNvPr id="21508" name="Rectangle 3"/>
          <p:cNvSpPr>
            <a:spLocks noGrp="1" noChangeArrowheads="1"/>
          </p:cNvSpPr>
          <p:nvPr>
            <p:ph idx="1"/>
          </p:nvPr>
        </p:nvSpPr>
        <p:spPr>
          <a:xfrm>
            <a:off x="457200" y="2057400"/>
            <a:ext cx="8229600" cy="4191000"/>
          </a:xfrm>
        </p:spPr>
        <p:txBody>
          <a:bodyPr anchor="ctr"/>
          <a:lstStyle/>
          <a:p>
            <a:pPr marL="0" indent="0" algn="ctr" eaLnBrk="1" hangingPunct="1">
              <a:buNone/>
            </a:pPr>
            <a:endParaRPr lang="en-US" altLang="en-US" sz="4000" dirty="0" smtClean="0"/>
          </a:p>
          <a:p>
            <a:pPr marL="0" indent="0" algn="ctr" eaLnBrk="1" hangingPunct="1">
              <a:buNone/>
            </a:pPr>
            <a:r>
              <a:rPr lang="en-US" altLang="en-US" sz="4000" dirty="0" smtClean="0"/>
              <a:t>Consider measurable, </a:t>
            </a:r>
            <a:r>
              <a:rPr lang="en-US" altLang="en-US" sz="4000" dirty="0"/>
              <a:t>observable outcomes for </a:t>
            </a:r>
            <a:r>
              <a:rPr lang="en-US" altLang="en-US" sz="4000" dirty="0" smtClean="0"/>
              <a:t>the use of assistive technology </a:t>
            </a:r>
            <a:r>
              <a:rPr lang="en-US" altLang="en-US" sz="4000" dirty="0"/>
              <a:t>that allow </a:t>
            </a:r>
            <a:r>
              <a:rPr lang="en-US" altLang="en-US" sz="4000" dirty="0" smtClean="0"/>
              <a:t>the team </a:t>
            </a:r>
            <a:r>
              <a:rPr lang="en-US" altLang="en-US" sz="4000" dirty="0"/>
              <a:t>to review </a:t>
            </a:r>
            <a:r>
              <a:rPr lang="en-US" altLang="en-US" sz="4000" dirty="0" smtClean="0"/>
              <a:t>how successful the AT has been.</a:t>
            </a:r>
            <a:endParaRPr lang="en-US" altLang="en-US" sz="4000" dirty="0"/>
          </a:p>
          <a:p>
            <a:pPr eaLnBrk="1" hangingPunct="1">
              <a:lnSpc>
                <a:spcPct val="80000"/>
              </a:lnSpc>
              <a:buFontTx/>
              <a:buNone/>
            </a:pPr>
            <a:endParaRPr lang="en-US" altLang="en-US" sz="2000" dirty="0" smtClean="0"/>
          </a:p>
          <a:p>
            <a:pPr eaLnBrk="1" hangingPunct="1">
              <a:lnSpc>
                <a:spcPct val="80000"/>
              </a:lnSpc>
              <a:buFontTx/>
              <a:buNone/>
            </a:pPr>
            <a:endParaRPr lang="en-US" altLang="en-US" sz="1800" dirty="0" smtClean="0"/>
          </a:p>
          <a:p>
            <a:pPr eaLnBrk="1" hangingPunct="1">
              <a:lnSpc>
                <a:spcPct val="80000"/>
              </a:lnSpc>
            </a:pPr>
            <a:endParaRPr lang="en-US" altLang="en-US" sz="1800" dirty="0" smtClean="0"/>
          </a:p>
          <a:p>
            <a:pPr eaLnBrk="1" hangingPunct="1">
              <a:lnSpc>
                <a:spcPct val="80000"/>
              </a:lnSpc>
              <a:buFontTx/>
              <a:buNone/>
            </a:pPr>
            <a:endParaRPr lang="en-US" altLang="en-US" sz="1800" dirty="0" smtClean="0"/>
          </a:p>
        </p:txBody>
      </p:sp>
      <p:sp>
        <p:nvSpPr>
          <p:cNvPr id="4" name="Slide Number Placeholder 3"/>
          <p:cNvSpPr>
            <a:spLocks noGrp="1"/>
          </p:cNvSpPr>
          <p:nvPr>
            <p:ph type="sldNum" sz="quarter" idx="10"/>
          </p:nvPr>
        </p:nvSpPr>
        <p:spPr>
          <a:xfrm>
            <a:off x="0" y="6324600"/>
            <a:ext cx="5029200" cy="307975"/>
          </a:xfrm>
        </p:spPr>
        <p:txBody>
          <a:bodyPr/>
          <a:lstStyle/>
          <a:p>
            <a:r>
              <a:rPr lang="es-MX" dirty="0" smtClean="0"/>
              <a:t>Page </a:t>
            </a:r>
            <a:fld id="{D956CA73-587C-4D4F-A789-877EAEB1E08D}" type="slidenum">
              <a:rPr lang="es-MX" smtClean="0"/>
              <a:pPr/>
              <a:t>48</a:t>
            </a:fld>
            <a:endParaRPr lang="es-MX" dirty="0"/>
          </a:p>
        </p:txBody>
      </p:sp>
    </p:spTree>
    <p:extLst>
      <p:ext uri="{BB962C8B-B14F-4D97-AF65-F5344CB8AC3E}">
        <p14:creationId xmlns:p14="http://schemas.microsoft.com/office/powerpoint/2010/main" val="2200446302"/>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457200" y="762000"/>
            <a:ext cx="8229600" cy="1295400"/>
          </a:xfrm>
        </p:spPr>
        <p:txBody>
          <a:bodyPr>
            <a:noAutofit/>
          </a:bodyPr>
          <a:lstStyle/>
          <a:p>
            <a:pPr eaLnBrk="1" hangingPunct="1"/>
            <a:r>
              <a:rPr lang="en-US" altLang="en-US" sz="4000" dirty="0"/>
              <a:t>What to Consider When</a:t>
            </a:r>
            <a:br>
              <a:rPr lang="en-US" altLang="en-US" sz="4000" dirty="0"/>
            </a:br>
            <a:r>
              <a:rPr lang="en-US" altLang="en-US" sz="4000" dirty="0"/>
              <a:t>Documenting AT in the IFSP/IEP</a:t>
            </a:r>
            <a:endParaRPr lang="en-US" altLang="en-US" sz="4000" dirty="0" smtClean="0"/>
          </a:p>
        </p:txBody>
      </p:sp>
      <p:sp>
        <p:nvSpPr>
          <p:cNvPr id="21508" name="Rectangle 3"/>
          <p:cNvSpPr>
            <a:spLocks noGrp="1" noChangeArrowheads="1"/>
          </p:cNvSpPr>
          <p:nvPr>
            <p:ph idx="1"/>
          </p:nvPr>
        </p:nvSpPr>
        <p:spPr>
          <a:xfrm>
            <a:off x="457200" y="2057400"/>
            <a:ext cx="8229600" cy="4343400"/>
          </a:xfrm>
        </p:spPr>
        <p:txBody>
          <a:bodyPr/>
          <a:lstStyle/>
          <a:p>
            <a:pPr eaLnBrk="1" hangingPunct="1">
              <a:lnSpc>
                <a:spcPct val="80000"/>
              </a:lnSpc>
            </a:pPr>
            <a:endParaRPr lang="en-US" altLang="en-US" sz="3600" dirty="0" smtClean="0"/>
          </a:p>
          <a:p>
            <a:pPr marL="0" indent="0" algn="ctr" eaLnBrk="1" hangingPunct="1">
              <a:lnSpc>
                <a:spcPct val="80000"/>
              </a:lnSpc>
              <a:buNone/>
            </a:pPr>
            <a:r>
              <a:rPr lang="en-US" altLang="en-US" sz="4000" dirty="0" smtClean="0"/>
              <a:t>Consider the </a:t>
            </a:r>
            <a:r>
              <a:rPr lang="en-US" altLang="en-US" sz="4000" dirty="0"/>
              <a:t>need for related </a:t>
            </a:r>
            <a:endParaRPr lang="en-US" altLang="en-US" sz="4000" dirty="0" smtClean="0"/>
          </a:p>
          <a:p>
            <a:pPr marL="0" indent="0" algn="ctr" eaLnBrk="1" hangingPunct="1">
              <a:lnSpc>
                <a:spcPct val="80000"/>
              </a:lnSpc>
              <a:buNone/>
            </a:pPr>
            <a:r>
              <a:rPr lang="en-US" altLang="en-US" sz="4000" dirty="0" smtClean="0"/>
              <a:t>AT </a:t>
            </a:r>
            <a:r>
              <a:rPr lang="en-US" altLang="en-US" sz="4000" b="1" dirty="0"/>
              <a:t>services</a:t>
            </a:r>
            <a:r>
              <a:rPr lang="en-US" altLang="en-US" sz="4000" dirty="0"/>
              <a:t> in the </a:t>
            </a:r>
            <a:r>
              <a:rPr lang="en-US" altLang="en-US" sz="4000" dirty="0" smtClean="0"/>
              <a:t>IFSP/IEP</a:t>
            </a:r>
          </a:p>
          <a:p>
            <a:pPr marL="0" indent="0" algn="ctr" eaLnBrk="1" hangingPunct="1">
              <a:lnSpc>
                <a:spcPct val="80000"/>
              </a:lnSpc>
              <a:buNone/>
            </a:pPr>
            <a:r>
              <a:rPr lang="en-US" altLang="en-US" sz="4000" dirty="0" smtClean="0"/>
              <a:t>(e.g., assessment</a:t>
            </a:r>
            <a:r>
              <a:rPr lang="en-US" altLang="en-US" sz="4000" dirty="0"/>
              <a:t>, </a:t>
            </a:r>
            <a:r>
              <a:rPr lang="en-US" altLang="en-US" sz="4000" dirty="0" smtClean="0"/>
              <a:t>trial, </a:t>
            </a:r>
            <a:r>
              <a:rPr lang="en-US" altLang="en-US" sz="4000" dirty="0"/>
              <a:t>use, </a:t>
            </a:r>
            <a:r>
              <a:rPr lang="en-US" altLang="en-US" sz="4000" dirty="0" smtClean="0"/>
              <a:t>or training).</a:t>
            </a:r>
            <a:endParaRPr lang="en-US" altLang="en-US" sz="4000" dirty="0"/>
          </a:p>
          <a:p>
            <a:pPr eaLnBrk="1" hangingPunct="1">
              <a:lnSpc>
                <a:spcPct val="80000"/>
              </a:lnSpc>
              <a:buFontTx/>
              <a:buNone/>
            </a:pPr>
            <a:endParaRPr lang="en-US" altLang="en-US" sz="2000" dirty="0" smtClean="0"/>
          </a:p>
          <a:p>
            <a:pPr eaLnBrk="1" hangingPunct="1">
              <a:lnSpc>
                <a:spcPct val="80000"/>
              </a:lnSpc>
              <a:buFontTx/>
              <a:buNone/>
            </a:pPr>
            <a:endParaRPr lang="en-US" altLang="en-US" sz="1800" dirty="0" smtClean="0"/>
          </a:p>
          <a:p>
            <a:pPr eaLnBrk="1" hangingPunct="1">
              <a:lnSpc>
                <a:spcPct val="80000"/>
              </a:lnSpc>
            </a:pPr>
            <a:endParaRPr lang="en-US" altLang="en-US" sz="1800" dirty="0" smtClean="0"/>
          </a:p>
          <a:p>
            <a:pPr eaLnBrk="1" hangingPunct="1">
              <a:lnSpc>
                <a:spcPct val="80000"/>
              </a:lnSpc>
              <a:buFontTx/>
              <a:buNone/>
            </a:pPr>
            <a:endParaRPr lang="en-US" altLang="en-US" sz="1800" dirty="0" smtClean="0"/>
          </a:p>
        </p:txBody>
      </p:sp>
      <p:sp>
        <p:nvSpPr>
          <p:cNvPr id="4" name="Slide Number Placeholder 3"/>
          <p:cNvSpPr>
            <a:spLocks noGrp="1"/>
          </p:cNvSpPr>
          <p:nvPr>
            <p:ph type="sldNum" sz="quarter" idx="10"/>
          </p:nvPr>
        </p:nvSpPr>
        <p:spPr>
          <a:xfrm>
            <a:off x="17115" y="6324600"/>
            <a:ext cx="5029200" cy="307975"/>
          </a:xfrm>
        </p:spPr>
        <p:txBody>
          <a:bodyPr/>
          <a:lstStyle/>
          <a:p>
            <a:r>
              <a:rPr lang="es-MX" dirty="0" smtClean="0"/>
              <a:t>Page </a:t>
            </a:r>
            <a:fld id="{D956CA73-587C-4D4F-A789-877EAEB1E08D}" type="slidenum">
              <a:rPr lang="es-MX" smtClean="0"/>
              <a:pPr/>
              <a:t>49</a:t>
            </a:fld>
            <a:endParaRPr lang="es-MX" dirty="0"/>
          </a:p>
        </p:txBody>
      </p:sp>
    </p:spTree>
    <p:extLst>
      <p:ext uri="{BB962C8B-B14F-4D97-AF65-F5344CB8AC3E}">
        <p14:creationId xmlns:p14="http://schemas.microsoft.com/office/powerpoint/2010/main" val="317493051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295400"/>
          </a:xfrm>
        </p:spPr>
        <p:txBody>
          <a:bodyPr/>
          <a:lstStyle/>
          <a:p>
            <a:r>
              <a:rPr lang="en-US" dirty="0" smtClean="0"/>
              <a:t>Simon Technology Center</a:t>
            </a:r>
            <a:endParaRPr lang="en-US" dirty="0"/>
          </a:p>
        </p:txBody>
      </p:sp>
      <p:sp>
        <p:nvSpPr>
          <p:cNvPr id="3" name="Content Placeholder 2"/>
          <p:cNvSpPr>
            <a:spLocks noGrp="1"/>
          </p:cNvSpPr>
          <p:nvPr>
            <p:ph idx="1"/>
          </p:nvPr>
        </p:nvSpPr>
        <p:spPr>
          <a:xfrm>
            <a:off x="457200" y="2057400"/>
            <a:ext cx="8229600" cy="4114800"/>
          </a:xfrm>
        </p:spPr>
        <p:txBody>
          <a:bodyPr/>
          <a:lstStyle/>
          <a:p>
            <a:r>
              <a:rPr lang="en-US" dirty="0" smtClean="0"/>
              <a:t>Celebrating over 28 years of assistive technology services and projects</a:t>
            </a:r>
          </a:p>
          <a:p>
            <a:r>
              <a:rPr lang="en-US" dirty="0"/>
              <a:t>D</a:t>
            </a:r>
            <a:r>
              <a:rPr lang="en-US" dirty="0" smtClean="0"/>
              <a:t>edicated </a:t>
            </a:r>
            <a:r>
              <a:rPr lang="en-US" dirty="0"/>
              <a:t>to making the benefits of technology more </a:t>
            </a:r>
            <a:r>
              <a:rPr lang="en-US" dirty="0" smtClean="0"/>
              <a:t>accessible</a:t>
            </a:r>
          </a:p>
          <a:p>
            <a:r>
              <a:rPr lang="en-US" dirty="0" err="1" smtClean="0"/>
              <a:t>PACER.org</a:t>
            </a:r>
            <a:r>
              <a:rPr lang="en-US" dirty="0" smtClean="0"/>
              <a:t>/STC</a:t>
            </a:r>
          </a:p>
          <a:p>
            <a:r>
              <a:rPr lang="en-US" dirty="0" smtClean="0"/>
              <a:t>952-838-9000</a:t>
            </a:r>
            <a:endParaRPr lang="en-US" dirty="0"/>
          </a:p>
        </p:txBody>
      </p:sp>
      <p:sp>
        <p:nvSpPr>
          <p:cNvPr id="4" name="Slide Number Placeholder 3"/>
          <p:cNvSpPr>
            <a:spLocks noGrp="1"/>
          </p:cNvSpPr>
          <p:nvPr>
            <p:ph type="sldNum" sz="quarter" idx="10"/>
          </p:nvPr>
        </p:nvSpPr>
        <p:spPr/>
        <p:txBody>
          <a:bodyPr/>
          <a:lstStyle/>
          <a:p>
            <a:r>
              <a:rPr lang="es-MX" dirty="0" smtClean="0"/>
              <a:t>Page </a:t>
            </a:r>
            <a:fld id="{D956CA73-587C-4D4F-A789-877EAEB1E08D}" type="slidenum">
              <a:rPr lang="es-MX" smtClean="0"/>
              <a:pPr/>
              <a:t>5</a:t>
            </a:fld>
            <a:endParaRPr lang="es-MX" dirty="0"/>
          </a:p>
        </p:txBody>
      </p:sp>
    </p:spTree>
    <p:extLst>
      <p:ext uri="{BB962C8B-B14F-4D97-AF65-F5344CB8AC3E}">
        <p14:creationId xmlns:p14="http://schemas.microsoft.com/office/powerpoint/2010/main" val="327740149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295400"/>
          </a:xfrm>
        </p:spPr>
        <p:txBody>
          <a:bodyPr/>
          <a:lstStyle/>
          <a:p>
            <a:r>
              <a:rPr lang="en-US" dirty="0" smtClean="0"/>
              <a:t>School District AT Policies	</a:t>
            </a:r>
            <a:endParaRPr lang="en-US" dirty="0"/>
          </a:p>
        </p:txBody>
      </p:sp>
      <p:sp>
        <p:nvSpPr>
          <p:cNvPr id="3" name="Content Placeholder 2"/>
          <p:cNvSpPr>
            <a:spLocks noGrp="1"/>
          </p:cNvSpPr>
          <p:nvPr>
            <p:ph idx="1"/>
          </p:nvPr>
        </p:nvSpPr>
        <p:spPr>
          <a:xfrm>
            <a:off x="457200" y="2057400"/>
            <a:ext cx="8229600" cy="4114800"/>
          </a:xfrm>
        </p:spPr>
        <p:txBody>
          <a:bodyPr anchor="ctr"/>
          <a:lstStyle/>
          <a:p>
            <a:r>
              <a:rPr lang="en-US" dirty="0" smtClean="0"/>
              <a:t>Always follow the federal and state laws about assistive technology.</a:t>
            </a:r>
          </a:p>
          <a:p>
            <a:endParaRPr lang="en-US" dirty="0" smtClean="0"/>
          </a:p>
          <a:p>
            <a:r>
              <a:rPr lang="en-US" dirty="0" smtClean="0"/>
              <a:t>Consider developing district AT policies if they do not yet exist.</a:t>
            </a:r>
            <a:endParaRPr lang="en-US" dirty="0"/>
          </a:p>
        </p:txBody>
      </p:sp>
      <p:sp>
        <p:nvSpPr>
          <p:cNvPr id="4" name="Slide Number Placeholder 3"/>
          <p:cNvSpPr>
            <a:spLocks noGrp="1"/>
          </p:cNvSpPr>
          <p:nvPr>
            <p:ph type="sldNum" sz="quarter" idx="10"/>
          </p:nvPr>
        </p:nvSpPr>
        <p:spPr/>
        <p:txBody>
          <a:bodyPr/>
          <a:lstStyle/>
          <a:p>
            <a:r>
              <a:rPr lang="es-MX" dirty="0" smtClean="0"/>
              <a:t>Page </a:t>
            </a:r>
            <a:fld id="{D956CA73-587C-4D4F-A789-877EAEB1E08D}" type="slidenum">
              <a:rPr lang="es-MX" smtClean="0"/>
              <a:pPr/>
              <a:t>50</a:t>
            </a:fld>
            <a:endParaRPr lang="es-MX" dirty="0"/>
          </a:p>
        </p:txBody>
      </p:sp>
    </p:spTree>
    <p:extLst>
      <p:ext uri="{BB962C8B-B14F-4D97-AF65-F5344CB8AC3E}">
        <p14:creationId xmlns:p14="http://schemas.microsoft.com/office/powerpoint/2010/main" val="5302101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r>
              <a:rPr lang="en-US" dirty="0" smtClean="0"/>
              <a:t>Closing Thoughts</a:t>
            </a:r>
            <a:endParaRPr lang="en-US" dirty="0"/>
          </a:p>
        </p:txBody>
      </p:sp>
      <p:sp>
        <p:nvSpPr>
          <p:cNvPr id="129027" name="Rectangle 3"/>
          <p:cNvSpPr>
            <a:spLocks noGrp="1" noChangeArrowheads="1"/>
          </p:cNvSpPr>
          <p:nvPr>
            <p:ph idx="1"/>
          </p:nvPr>
        </p:nvSpPr>
        <p:spPr>
          <a:xfrm>
            <a:off x="457200" y="2057400"/>
            <a:ext cx="4114800" cy="4038600"/>
          </a:xfrm>
        </p:spPr>
        <p:txBody>
          <a:bodyPr anchor="ctr"/>
          <a:lstStyle/>
          <a:p>
            <a:pPr marL="0" indent="0" algn="ctr">
              <a:spcAft>
                <a:spcPts val="1000"/>
              </a:spcAft>
              <a:buNone/>
            </a:pPr>
            <a:r>
              <a:rPr lang="en-US" sz="3600" dirty="0" smtClean="0"/>
              <a:t>When a child starts using AT at an early age, the technology can be life-changing! </a:t>
            </a:r>
          </a:p>
        </p:txBody>
      </p:sp>
      <p:sp>
        <p:nvSpPr>
          <p:cNvPr id="6" name="Slide Number Placeholder 3"/>
          <p:cNvSpPr>
            <a:spLocks noGrp="1"/>
          </p:cNvSpPr>
          <p:nvPr>
            <p:ph type="sldNum" sz="quarter" idx="10"/>
          </p:nvPr>
        </p:nvSpPr>
        <p:spPr/>
        <p:txBody>
          <a:bodyPr/>
          <a:lstStyle/>
          <a:p>
            <a:r>
              <a:rPr lang="es-MX" dirty="0" smtClean="0"/>
              <a:t>Page </a:t>
            </a:r>
            <a:fld id="{D956CA73-587C-4D4F-A789-877EAEB1E08D}" type="slidenum">
              <a:rPr lang="es-MX" smtClean="0"/>
              <a:pPr/>
              <a:t>51</a:t>
            </a:fld>
            <a:endParaRPr lang="es-MX" dirty="0"/>
          </a:p>
        </p:txBody>
      </p:sp>
      <p:pic>
        <p:nvPicPr>
          <p:cNvPr id="8" name="Picture 7" descr="IMG_5678.JPG"/>
          <p:cNvPicPr>
            <a:picLocks noChangeAspect="1"/>
          </p:cNvPicPr>
          <p:nvPr/>
        </p:nvPicPr>
        <p:blipFill rotWithShape="1">
          <a:blip r:embed="rId3" cstate="print">
            <a:extLst>
              <a:ext uri="{28A0092B-C50C-407E-A947-70E740481C1C}">
                <a14:useLocalDpi xmlns:a14="http://schemas.microsoft.com/office/drawing/2010/main" val="0"/>
              </a:ext>
            </a:extLst>
          </a:blip>
          <a:srcRect l="14633" t="16536" r="10216" b="5911"/>
          <a:stretch/>
        </p:blipFill>
        <p:spPr>
          <a:xfrm>
            <a:off x="5638800" y="2133600"/>
            <a:ext cx="2531361" cy="3918382"/>
          </a:xfrm>
          <a:prstGeom prst="rect">
            <a:avLst/>
          </a:prstGeom>
        </p:spPr>
      </p:pic>
    </p:spTree>
    <p:extLst>
      <p:ext uri="{BB962C8B-B14F-4D97-AF65-F5344CB8AC3E}">
        <p14:creationId xmlns:p14="http://schemas.microsoft.com/office/powerpoint/2010/main" val="328465811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r>
              <a:rPr lang="en-US" dirty="0" smtClean="0"/>
              <a:t>Closing Thoughts</a:t>
            </a:r>
            <a:endParaRPr lang="en-US" dirty="0"/>
          </a:p>
        </p:txBody>
      </p:sp>
      <p:sp>
        <p:nvSpPr>
          <p:cNvPr id="129027" name="Rectangle 3"/>
          <p:cNvSpPr>
            <a:spLocks noGrp="1" noChangeArrowheads="1"/>
          </p:cNvSpPr>
          <p:nvPr>
            <p:ph idx="1"/>
          </p:nvPr>
        </p:nvSpPr>
        <p:spPr>
          <a:xfrm>
            <a:off x="457200" y="2057400"/>
            <a:ext cx="4114800" cy="4267200"/>
          </a:xfrm>
        </p:spPr>
        <p:txBody>
          <a:bodyPr anchor="ctr">
            <a:normAutofit lnSpcReduction="10000"/>
          </a:bodyPr>
          <a:lstStyle/>
          <a:p>
            <a:pPr marL="0" indent="0" algn="ctr">
              <a:buNone/>
            </a:pPr>
            <a:r>
              <a:rPr lang="en-US" sz="4000" dirty="0" smtClean="0"/>
              <a:t>If there is no need for assistive technology, it is best practice to write this in the IFSP or IEP.</a:t>
            </a:r>
            <a:endParaRPr lang="en-US" sz="4000" dirty="0"/>
          </a:p>
        </p:txBody>
      </p:sp>
      <p:sp>
        <p:nvSpPr>
          <p:cNvPr id="4" name="Slide Number Placeholder 3"/>
          <p:cNvSpPr>
            <a:spLocks noGrp="1"/>
          </p:cNvSpPr>
          <p:nvPr>
            <p:ph type="sldNum" sz="quarter" idx="10"/>
          </p:nvPr>
        </p:nvSpPr>
        <p:spPr>
          <a:xfrm>
            <a:off x="0" y="6324600"/>
            <a:ext cx="5029200" cy="307975"/>
          </a:xfrm>
        </p:spPr>
        <p:txBody>
          <a:bodyPr/>
          <a:lstStyle/>
          <a:p>
            <a:r>
              <a:rPr lang="es-MX" dirty="0" smtClean="0"/>
              <a:t>Page </a:t>
            </a:r>
            <a:fld id="{D956CA73-587C-4D4F-A789-877EAEB1E08D}" type="slidenum">
              <a:rPr lang="es-MX" smtClean="0"/>
              <a:pPr/>
              <a:t>52</a:t>
            </a:fld>
            <a:endParaRPr lang="es-MX" dirty="0"/>
          </a:p>
        </p:txBody>
      </p:sp>
      <p:pic>
        <p:nvPicPr>
          <p:cNvPr id="3" name="Picture 2" descr="IMG_044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600" y="2209800"/>
            <a:ext cx="2641600" cy="3962400"/>
          </a:xfrm>
          <a:prstGeom prst="rect">
            <a:avLst/>
          </a:prstGeom>
        </p:spPr>
      </p:pic>
    </p:spTree>
    <p:extLst>
      <p:ext uri="{BB962C8B-B14F-4D97-AF65-F5344CB8AC3E}">
        <p14:creationId xmlns:p14="http://schemas.microsoft.com/office/powerpoint/2010/main" val="388149937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r>
              <a:rPr lang="en-US" dirty="0" smtClean="0"/>
              <a:t>Closing Thoughts</a:t>
            </a:r>
            <a:endParaRPr lang="en-US" dirty="0"/>
          </a:p>
        </p:txBody>
      </p:sp>
      <p:sp>
        <p:nvSpPr>
          <p:cNvPr id="129027" name="Rectangle 3"/>
          <p:cNvSpPr>
            <a:spLocks noGrp="1" noChangeArrowheads="1"/>
          </p:cNvSpPr>
          <p:nvPr>
            <p:ph idx="1"/>
          </p:nvPr>
        </p:nvSpPr>
        <p:spPr>
          <a:xfrm>
            <a:off x="457200" y="2057400"/>
            <a:ext cx="4114800" cy="4114800"/>
          </a:xfrm>
        </p:spPr>
        <p:txBody>
          <a:bodyPr anchor="ctr">
            <a:normAutofit fontScale="85000" lnSpcReduction="10000"/>
          </a:bodyPr>
          <a:lstStyle/>
          <a:p>
            <a:pPr marL="0" indent="0" algn="ctr">
              <a:buNone/>
            </a:pPr>
            <a:r>
              <a:rPr lang="en-US" sz="4000" dirty="0" smtClean="0"/>
              <a:t>If the child’s needs, environments, or situations change, you can call another meeting to revisit the need for AT and revise.</a:t>
            </a:r>
            <a:endParaRPr lang="en-US" sz="4000" dirty="0"/>
          </a:p>
        </p:txBody>
      </p:sp>
      <p:sp>
        <p:nvSpPr>
          <p:cNvPr id="4" name="Slide Number Placeholder 3"/>
          <p:cNvSpPr>
            <a:spLocks noGrp="1"/>
          </p:cNvSpPr>
          <p:nvPr>
            <p:ph type="sldNum" sz="quarter" idx="10"/>
          </p:nvPr>
        </p:nvSpPr>
        <p:spPr>
          <a:xfrm>
            <a:off x="-14241" y="6324600"/>
            <a:ext cx="5029200" cy="307975"/>
          </a:xfrm>
        </p:spPr>
        <p:txBody>
          <a:bodyPr/>
          <a:lstStyle/>
          <a:p>
            <a:r>
              <a:rPr lang="es-MX" dirty="0" smtClean="0"/>
              <a:t>Page </a:t>
            </a:r>
            <a:fld id="{D956CA73-587C-4D4F-A789-877EAEB1E08D}" type="slidenum">
              <a:rPr lang="es-MX" smtClean="0"/>
              <a:pPr/>
              <a:t>53</a:t>
            </a:fld>
            <a:endParaRPr lang="es-MX" dirty="0"/>
          </a:p>
        </p:txBody>
      </p:sp>
      <p:pic>
        <p:nvPicPr>
          <p:cNvPr id="2" name="Picture 1" descr="IMG_0482.JPG"/>
          <p:cNvPicPr>
            <a:picLocks noChangeAspect="1"/>
          </p:cNvPicPr>
          <p:nvPr/>
        </p:nvPicPr>
        <p:blipFill rotWithShape="1">
          <a:blip r:embed="rId3" cstate="print">
            <a:extLst>
              <a:ext uri="{28A0092B-C50C-407E-A947-70E740481C1C}">
                <a14:useLocalDpi xmlns:a14="http://schemas.microsoft.com/office/drawing/2010/main" val="0"/>
              </a:ext>
            </a:extLst>
          </a:blip>
          <a:srcRect l="23314" r="21005"/>
          <a:stretch/>
        </p:blipFill>
        <p:spPr>
          <a:xfrm>
            <a:off x="5105400" y="2209800"/>
            <a:ext cx="3245829" cy="3886200"/>
          </a:xfrm>
          <a:prstGeom prst="rect">
            <a:avLst/>
          </a:prstGeom>
        </p:spPr>
      </p:pic>
    </p:spTree>
    <p:extLst>
      <p:ext uri="{BB962C8B-B14F-4D97-AF65-F5344CB8AC3E}">
        <p14:creationId xmlns:p14="http://schemas.microsoft.com/office/powerpoint/2010/main" val="270597468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r>
              <a:rPr lang="en-US" dirty="0" smtClean="0"/>
              <a:t>Questions?</a:t>
            </a:r>
            <a:endParaRPr lang="en-US" dirty="0"/>
          </a:p>
        </p:txBody>
      </p:sp>
      <p:sp>
        <p:nvSpPr>
          <p:cNvPr id="5" name="Slide Number Placeholder 3"/>
          <p:cNvSpPr>
            <a:spLocks noGrp="1"/>
          </p:cNvSpPr>
          <p:nvPr>
            <p:ph type="sldNum" sz="quarter" idx="10"/>
          </p:nvPr>
        </p:nvSpPr>
        <p:spPr/>
        <p:txBody>
          <a:bodyPr/>
          <a:lstStyle/>
          <a:p>
            <a:r>
              <a:rPr lang="es-MX" dirty="0" smtClean="0"/>
              <a:t>Page </a:t>
            </a:r>
            <a:fld id="{D956CA73-587C-4D4F-A789-877EAEB1E08D}" type="slidenum">
              <a:rPr lang="es-MX" smtClean="0"/>
              <a:pPr/>
              <a:t>54</a:t>
            </a:fld>
            <a:endParaRPr lang="es-MX" dirty="0"/>
          </a:p>
        </p:txBody>
      </p:sp>
      <p:pic>
        <p:nvPicPr>
          <p:cNvPr id="3" name="Picture 2"/>
          <p:cNvPicPr>
            <a:picLocks noChangeAspect="1"/>
          </p:cNvPicPr>
          <p:nvPr/>
        </p:nvPicPr>
        <p:blipFill>
          <a:blip r:embed="rId3"/>
          <a:stretch>
            <a:fillRect/>
          </a:stretch>
        </p:blipFill>
        <p:spPr>
          <a:xfrm>
            <a:off x="2209800" y="2286000"/>
            <a:ext cx="5181600" cy="3696208"/>
          </a:xfrm>
          <a:prstGeom prst="rect">
            <a:avLst/>
          </a:prstGeom>
        </p:spPr>
      </p:pic>
    </p:spTree>
    <p:extLst>
      <p:ext uri="{BB962C8B-B14F-4D97-AF65-F5344CB8AC3E}">
        <p14:creationId xmlns:p14="http://schemas.microsoft.com/office/powerpoint/2010/main" val="366447570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idx="1"/>
          </p:nvPr>
        </p:nvSpPr>
        <p:spPr>
          <a:xfrm>
            <a:off x="457200" y="2057400"/>
            <a:ext cx="4800600" cy="4343400"/>
          </a:xfrm>
        </p:spPr>
        <p:txBody>
          <a:bodyPr/>
          <a:lstStyle/>
          <a:p>
            <a:pPr marL="0" indent="0" algn="ctr">
              <a:buNone/>
            </a:pPr>
            <a:r>
              <a:rPr lang="en-US" sz="2400" dirty="0" smtClean="0"/>
              <a:t>Technology to Improve Kids’ Educational Success (TIKES)</a:t>
            </a:r>
          </a:p>
          <a:p>
            <a:pPr marL="0" indent="0" algn="ctr">
              <a:buNone/>
            </a:pPr>
            <a:r>
              <a:rPr lang="en-US" sz="2400" dirty="0" err="1" smtClean="0"/>
              <a:t>PACER.org</a:t>
            </a:r>
            <a:r>
              <a:rPr lang="en-US" sz="2400" dirty="0" smtClean="0"/>
              <a:t>/stc/tikes</a:t>
            </a:r>
          </a:p>
          <a:p>
            <a:pPr marL="0" indent="0" algn="ctr">
              <a:buNone/>
            </a:pPr>
            <a:r>
              <a:rPr lang="en-US" sz="2400" dirty="0" smtClean="0"/>
              <a:t>952-838-9000</a:t>
            </a:r>
          </a:p>
          <a:p>
            <a:pPr marL="0" indent="0" algn="ctr">
              <a:buNone/>
            </a:pPr>
            <a:r>
              <a:rPr lang="en-US" sz="2400" dirty="0" smtClean="0"/>
              <a:t>Funded by the U.S. Department of Education, Office of Special Education Programs (OSEP)</a:t>
            </a:r>
          </a:p>
          <a:p>
            <a:pPr marL="0" indent="0" algn="ctr">
              <a:buNone/>
            </a:pPr>
            <a:r>
              <a:rPr lang="en-US" sz="2400" dirty="0" smtClean="0"/>
              <a:t>TIKES is a project of</a:t>
            </a:r>
          </a:p>
          <a:p>
            <a:pPr marL="0" indent="0" algn="ctr">
              <a:buNone/>
            </a:pPr>
            <a:r>
              <a:rPr lang="en-US" sz="2400" dirty="0" smtClean="0"/>
              <a:t>PACER Center</a:t>
            </a:r>
          </a:p>
          <a:p>
            <a:pPr marL="0" indent="0" algn="ctr">
              <a:buNone/>
            </a:pPr>
            <a:r>
              <a:rPr lang="en-US" sz="1600" dirty="0" err="1" smtClean="0"/>
              <a:t>PACER.org</a:t>
            </a:r>
            <a:r>
              <a:rPr lang="en-US" sz="1600" dirty="0" smtClean="0"/>
              <a:t> | 952-838-9000 | 888-248-0822</a:t>
            </a:r>
          </a:p>
          <a:p>
            <a:pPr marL="0" indent="0">
              <a:buNone/>
            </a:pPr>
            <a:endParaRPr lang="en-US" dirty="0"/>
          </a:p>
        </p:txBody>
      </p:sp>
      <p:sp>
        <p:nvSpPr>
          <p:cNvPr id="4" name="Slide Number Placeholder 3"/>
          <p:cNvSpPr>
            <a:spLocks noGrp="1"/>
          </p:cNvSpPr>
          <p:nvPr>
            <p:ph type="sldNum" sz="quarter" idx="10"/>
          </p:nvPr>
        </p:nvSpPr>
        <p:spPr/>
        <p:txBody>
          <a:bodyPr/>
          <a:lstStyle/>
          <a:p>
            <a:r>
              <a:rPr lang="es-MX" smtClean="0"/>
              <a:t>Page </a:t>
            </a:r>
            <a:fld id="{D956CA73-587C-4D4F-A789-877EAEB1E08D}" type="slidenum">
              <a:rPr lang="es-MX" smtClean="0"/>
              <a:pPr/>
              <a:t>55</a:t>
            </a:fld>
            <a:endParaRPr lang="es-MX" dirty="0"/>
          </a:p>
        </p:txBody>
      </p:sp>
      <p:pic>
        <p:nvPicPr>
          <p:cNvPr id="5" name="Picture 4"/>
          <p:cNvPicPr>
            <a:picLocks noChangeAspect="1"/>
          </p:cNvPicPr>
          <p:nvPr/>
        </p:nvPicPr>
        <p:blipFill>
          <a:blip r:embed="rId3"/>
          <a:stretch>
            <a:fillRect/>
          </a:stretch>
        </p:blipFill>
        <p:spPr>
          <a:xfrm>
            <a:off x="5105400" y="2743200"/>
            <a:ext cx="3659767" cy="2743200"/>
          </a:xfrm>
          <a:prstGeom prst="rect">
            <a:avLst/>
          </a:prstGeom>
        </p:spPr>
      </p:pic>
    </p:spTree>
    <p:extLst>
      <p:ext uri="{BB962C8B-B14F-4D97-AF65-F5344CB8AC3E}">
        <p14:creationId xmlns:p14="http://schemas.microsoft.com/office/powerpoint/2010/main" val="262946189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Funding Statement</a:t>
            </a:r>
            <a:endParaRPr lang="en-US" dirty="0"/>
          </a:p>
        </p:txBody>
      </p:sp>
      <p:sp>
        <p:nvSpPr>
          <p:cNvPr id="3" name="Content Placeholder 2"/>
          <p:cNvSpPr>
            <a:spLocks noGrp="1"/>
          </p:cNvSpPr>
          <p:nvPr>
            <p:ph idx="1"/>
          </p:nvPr>
        </p:nvSpPr>
        <p:spPr>
          <a:xfrm>
            <a:off x="685800" y="1828800"/>
            <a:ext cx="8001000" cy="4343400"/>
          </a:xfrm>
        </p:spPr>
        <p:txBody>
          <a:bodyPr anchor="ctr"/>
          <a:lstStyle/>
          <a:p>
            <a:pPr marL="0" indent="0">
              <a:buNone/>
            </a:pPr>
            <a:r>
              <a:rPr lang="en-US" sz="2000" dirty="0"/>
              <a:t>The contents of this publication were developed under a grant from the U.S. Department of Education</a:t>
            </a:r>
            <a:r>
              <a:rPr lang="en-US" sz="2000" dirty="0" smtClean="0"/>
              <a:t>, # H327L120005. However, the content does </a:t>
            </a:r>
            <a:r>
              <a:rPr lang="en-US" sz="2000" dirty="0"/>
              <a:t>not necessarily represent the policy of the </a:t>
            </a:r>
            <a:r>
              <a:rPr lang="en-US" sz="2000" dirty="0" smtClean="0"/>
              <a:t>U.S. Department </a:t>
            </a:r>
            <a:r>
              <a:rPr lang="en-US" sz="2000" dirty="0"/>
              <a:t>of Education, and you should not assume endorsement by the Federal </a:t>
            </a:r>
            <a:r>
              <a:rPr lang="en-US" sz="2000" dirty="0" smtClean="0"/>
              <a:t>Government.  </a:t>
            </a:r>
          </a:p>
          <a:p>
            <a:pPr marL="0" indent="0">
              <a:buNone/>
            </a:pPr>
            <a:r>
              <a:rPr lang="en-US" sz="2000" dirty="0" smtClean="0"/>
              <a:t>While </a:t>
            </a:r>
            <a:r>
              <a:rPr lang="en-US" sz="2000" dirty="0"/>
              <a:t>permission to reprint this publication is not necessary, the citation should be: </a:t>
            </a:r>
            <a:r>
              <a:rPr lang="en-US" sz="2000" dirty="0" smtClean="0"/>
              <a:t>Simon Technology Center (2015)</a:t>
            </a:r>
            <a:r>
              <a:rPr lang="en-US" sz="2000" dirty="0"/>
              <a:t>. </a:t>
            </a:r>
            <a:r>
              <a:rPr lang="en-US" sz="2000" dirty="0" smtClean="0"/>
              <a:t>Technology to Improve Kids’ Educational Success (TIKES), </a:t>
            </a:r>
            <a:r>
              <a:rPr lang="en-US" sz="2000" dirty="0"/>
              <a:t>Minneapolis, MN, </a:t>
            </a:r>
            <a:r>
              <a:rPr lang="en-US" sz="2000" dirty="0" smtClean="0"/>
              <a:t>PACER Center</a:t>
            </a:r>
            <a:r>
              <a:rPr lang="en-US" sz="2000" dirty="0"/>
              <a:t>. </a:t>
            </a:r>
            <a:endParaRPr lang="en-US" sz="2000" dirty="0" smtClean="0"/>
          </a:p>
          <a:p>
            <a:pPr marL="0" indent="0">
              <a:buNone/>
            </a:pPr>
            <a:r>
              <a:rPr lang="en-US" sz="2000" dirty="0" smtClean="0"/>
              <a:t>Alternate </a:t>
            </a:r>
            <a:r>
              <a:rPr lang="en-US" sz="2000" dirty="0"/>
              <a:t>formats available upon request.</a:t>
            </a:r>
          </a:p>
        </p:txBody>
      </p:sp>
      <p:sp>
        <p:nvSpPr>
          <p:cNvPr id="4" name="Slide Number Placeholder 3"/>
          <p:cNvSpPr>
            <a:spLocks noGrp="1"/>
          </p:cNvSpPr>
          <p:nvPr>
            <p:ph type="sldNum" sz="quarter" idx="10"/>
          </p:nvPr>
        </p:nvSpPr>
        <p:spPr/>
        <p:txBody>
          <a:bodyPr/>
          <a:lstStyle/>
          <a:p>
            <a:r>
              <a:rPr lang="es-MX" dirty="0" smtClean="0"/>
              <a:t>Page </a:t>
            </a:r>
            <a:fld id="{D956CA73-587C-4D4F-A789-877EAEB1E08D}" type="slidenum">
              <a:rPr lang="es-MX" smtClean="0"/>
              <a:pPr/>
              <a:t>56</a:t>
            </a:fld>
            <a:endParaRPr lang="es-MX" dirty="0"/>
          </a:p>
        </p:txBody>
      </p:sp>
    </p:spTree>
    <p:extLst>
      <p:ext uri="{BB962C8B-B14F-4D97-AF65-F5344CB8AC3E}">
        <p14:creationId xmlns:p14="http://schemas.microsoft.com/office/powerpoint/2010/main" val="1508425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295400"/>
          </a:xfrm>
        </p:spPr>
        <p:txBody>
          <a:bodyPr/>
          <a:lstStyle/>
          <a:p>
            <a:r>
              <a:rPr lang="en-US" dirty="0" smtClean="0"/>
              <a:t>Session Agenda</a:t>
            </a:r>
            <a:endParaRPr lang="en-US" dirty="0"/>
          </a:p>
        </p:txBody>
      </p:sp>
      <p:sp>
        <p:nvSpPr>
          <p:cNvPr id="3" name="Content Placeholder 2"/>
          <p:cNvSpPr>
            <a:spLocks noGrp="1"/>
          </p:cNvSpPr>
          <p:nvPr>
            <p:ph idx="1"/>
          </p:nvPr>
        </p:nvSpPr>
        <p:spPr>
          <a:xfrm>
            <a:off x="457200" y="2057400"/>
            <a:ext cx="8229600" cy="4114800"/>
          </a:xfrm>
        </p:spPr>
        <p:txBody>
          <a:bodyPr anchor="t"/>
          <a:lstStyle/>
          <a:p>
            <a:pPr marL="514350" indent="-514350">
              <a:lnSpc>
                <a:spcPct val="130000"/>
              </a:lnSpc>
              <a:buFont typeface="+mj-lt"/>
              <a:buAutoNum type="arabicPeriod"/>
            </a:pPr>
            <a:r>
              <a:rPr lang="en-US" sz="2800" dirty="0" smtClean="0"/>
              <a:t>Defining Assistive Technology (AT)</a:t>
            </a:r>
          </a:p>
          <a:p>
            <a:pPr marL="514350" indent="-514350">
              <a:lnSpc>
                <a:spcPct val="130000"/>
              </a:lnSpc>
              <a:buFont typeface="+mj-lt"/>
              <a:buAutoNum type="arabicPeriod"/>
            </a:pPr>
            <a:r>
              <a:rPr lang="en-US" sz="2800" dirty="0" smtClean="0"/>
              <a:t>The Conversation of Including AT</a:t>
            </a:r>
          </a:p>
          <a:p>
            <a:pPr marL="514350" indent="-514350">
              <a:lnSpc>
                <a:spcPct val="130000"/>
              </a:lnSpc>
              <a:buFont typeface="+mj-lt"/>
              <a:buAutoNum type="arabicPeriod"/>
            </a:pPr>
            <a:r>
              <a:rPr lang="en-US" sz="2800" dirty="0" smtClean="0"/>
              <a:t>How to Consider AT</a:t>
            </a:r>
          </a:p>
          <a:p>
            <a:pPr marL="514350" indent="-514350">
              <a:lnSpc>
                <a:spcPct val="130000"/>
              </a:lnSpc>
              <a:buFont typeface="+mj-lt"/>
              <a:buAutoNum type="arabicPeriod"/>
            </a:pPr>
            <a:r>
              <a:rPr lang="en-US" sz="2800" dirty="0" smtClean="0"/>
              <a:t>Choosing the Right AT</a:t>
            </a:r>
          </a:p>
          <a:p>
            <a:pPr marL="514350" indent="-514350">
              <a:lnSpc>
                <a:spcPct val="130000"/>
              </a:lnSpc>
              <a:buFont typeface="+mj-lt"/>
              <a:buAutoNum type="arabicPeriod"/>
            </a:pPr>
            <a:r>
              <a:rPr lang="en-US" sz="2800" dirty="0" smtClean="0"/>
              <a:t>Documenting AT Decisions</a:t>
            </a:r>
            <a:endParaRPr lang="en-US" sz="2800" dirty="0"/>
          </a:p>
          <a:p>
            <a:pPr marL="514350" indent="-514350">
              <a:lnSpc>
                <a:spcPct val="130000"/>
              </a:lnSpc>
              <a:buFont typeface="+mj-lt"/>
              <a:buAutoNum type="arabicPeriod"/>
            </a:pPr>
            <a:r>
              <a:rPr lang="en-US" sz="2800" dirty="0"/>
              <a:t>Closing </a:t>
            </a:r>
            <a:r>
              <a:rPr lang="en-US" sz="2800" dirty="0" smtClean="0"/>
              <a:t>Thoughts</a:t>
            </a:r>
            <a:r>
              <a:rPr lang="en-US" sz="2800" dirty="0"/>
              <a:t>, </a:t>
            </a:r>
            <a:r>
              <a:rPr lang="en-US" sz="2800" dirty="0" smtClean="0"/>
              <a:t>Questions</a:t>
            </a:r>
            <a:r>
              <a:rPr lang="en-US" sz="2800" dirty="0"/>
              <a:t>, &amp; </a:t>
            </a:r>
            <a:r>
              <a:rPr lang="en-US" sz="2800" dirty="0" smtClean="0"/>
              <a:t>Evaluations</a:t>
            </a:r>
            <a:endParaRPr lang="en-US" sz="2800" dirty="0"/>
          </a:p>
          <a:p>
            <a:pPr marL="514350" indent="-514350">
              <a:buFont typeface="+mj-lt"/>
              <a:buAutoNum type="arabicPeriod"/>
            </a:pPr>
            <a:endParaRPr lang="en-US" sz="2800" dirty="0" smtClean="0"/>
          </a:p>
        </p:txBody>
      </p:sp>
      <p:sp>
        <p:nvSpPr>
          <p:cNvPr id="4" name="Slide Number Placeholder 3"/>
          <p:cNvSpPr>
            <a:spLocks noGrp="1"/>
          </p:cNvSpPr>
          <p:nvPr>
            <p:ph type="sldNum" sz="quarter" idx="10"/>
          </p:nvPr>
        </p:nvSpPr>
        <p:spPr/>
        <p:txBody>
          <a:bodyPr/>
          <a:lstStyle/>
          <a:p>
            <a:r>
              <a:rPr lang="es-MX" dirty="0" smtClean="0"/>
              <a:t>Page </a:t>
            </a:r>
            <a:fld id="{D956CA73-587C-4D4F-A789-877EAEB1E08D}" type="slidenum">
              <a:rPr lang="es-MX" smtClean="0"/>
              <a:pPr/>
              <a:t>6</a:t>
            </a:fld>
            <a:endParaRPr lang="es-MX" dirty="0"/>
          </a:p>
        </p:txBody>
      </p:sp>
    </p:spTree>
    <p:extLst>
      <p:ext uri="{BB962C8B-B14F-4D97-AF65-F5344CB8AC3E}">
        <p14:creationId xmlns:p14="http://schemas.microsoft.com/office/powerpoint/2010/main" val="6941333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429000"/>
            <a:ext cx="8382000" cy="1828800"/>
          </a:xfrm>
        </p:spPr>
        <p:txBody>
          <a:bodyPr/>
          <a:lstStyle/>
          <a:p>
            <a:r>
              <a:rPr lang="en-US" dirty="0" smtClean="0"/>
              <a:t>Defining Assistive Technology (AT)</a:t>
            </a:r>
            <a:endParaRPr lang="en-US" dirty="0"/>
          </a:p>
        </p:txBody>
      </p:sp>
      <p:sp>
        <p:nvSpPr>
          <p:cNvPr id="5" name="Slide Number Placeholder 3"/>
          <p:cNvSpPr txBox="1">
            <a:spLocks/>
          </p:cNvSpPr>
          <p:nvPr/>
        </p:nvSpPr>
        <p:spPr>
          <a:xfrm>
            <a:off x="76200" y="6392863"/>
            <a:ext cx="5029200" cy="30797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s-MX" sz="1200" b="1" dirty="0">
                <a:solidFill>
                  <a:srgbClr val="69BE28"/>
                </a:solidFill>
                <a:latin typeface="Century Gothic" charset="0"/>
              </a:rPr>
              <a:t>Page </a:t>
            </a:r>
            <a:r>
              <a:rPr lang="es-MX" sz="1200" b="1" dirty="0" smtClean="0">
                <a:solidFill>
                  <a:srgbClr val="69BE28"/>
                </a:solidFill>
                <a:latin typeface="Century Gothic" charset="0"/>
              </a:rPr>
              <a:t>7</a:t>
            </a:r>
            <a:endParaRPr lang="es-MX" sz="1200" b="1" dirty="0">
              <a:solidFill>
                <a:srgbClr val="69BE28"/>
              </a:solidFill>
              <a:latin typeface="Century Gothic" charset="0"/>
            </a:endParaRPr>
          </a:p>
          <a:p>
            <a:endParaRPr lang="es-MX" sz="1200" dirty="0"/>
          </a:p>
        </p:txBody>
      </p:sp>
    </p:spTree>
    <p:extLst>
      <p:ext uri="{BB962C8B-B14F-4D97-AF65-F5344CB8AC3E}">
        <p14:creationId xmlns:p14="http://schemas.microsoft.com/office/powerpoint/2010/main" val="1777006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295400"/>
          </a:xfrm>
        </p:spPr>
        <p:txBody>
          <a:bodyPr/>
          <a:lstStyle/>
          <a:p>
            <a:r>
              <a:rPr lang="en-US" dirty="0" smtClean="0"/>
              <a:t>Why Include AT?</a:t>
            </a:r>
            <a:endParaRPr lang="en-US" dirty="0"/>
          </a:p>
        </p:txBody>
      </p:sp>
      <p:sp>
        <p:nvSpPr>
          <p:cNvPr id="3" name="Content Placeholder 2"/>
          <p:cNvSpPr>
            <a:spLocks noGrp="1"/>
          </p:cNvSpPr>
          <p:nvPr>
            <p:ph idx="1"/>
          </p:nvPr>
        </p:nvSpPr>
        <p:spPr>
          <a:xfrm>
            <a:off x="457200" y="2057400"/>
            <a:ext cx="8229600" cy="4114800"/>
          </a:xfrm>
        </p:spPr>
        <p:txBody>
          <a:bodyPr anchor="t"/>
          <a:lstStyle/>
          <a:p>
            <a:r>
              <a:rPr lang="en-US" dirty="0" smtClean="0"/>
              <a:t>Considering AT is a </a:t>
            </a:r>
            <a:r>
              <a:rPr lang="en-US" b="1" dirty="0" smtClean="0">
                <a:solidFill>
                  <a:srgbClr val="FF0000"/>
                </a:solidFill>
              </a:rPr>
              <a:t>legal requirement </a:t>
            </a:r>
            <a:r>
              <a:rPr lang="en-US" dirty="0" smtClean="0"/>
              <a:t>for every child with an Individual Family Service Plan (IFSP) or Individualized Education Program (IEP).</a:t>
            </a:r>
          </a:p>
          <a:p>
            <a:pPr marL="0" indent="0">
              <a:buNone/>
            </a:pPr>
            <a:endParaRPr lang="en-US" dirty="0" smtClean="0"/>
          </a:p>
          <a:p>
            <a:r>
              <a:rPr lang="en-US" dirty="0" smtClean="0"/>
              <a:t>It is best practice and good for kids!</a:t>
            </a:r>
            <a:endParaRPr lang="en-US" dirty="0"/>
          </a:p>
        </p:txBody>
      </p:sp>
      <p:sp>
        <p:nvSpPr>
          <p:cNvPr id="4" name="Slide Number Placeholder 3"/>
          <p:cNvSpPr>
            <a:spLocks noGrp="1"/>
          </p:cNvSpPr>
          <p:nvPr>
            <p:ph type="sldNum" sz="quarter" idx="10"/>
          </p:nvPr>
        </p:nvSpPr>
        <p:spPr/>
        <p:txBody>
          <a:bodyPr/>
          <a:lstStyle/>
          <a:p>
            <a:r>
              <a:rPr lang="es-MX" smtClean="0"/>
              <a:t>Page </a:t>
            </a:r>
            <a:fld id="{D956CA73-587C-4D4F-A789-877EAEB1E08D}" type="slidenum">
              <a:rPr lang="es-MX" smtClean="0"/>
              <a:pPr/>
              <a:t>8</a:t>
            </a:fld>
            <a:endParaRPr lang="es-MX" dirty="0"/>
          </a:p>
        </p:txBody>
      </p:sp>
    </p:spTree>
    <p:extLst>
      <p:ext uri="{BB962C8B-B14F-4D97-AF65-F5344CB8AC3E}">
        <p14:creationId xmlns:p14="http://schemas.microsoft.com/office/powerpoint/2010/main" val="1761811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457200" y="762000"/>
            <a:ext cx="8229600" cy="1295400"/>
          </a:xfrm>
        </p:spPr>
        <p:txBody>
          <a:bodyPr/>
          <a:lstStyle/>
          <a:p>
            <a:r>
              <a:rPr lang="en-US" sz="4000" dirty="0" smtClean="0"/>
              <a:t>Using AT to </a:t>
            </a:r>
            <a:r>
              <a:rPr lang="en-US" sz="4000" dirty="0"/>
              <a:t>I</a:t>
            </a:r>
            <a:r>
              <a:rPr lang="en-US" sz="4000" dirty="0" smtClean="0"/>
              <a:t>ncrease Participation</a:t>
            </a:r>
            <a:endParaRPr lang="en-US" sz="4000" dirty="0"/>
          </a:p>
        </p:txBody>
      </p:sp>
      <p:sp>
        <p:nvSpPr>
          <p:cNvPr id="129027" name="Rectangle 3"/>
          <p:cNvSpPr>
            <a:spLocks noGrp="1" noChangeArrowheads="1"/>
          </p:cNvSpPr>
          <p:nvPr>
            <p:ph idx="1"/>
          </p:nvPr>
        </p:nvSpPr>
        <p:spPr>
          <a:xfrm>
            <a:off x="457200" y="2057400"/>
            <a:ext cx="8229600" cy="4114800"/>
          </a:xfrm>
        </p:spPr>
        <p:txBody>
          <a:bodyPr/>
          <a:lstStyle/>
          <a:p>
            <a:r>
              <a:rPr lang="en-US" dirty="0" smtClean="0"/>
              <a:t>Participation in everyday routines and activities creates a foundation for development.</a:t>
            </a:r>
          </a:p>
          <a:p>
            <a:endParaRPr lang="en-US" dirty="0" smtClean="0"/>
          </a:p>
          <a:p>
            <a:r>
              <a:rPr lang="en-US" dirty="0" smtClean="0"/>
              <a:t>Participation occurs when a child successfully engages in an activity with only the amount of adult support as is needed by most children.</a:t>
            </a:r>
          </a:p>
          <a:p>
            <a:pPr marL="0" indent="0">
              <a:buNone/>
            </a:pPr>
            <a:endParaRPr lang="en-US" dirty="0" smtClean="0"/>
          </a:p>
        </p:txBody>
      </p:sp>
      <p:sp>
        <p:nvSpPr>
          <p:cNvPr id="5" name="Slide Number Placeholder 3"/>
          <p:cNvSpPr>
            <a:spLocks noGrp="1"/>
          </p:cNvSpPr>
          <p:nvPr>
            <p:ph type="sldNum" sz="quarter" idx="10"/>
          </p:nvPr>
        </p:nvSpPr>
        <p:spPr/>
        <p:txBody>
          <a:bodyPr/>
          <a:lstStyle/>
          <a:p>
            <a:r>
              <a:rPr lang="es-MX" dirty="0" smtClean="0"/>
              <a:t>Page </a:t>
            </a:r>
            <a:fld id="{D956CA73-587C-4D4F-A789-877EAEB1E08D}" type="slidenum">
              <a:rPr lang="es-MX" smtClean="0"/>
              <a:pPr/>
              <a:t>9</a:t>
            </a:fld>
            <a:endParaRPr lang="es-MX" dirty="0"/>
          </a:p>
        </p:txBody>
      </p:sp>
    </p:spTree>
    <p:extLst>
      <p:ext uri="{BB962C8B-B14F-4D97-AF65-F5344CB8AC3E}">
        <p14:creationId xmlns:p14="http://schemas.microsoft.com/office/powerpoint/2010/main" val="1385043332"/>
      </p:ext>
    </p:extLst>
  </p:cSld>
  <p:clrMapOvr>
    <a:masterClrMapping/>
  </p:clrMapOvr>
  <p:timing>
    <p:tnLst>
      <p:par>
        <p:cTn id="1" dur="indefinite" restart="never" nodeType="tmRoot"/>
      </p:par>
    </p:tnLst>
  </p:timing>
</p:sld>
</file>

<file path=ppt/theme/theme1.xml><?xml version="1.0" encoding="utf-8"?>
<a:theme xmlns:a="http://schemas.openxmlformats.org/drawingml/2006/main" name="PACER Template-Red">
  <a:themeElements>
    <a:clrScheme name="PACER Template-Re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CER Template-Red">
      <a:majorFont>
        <a:latin typeface="Times New Roman"/>
        <a:ea typeface=""/>
        <a:cs typeface="Arial"/>
      </a:majorFont>
      <a:minorFont>
        <a:latin typeface="Century Gothi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ACER Template-Re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ACER Template-Re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ACER Template-Re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ACER Template-Re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ACER Template-Re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ACER Template-Re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ACER Template-Re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ACER Template-Re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ACER Template-Re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ACER Template-Re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ACER Template-Re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ACER Template-Re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PACER Template 1">
  <a:themeElements>
    <a:clrScheme name="PACER Template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CER Template 1">
      <a:majorFont>
        <a:latin typeface="Times New Roman"/>
        <a:ea typeface=""/>
        <a:cs typeface="Arial"/>
      </a:majorFont>
      <a:minorFont>
        <a:latin typeface="Century Gothi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ACER Template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ACER Template 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ACER Template 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ACER Template 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ACER Template 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ACER Template 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ACER Template 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ACER Template 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ACER Template 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ACER Template 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ACER Template 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ACER Template 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ACER Blue">
  <a:themeElements>
    <a:clrScheme name="PACER Template-Gre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CER Template-Green">
      <a:majorFont>
        <a:latin typeface="Times New Roman"/>
        <a:ea typeface=""/>
        <a:cs typeface="Arial"/>
      </a:majorFont>
      <a:minorFont>
        <a:latin typeface="Century Gothi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ACER Template-Gre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ACER Template-Gree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ACER Template-Gree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ACER Template-Gree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ACER Template-Gree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ACER Template-Gree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ACER Template-Gree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ACER Template-Gree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ACER Template-Gree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ACER Template-Gree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ACER Template-Gree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ACER Template-Gree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Times New Roman"/>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PACER Template-Green">
  <a:themeElements>
    <a:clrScheme name="2_PACER Template-Gre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PACER Template-Green">
      <a:majorFont>
        <a:latin typeface="Times New Roman"/>
        <a:ea typeface=""/>
        <a:cs typeface="Arial"/>
      </a:majorFont>
      <a:minorFont>
        <a:latin typeface="Century Gothi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PACER Template-Gre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PACER Template-Gree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PACER Template-Gree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PACER Template-Gree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PACER Template-Gree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PACER Template-Gree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PACER Template-Gree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PACER Template-Gree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PACER Template-Gree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PACER Template-Gree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PACER Template-Gree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PACER Template-Gree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Custom Design">
  <a:themeElements>
    <a:clrScheme name="7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Custom Design">
      <a:majorFont>
        <a:latin typeface="Times New Roman"/>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PACER Template 1">
  <a:themeElements>
    <a:clrScheme name="5_PACER Template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PACER Template 1">
      <a:majorFont>
        <a:latin typeface="Times New Roman"/>
        <a:ea typeface=""/>
        <a:cs typeface="Arial"/>
      </a:majorFont>
      <a:minorFont>
        <a:latin typeface="Century Gothi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PACER Template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PACER Template 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PACER Template 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PACER Template 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PACER Template 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PACER Template 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PACER Template 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PACER Template 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PACER Template 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PACER Template 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PACER Template 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PACER Template 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PACER Template 1">
  <a:themeElements>
    <a:clrScheme name="1_PACER Template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PACER Template 1">
      <a:majorFont>
        <a:latin typeface="Times New Roman"/>
        <a:ea typeface=""/>
        <a:cs typeface="Arial"/>
      </a:majorFont>
      <a:minorFont>
        <a:latin typeface="Century Gothi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PACER Template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ACER Template 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PACER Template 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PACER Template 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PACER Template 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PACER Template 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PACER Template 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PACER Template 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PACER Template 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PACER Template 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PACER Template 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PACER Template 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PACER Template 1">
  <a:themeElements>
    <a:clrScheme name="PACER Template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CER Template 1">
      <a:majorFont>
        <a:latin typeface="Times New Roman"/>
        <a:ea typeface=""/>
        <a:cs typeface="Arial"/>
      </a:majorFont>
      <a:minorFont>
        <a:latin typeface="Century Gothi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ACER Template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ACER Template 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ACER Template 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ACER Template 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ACER Template 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ACER Template 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ACER Template 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ACER Template 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ACER Template 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ACER Template 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ACER Template 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ACER Template 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6_PACER Template 1">
  <a:themeElements>
    <a:clrScheme name="PACER Template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CER Template 1">
      <a:majorFont>
        <a:latin typeface="Times New Roman"/>
        <a:ea typeface=""/>
        <a:cs typeface="Arial"/>
      </a:majorFont>
      <a:minorFont>
        <a:latin typeface="Century Gothi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ACER Template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ACER Template 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ACER Template 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ACER Template 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ACER Template 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ACER Template 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ACER Template 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ACER Template 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ACER Template 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ACER Template 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ACER Template 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ACER Template 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Slide" ma:contentTypeID="0x010100A22E315B1F3C42B49A0E90D2F9AB5AB100BDBE078C97EC964EBAF5AF766F0D5090" ma:contentTypeVersion="0" ma:contentTypeDescription="Microsoft Office PowerPoint Slide" ma:contentTypeScope="" ma:versionID="4b219bf2ddad0207a9ae9fc76fecbbb5">
  <xsd:schema xmlns:xsd="http://www.w3.org/2001/XMLSchema" xmlns:p="http://schemas.microsoft.com/office/2006/metadata/properties" xmlns:ns1="8BAAED5F-C838-423E-B848-B4CE9B278956" targetNamespace="http://schemas.microsoft.com/office/2006/metadata/properties" ma:root="true" ma:fieldsID="73c198153e72a47ecb287b64a44661d0" ns1:_="">
    <xsd:import namespace="8BAAED5F-C838-423E-B848-B4CE9B278956"/>
    <xsd:element name="properties">
      <xsd:complexType>
        <xsd:sequence>
          <xsd:element name="documentManagement">
            <xsd:complexType>
              <xsd:all>
                <xsd:element ref="ns1:Presentation" minOccurs="0"/>
                <xsd:element ref="ns1:SlideDescription" minOccurs="0"/>
              </xsd:all>
            </xsd:complexType>
          </xsd:element>
        </xsd:sequence>
      </xsd:complexType>
    </xsd:element>
  </xsd:schema>
  <xsd:schema xmlns:xsd="http://www.w3.org/2001/XMLSchema" xmlns:dms="http://schemas.microsoft.com/office/2006/documentManagement/types" targetNamespace="8BAAED5F-C838-423E-B848-B4CE9B278956" elementFormDefault="qualified">
    <xsd:import namespace="http://schemas.microsoft.com/office/2006/documentManagement/types"/>
    <xsd:element name="Presentation" ma:index="1" nillable="true" ma:displayName="Presentation" ma:internalName="Presentation">
      <xsd:simpleType>
        <xsd:restriction base="dms:Text"/>
      </xsd:simpleType>
    </xsd:element>
    <xsd:element name="SlideDescription" ma:index="2" nillable="true" ma:displayName="Description" ma:internalName="SlideDescript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ma:index="0"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SlideDescription xmlns="8BAAED5F-C838-423E-B848-B4CE9B278956" xsi:nil="true"/>
    <Presentation xmlns="8BAAED5F-C838-423E-B848-B4CE9B278956">PACER Template-Red</Presentation>
  </documentManagement>
</p:properties>
</file>

<file path=customXml/itemProps1.xml><?xml version="1.0" encoding="utf-8"?>
<ds:datastoreItem xmlns:ds="http://schemas.openxmlformats.org/officeDocument/2006/customXml" ds:itemID="{BDB2D28B-C23D-4FFC-A589-51272F36BB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AAED5F-C838-423E-B848-B4CE9B278956"/>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796FD465-1419-4126-9D9B-E73B4971447F}">
  <ds:schemaRefs>
    <ds:schemaRef ds:uri="http://purl.org/dc/terms/"/>
    <ds:schemaRef ds:uri="http://purl.org/dc/elements/1.1/"/>
    <ds:schemaRef ds:uri="http://purl.org/dc/dcmitype/"/>
    <ds:schemaRef ds:uri="http://schemas.microsoft.com/office/2006/metadata/properties"/>
    <ds:schemaRef ds:uri="http://www.w3.org/XML/1998/namespace"/>
    <ds:schemaRef ds:uri="http://schemas.microsoft.com/office/2006/documentManagement/types"/>
    <ds:schemaRef ds:uri="http://schemas.openxmlformats.org/package/2006/metadata/core-properties"/>
    <ds:schemaRef ds:uri="8BAAED5F-C838-423E-B848-B4CE9B278956"/>
  </ds:schemaRefs>
</ds:datastoreItem>
</file>

<file path=docProps/app.xml><?xml version="1.0" encoding="utf-8"?>
<Properties xmlns="http://schemas.openxmlformats.org/officeDocument/2006/extended-properties" xmlns:vt="http://schemas.openxmlformats.org/officeDocument/2006/docPropsVTypes">
  <Template/>
  <TotalTime>12327</TotalTime>
  <Words>8720</Words>
  <Application>Microsoft Office PowerPoint</Application>
  <PresentationFormat>On-screen Show (4:3)</PresentationFormat>
  <Paragraphs>647</Paragraphs>
  <Slides>56</Slides>
  <Notes>56</Notes>
  <HiddenSlides>0</HiddenSlides>
  <MMClips>0</MMClips>
  <ScaleCrop>false</ScaleCrop>
  <HeadingPairs>
    <vt:vector size="6" baseType="variant">
      <vt:variant>
        <vt:lpstr>Fonts Used</vt:lpstr>
      </vt:variant>
      <vt:variant>
        <vt:i4>12</vt:i4>
      </vt:variant>
      <vt:variant>
        <vt:lpstr>Theme</vt:lpstr>
      </vt:variant>
      <vt:variant>
        <vt:i4>10</vt:i4>
      </vt:variant>
      <vt:variant>
        <vt:lpstr>Slide Titles</vt:lpstr>
      </vt:variant>
      <vt:variant>
        <vt:i4>56</vt:i4>
      </vt:variant>
    </vt:vector>
  </HeadingPairs>
  <TitlesOfParts>
    <vt:vector size="78" baseType="lpstr">
      <vt:lpstr>ＭＳ Ｐゴシック</vt:lpstr>
      <vt:lpstr>Arial</vt:lpstr>
      <vt:lpstr>Arial Black</vt:lpstr>
      <vt:lpstr>Cabin</vt:lpstr>
      <vt:lpstr>Calibri</vt:lpstr>
      <vt:lpstr>Century Gothic</vt:lpstr>
      <vt:lpstr>Comic Sans MS</vt:lpstr>
      <vt:lpstr>Impact</vt:lpstr>
      <vt:lpstr>Syncopate</vt:lpstr>
      <vt:lpstr>Times New Roman</vt:lpstr>
      <vt:lpstr>Trebuchet MS</vt:lpstr>
      <vt:lpstr>ヒラギノ角ゴ ProN W3</vt:lpstr>
      <vt:lpstr>PACER Template-Red</vt:lpstr>
      <vt:lpstr>PACER Blue</vt:lpstr>
      <vt:lpstr>1_Custom Design</vt:lpstr>
      <vt:lpstr>2_PACER Template-Green</vt:lpstr>
      <vt:lpstr>7_Custom Design</vt:lpstr>
      <vt:lpstr>5_PACER Template 1</vt:lpstr>
      <vt:lpstr>1_PACER Template 1</vt:lpstr>
      <vt:lpstr>PACER Template 1</vt:lpstr>
      <vt:lpstr>6_PACER Template 1</vt:lpstr>
      <vt:lpstr>2_PACER Template 1</vt:lpstr>
      <vt:lpstr>Including Assistive Technology (AT) in the Individual Family Service Plan (IFSP) and Individualized Education Program (IEP)</vt:lpstr>
      <vt:lpstr>Including Assistive Technology (AT) in the Individual Family Service Plan (IFSP) and Individualized Education Program (IEP)  Training materials created by PACER Center for Technology to Improve Kids’ Educational Success (TIKES) Project</vt:lpstr>
      <vt:lpstr>Federally Funded Early Childhood and Assistive Technology Grants</vt:lpstr>
      <vt:lpstr>PACER Center</vt:lpstr>
      <vt:lpstr>Simon Technology Center</vt:lpstr>
      <vt:lpstr>Session Agenda</vt:lpstr>
      <vt:lpstr>Defining Assistive Technology (AT)</vt:lpstr>
      <vt:lpstr>Why Include AT?</vt:lpstr>
      <vt:lpstr>Using AT to Increase Participation</vt:lpstr>
      <vt:lpstr>Using AT to Increase Opportunities</vt:lpstr>
      <vt:lpstr>AT Devices: Defined</vt:lpstr>
      <vt:lpstr>In Simple Language</vt:lpstr>
      <vt:lpstr>OSEP Part C Clarification Letter</vt:lpstr>
      <vt:lpstr>Keep in Mind That…</vt:lpstr>
      <vt:lpstr>AT Services: Defined</vt:lpstr>
      <vt:lpstr>In Simple Language</vt:lpstr>
      <vt:lpstr>Everyone’s Responsibility</vt:lpstr>
      <vt:lpstr>The Conversation of Including Assistive Technology</vt:lpstr>
      <vt:lpstr>Individuals with Disabilities Education Act (IDEA)</vt:lpstr>
      <vt:lpstr>The Conversation of  Including AT</vt:lpstr>
      <vt:lpstr>True or False</vt:lpstr>
      <vt:lpstr>In Simple Language</vt:lpstr>
      <vt:lpstr>AT is One of the Five Special Factors for Consideration</vt:lpstr>
      <vt:lpstr>Parent Role in the Process</vt:lpstr>
      <vt:lpstr>IFSP Team is Required  to Discuss…</vt:lpstr>
      <vt:lpstr>IEP Team is Required  to Discuss…</vt:lpstr>
      <vt:lpstr>How to Consider AT</vt:lpstr>
      <vt:lpstr>A Child-Centered AT Plan</vt:lpstr>
      <vt:lpstr>Easy to Use</vt:lpstr>
      <vt:lpstr>Possible Outcomes of Consideration</vt:lpstr>
      <vt:lpstr>Choosing the Right AT</vt:lpstr>
      <vt:lpstr>What AT is the Best AT?</vt:lpstr>
      <vt:lpstr>What AT is the Best?</vt:lpstr>
      <vt:lpstr>Trying AT</vt:lpstr>
      <vt:lpstr>Child-Centered, Skill-Based  AT Decisions</vt:lpstr>
      <vt:lpstr>Case Study: Choosing the Right AT</vt:lpstr>
      <vt:lpstr>Case Study: Choosing the Right AT</vt:lpstr>
      <vt:lpstr>Documenting AT Outcomes in the IFSP/IEP</vt:lpstr>
      <vt:lpstr>Documenting AT Outcome #1 in the IFSP/IEP</vt:lpstr>
      <vt:lpstr>Documenting AT Outcome #2 in the IFSP/IEP</vt:lpstr>
      <vt:lpstr>Documenting AT Outcome #3 in the IFSP/IEP</vt:lpstr>
      <vt:lpstr>Documenting AT Outcome #4 in the IFSP/IEP</vt:lpstr>
      <vt:lpstr>More on Embedding AT in IFSP</vt:lpstr>
      <vt:lpstr>More on Embedding AT in IFSP</vt:lpstr>
      <vt:lpstr>More on Embedding AT in IFSP</vt:lpstr>
      <vt:lpstr>What to Consider When Documenting AT in the IFSP/IEP</vt:lpstr>
      <vt:lpstr>What to Consider When Documenting AT in the IFSP/IEP</vt:lpstr>
      <vt:lpstr>What to Consider When Documenting AT in the IFSP/IEP</vt:lpstr>
      <vt:lpstr>What to Consider When Documenting AT in the IFSP/IEP</vt:lpstr>
      <vt:lpstr>School District AT Policies </vt:lpstr>
      <vt:lpstr>Closing Thoughts</vt:lpstr>
      <vt:lpstr>Closing Thoughts</vt:lpstr>
      <vt:lpstr>Closing Thoughts</vt:lpstr>
      <vt:lpstr>Questions?</vt:lpstr>
      <vt:lpstr>Contact Information</vt:lpstr>
      <vt:lpstr>Funding Statement</vt:lpstr>
    </vt:vector>
  </TitlesOfParts>
  <Company>PACER Center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PACER Template-Red</dc:title>
  <dc:creator>Elizabeth Ross</dc:creator>
  <cp:lastModifiedBy>Elizabeth Barry</cp:lastModifiedBy>
  <cp:revision>540</cp:revision>
  <cp:lastPrinted>2015-08-25T16:35:51Z</cp:lastPrinted>
  <dcterms:created xsi:type="dcterms:W3CDTF">2007-09-18T22:27:34Z</dcterms:created>
  <dcterms:modified xsi:type="dcterms:W3CDTF">2016-09-14T19:32:54Z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
    <vt:lpwstr>PACER Template-Red</vt:lpwstr>
  </property>
  <property fmtid="{D5CDD505-2E9C-101B-9397-08002B2CF9AE}" pid="3" name="SlideDescription">
    <vt:lpwstr/>
  </property>
</Properties>
</file>