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1" r:id="rId4"/>
    <p:sldId id="313" r:id="rId5"/>
    <p:sldId id="314" r:id="rId6"/>
    <p:sldId id="315" r:id="rId7"/>
    <p:sldId id="316" r:id="rId8"/>
    <p:sldId id="317" r:id="rId9"/>
    <p:sldId id="312" r:id="rId10"/>
    <p:sldId id="310" r:id="rId11"/>
    <p:sldId id="320" r:id="rId12"/>
    <p:sldId id="318" r:id="rId13"/>
    <p:sldId id="258" r:id="rId14"/>
    <p:sldId id="286" r:id="rId15"/>
    <p:sldId id="302" r:id="rId16"/>
    <p:sldId id="309" r:id="rId17"/>
    <p:sldId id="307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D80"/>
    <a:srgbClr val="FFD74B"/>
    <a:srgbClr val="069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0438"/>
  </p:normalViewPr>
  <p:slideViewPr>
    <p:cSldViewPr snapToGrid="0">
      <p:cViewPr varScale="1">
        <p:scale>
          <a:sx n="87" d="100"/>
          <a:sy n="87" d="100"/>
        </p:scale>
        <p:origin x="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0BA1A-6003-934A-8C5B-43BC6812A1F3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EB39-2130-9445-A149-AF445A98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0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8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7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5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14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89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6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8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4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3142-EC25-4BDC-A5B0-2CA79E356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0AC98-5FBA-46BD-9930-00F0A0E3D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B0F5-1529-4421-8111-04526D28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DD59-65A7-4C3D-A4A4-232E4EFC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98327-2AFB-46C6-A0C7-0F12DB07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BC6B-16D9-4648-91B5-29EBC416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12A17-3DA3-4147-81FB-8FF879A67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8F714-BF86-47CC-B2E6-4BFC647E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C2D44-B149-4AB0-B5EF-4351FC84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9EEC-E1AE-4DD6-9720-32288E0C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43A74-28F1-4C9C-AFB3-9D2D88DF9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09576-3FB0-4314-A49C-152564806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70BFC-8297-4B19-B90A-AB5DEA61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088F4-CCBA-4CC2-B552-D42C5A52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1FF9C-4F5E-44D7-82CA-E2794D26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8A07-FB75-480D-90B3-9D9AEB6E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7A1A-34D3-4535-9D0D-BBFFD37A3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A1995-1A85-4895-A27E-2BFD956E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8B690-B9E3-4547-A783-22A43552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00F0-533E-445E-A20E-81C0BBD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8D89-A851-4C64-B550-BA8E6211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B0362-942B-4B1D-807E-4EA32C744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4E75-B966-4DC1-B89A-11FB6965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D502E-91B1-467C-8F74-DC41E7D9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A94C-EB37-45D8-98ED-A6A995A0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BCA7-0D71-4C1B-BCB3-A44E7486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9572-092B-4087-809B-1EC353E9A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C452F-C132-45B7-9EF2-D054D8FE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9B5EB-43B1-46BD-A79E-CA776B13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5D100-D3AE-4035-83FD-115FBF4D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C4FEB-37F6-46F2-83EB-88960E0E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7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157C-4054-4589-B071-A8CE3B7D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75E08-8877-4481-AE5E-A546A11C3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0D6F5-C1F6-4464-913E-979544CDF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32993-DC24-4DB6-ABE3-7DC7ABBE6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041BA-633B-486A-83CF-6B351BEDA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C7700-21F6-41EE-B47A-A1D8A5AA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15CD9-B7D6-40E4-84CF-A2DB779E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EEE7E-FE9F-4CCD-BA8F-A2FEF4E3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8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655D-9C5B-4000-91DC-52B17231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1A502-7F46-4735-99F3-BD49CF03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047D4-3620-46CF-8CC7-0F0F8FC4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C1863-1C6D-4CB0-B0F4-26E3004F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E63A0-564B-4DDB-B16B-94DC7EA7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4CED8-E9D9-40E4-BF7E-2833288A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3C1FE-4561-44F7-952B-569B1158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0514-22B7-4911-81EE-6C039676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26BD-FD65-4071-8235-24A8403E9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72D59-B621-45E5-9720-47FC8A212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28F3E-E610-4F48-97AA-46AE63FF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A69CA-F0AF-4D91-820B-E83349F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321F-72EC-4DD5-B9E8-12E72ABC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CC89-46A6-4B24-894C-FBD9F9F5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83C075-1091-42AA-8773-399400081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B4030-98C9-41D6-B086-030ACB31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436C1-70D5-44B0-9D46-728C9CA7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69796-E678-4699-84A4-7BB6FD7D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03607-048B-46ED-B59E-52445F54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5DCE1-6B3B-42F9-B3F0-715AA882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16857-8684-4442-88EE-D103F1BBD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2500-024A-45A6-BD76-AAE36086B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BA11-AC30-4911-919D-FD6488673D15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35488-0530-42C2-8ED8-494686D3F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97FCF-B8F2-4099-A8D1-DF1890342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B66E595-F3A5-D246-BF44-5A386A650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/>
          <a:stretch/>
        </p:blipFill>
        <p:spPr>
          <a:xfrm>
            <a:off x="0" y="0"/>
            <a:ext cx="12192000" cy="43212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03CAA3-201C-F949-AB96-09530253991A}"/>
              </a:ext>
            </a:extLst>
          </p:cNvPr>
          <p:cNvSpPr/>
          <p:nvPr/>
        </p:nvSpPr>
        <p:spPr>
          <a:xfrm>
            <a:off x="2286000" y="4549676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1" dirty="0">
                <a:cs typeface="Times New Roman" panose="02020603050405020304" pitchFamily="18" charset="0"/>
              </a:rPr>
              <a:t>Kids Take On Bullying </a:t>
            </a:r>
          </a:p>
          <a:p>
            <a:pPr algn="ctr"/>
            <a:r>
              <a:rPr lang="en-US" altLang="en-US" sz="4800" b="1" dirty="0">
                <a:cs typeface="Times New Roman" panose="02020603050405020304" pitchFamily="18" charset="0"/>
              </a:rPr>
              <a:t>Webinar Series</a:t>
            </a:r>
          </a:p>
          <a:p>
            <a:pPr algn="ctr"/>
            <a:r>
              <a:rPr lang="en-US" sz="4800" b="1" dirty="0">
                <a:cs typeface="Times New Roman" panose="02020603050405020304" pitchFamily="18" charset="0"/>
              </a:rPr>
              <a:t>Session 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193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1281573" y="1427389"/>
            <a:ext cx="100591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 so called friend has been bullying me and my friends a lot through cyberbullying us through text. It makes us break down and cry. Yesterday she told me that I need to grow up and let it go about the harsh words she said about my brother. I need help. Help me!</a:t>
            </a:r>
          </a:p>
          <a:p>
            <a:r>
              <a:rPr lang="en-US" sz="4000" b="1" i="1" dirty="0"/>
              <a:t>– Morgan, 6th grade</a:t>
            </a:r>
            <a:endParaRPr lang="en-US" sz="4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FDA0A2-9B91-5A4E-B3C5-646CEEEA09A7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What’s Your Advice?</a:t>
            </a:r>
          </a:p>
        </p:txBody>
      </p:sp>
    </p:spTree>
    <p:extLst>
      <p:ext uri="{BB962C8B-B14F-4D97-AF65-F5344CB8AC3E}">
        <p14:creationId xmlns:p14="http://schemas.microsoft.com/office/powerpoint/2010/main" val="142632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68237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1281573" y="1427389"/>
            <a:ext cx="100591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Yesterday on the playground, a guy told me I couldn’t play kickball with him and the other guys. Then he threw the ball at me. He laughed when it hit my head. It really hurt. I told him to stop. He just laughed and ran away. I want to tell my teacher, but I’m afraid the other guys will think I’m a tattletale. Do I just have to deal with it on my own?</a:t>
            </a:r>
          </a:p>
          <a:p>
            <a:r>
              <a:rPr lang="en-US" sz="3600" b="1" i="1" dirty="0"/>
              <a:t>– Devon, 3rd grade</a:t>
            </a:r>
            <a:endParaRPr lang="en-US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8D14C4-A656-C145-86DE-91582693F5DD}"/>
              </a:ext>
            </a:extLst>
          </p:cNvPr>
          <p:cNvSpPr txBox="1">
            <a:spLocks/>
          </p:cNvSpPr>
          <p:nvPr/>
        </p:nvSpPr>
        <p:spPr>
          <a:xfrm>
            <a:off x="1076098" y="89686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What’s Your Advice?</a:t>
            </a:r>
          </a:p>
        </p:txBody>
      </p:sp>
    </p:spTree>
    <p:extLst>
      <p:ext uri="{BB962C8B-B14F-4D97-AF65-F5344CB8AC3E}">
        <p14:creationId xmlns:p14="http://schemas.microsoft.com/office/powerpoint/2010/main" val="422497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1066420" y="1997839"/>
            <a:ext cx="100591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There is a lot of bullying at my school and around my town. I am doing a project about how not to bully but want to know if you have any other ideas on how I can help?</a:t>
            </a:r>
          </a:p>
          <a:p>
            <a:r>
              <a:rPr lang="en-US" sz="3600" b="1" i="1" dirty="0"/>
              <a:t>– Jake, 4</a:t>
            </a:r>
            <a:r>
              <a:rPr lang="en-US" sz="3600" b="1" i="1" baseline="30000" dirty="0"/>
              <a:t>th</a:t>
            </a:r>
            <a:r>
              <a:rPr lang="en-US" sz="3600" b="1" i="1" dirty="0"/>
              <a:t> grade</a:t>
            </a:r>
            <a:endParaRPr lang="en-US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EB988D-E769-FD4D-89D0-873F48E8CAC9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What’s Your Advice?</a:t>
            </a:r>
          </a:p>
        </p:txBody>
      </p:sp>
    </p:spTree>
    <p:extLst>
      <p:ext uri="{BB962C8B-B14F-4D97-AF65-F5344CB8AC3E}">
        <p14:creationId xmlns:p14="http://schemas.microsoft.com/office/powerpoint/2010/main" val="21359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4EDD9B-5790-47A6-B9BD-BADB49873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48529">
            <a:off x="243957" y="2438462"/>
            <a:ext cx="2796888" cy="270365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2198616-26F9-C94B-91F7-B67A98E9303F}"/>
              </a:ext>
            </a:extLst>
          </p:cNvPr>
          <p:cNvSpPr txBox="1">
            <a:spLocks/>
          </p:cNvSpPr>
          <p:nvPr/>
        </p:nvSpPr>
        <p:spPr>
          <a:xfrm>
            <a:off x="3209367" y="1515035"/>
            <a:ext cx="8761088" cy="3944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600" b="1" dirty="0"/>
              <a:t>In this week’s activity, we’ll be exploring the impact of some of the ideas we talked about last week. For each idea, think about:</a:t>
            </a:r>
          </a:p>
          <a:p>
            <a:pPr>
              <a:lnSpc>
                <a:spcPct val="80000"/>
              </a:lnSpc>
            </a:pPr>
            <a:endParaRPr lang="en-US" altLang="en-US" sz="3600" b="1" dirty="0"/>
          </a:p>
          <a:p>
            <a:pPr marL="514350" indent="-514350" algn="l">
              <a:lnSpc>
                <a:spcPct val="80000"/>
              </a:lnSpc>
              <a:buAutoNum type="arabicParenR"/>
            </a:pPr>
            <a:r>
              <a:rPr lang="en-US" altLang="en-US" sz="2800" dirty="0"/>
              <a:t>How will it help other students at your school?</a:t>
            </a:r>
          </a:p>
          <a:p>
            <a:pPr marL="514350" indent="-514350" algn="l">
              <a:lnSpc>
                <a:spcPct val="80000"/>
              </a:lnSpc>
              <a:buAutoNum type="arabicParenR"/>
            </a:pPr>
            <a:r>
              <a:rPr lang="en-US" altLang="en-US" sz="2800" dirty="0"/>
              <a:t>Who would need to help?</a:t>
            </a:r>
          </a:p>
          <a:p>
            <a:pPr marL="514350" indent="-514350" algn="l">
              <a:lnSpc>
                <a:spcPct val="80000"/>
              </a:lnSpc>
              <a:buAutoNum type="arabicParenR"/>
            </a:pPr>
            <a:r>
              <a:rPr lang="en-US" altLang="en-US" sz="2800" dirty="0"/>
              <a:t>How much do you think it cost?</a:t>
            </a:r>
          </a:p>
          <a:p>
            <a:pPr marL="514350" indent="-514350" algn="l">
              <a:lnSpc>
                <a:spcPct val="80000"/>
              </a:lnSpc>
              <a:buAutoNum type="arabicParenR"/>
            </a:pPr>
            <a:r>
              <a:rPr lang="en-US" altLang="en-US" sz="2800" dirty="0"/>
              <a:t>How long would it take to develop?</a:t>
            </a:r>
          </a:p>
          <a:p>
            <a:pPr marL="514350" indent="-514350" algn="l">
              <a:lnSpc>
                <a:spcPct val="80000"/>
              </a:lnSpc>
              <a:buAutoNum type="arabicParenR"/>
            </a:pPr>
            <a:r>
              <a:rPr lang="en-US" altLang="en-US" sz="2800" dirty="0"/>
              <a:t>Could it continue from year to year?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39662-6254-9D47-94E3-FB8E718BC359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B7B8E11-3703-AE41-9041-007701BFF2CD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Explore The Impact!</a:t>
            </a:r>
          </a:p>
        </p:txBody>
      </p:sp>
    </p:spTree>
    <p:extLst>
      <p:ext uri="{BB962C8B-B14F-4D97-AF65-F5344CB8AC3E}">
        <p14:creationId xmlns:p14="http://schemas.microsoft.com/office/powerpoint/2010/main" val="284465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8E65E8-9E8A-7C4D-B49C-4D2B53A04F8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BB79B-9845-FF4E-B6A1-DD5C5C67D080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School Kindness Notes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7563CA9-2DFA-C84E-A91B-A60B7493D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BB1E843-ACFD-A94E-9913-8BAC8C696B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6"/>
          <a:stretch/>
        </p:blipFill>
        <p:spPr>
          <a:xfrm>
            <a:off x="160639" y="1713415"/>
            <a:ext cx="5258720" cy="4229100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3DDB17DE-7CA5-C84F-B154-D7635FB80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77" y="1911407"/>
            <a:ext cx="6052713" cy="40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2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8E65E8-9E8A-7C4D-B49C-4D2B53A04F8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BB79B-9845-FF4E-B6A1-DD5C5C67D080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Pledge Signing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76125CF-6F5A-2142-A58E-FAFB5A19E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" y="2446213"/>
            <a:ext cx="6207336" cy="2554904"/>
          </a:xfrm>
          <a:prstGeom prst="rect">
            <a:avLst/>
          </a:prstGeom>
        </p:spPr>
      </p:pic>
      <p:pic>
        <p:nvPicPr>
          <p:cNvPr id="4" name="Picture 3" descr="A picture containing text, person, orange, working&#10;&#10;Description automatically generated">
            <a:extLst>
              <a:ext uri="{FF2B5EF4-FFF2-40B4-BE49-F238E27FC236}">
                <a16:creationId xmlns:a16="http://schemas.microsoft.com/office/drawing/2014/main" id="{48349921-DAE8-B44B-95F0-F0CAA5375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2" y="1871217"/>
            <a:ext cx="5428397" cy="40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8E65E8-9E8A-7C4D-B49C-4D2B53A04F8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BB79B-9845-FF4E-B6A1-DD5C5C67D080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Student Advice Column</a:t>
            </a:r>
          </a:p>
        </p:txBody>
      </p:sp>
      <p:pic>
        <p:nvPicPr>
          <p:cNvPr id="3" name="Picture 2" descr="A picture containing text, screenshot, document&#10;&#10;Description automatically generated">
            <a:extLst>
              <a:ext uri="{FF2B5EF4-FFF2-40B4-BE49-F238E27FC236}">
                <a16:creationId xmlns:a16="http://schemas.microsoft.com/office/drawing/2014/main" id="{18306055-D8D7-0D49-B143-825B87403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" y="1548355"/>
            <a:ext cx="3198813" cy="4322720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3BBE807-9835-F144-99EA-B383723CE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48" y="2062706"/>
            <a:ext cx="8231203" cy="29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1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8E65E8-9E8A-7C4D-B49C-4D2B53A04F8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BB79B-9845-FF4E-B6A1-DD5C5C67D080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School Kindness Club</a:t>
            </a:r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CF9C0AC-2BFA-6E45-9BFC-D0194415B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r="24790"/>
          <a:stretch/>
        </p:blipFill>
        <p:spPr>
          <a:xfrm>
            <a:off x="8251262" y="2053967"/>
            <a:ext cx="3794329" cy="3445783"/>
          </a:xfrm>
          <a:prstGeom prst="rect">
            <a:avLst/>
          </a:prstGeom>
        </p:spPr>
      </p:pic>
      <p:pic>
        <p:nvPicPr>
          <p:cNvPr id="11" name="Picture 10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EF38C46-F37C-B043-99A5-2ADFC35863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/>
          <a:stretch/>
        </p:blipFill>
        <p:spPr>
          <a:xfrm rot="5400000">
            <a:off x="3785696" y="2231542"/>
            <a:ext cx="5188825" cy="3525563"/>
          </a:xfrm>
          <a:prstGeom prst="rect">
            <a:avLst/>
          </a:prstGeom>
        </p:spPr>
      </p:pic>
      <p:pic>
        <p:nvPicPr>
          <p:cNvPr id="13" name="Picture 12" descr="A picture containing text, outdoor, people&#10;&#10;Description automatically generated">
            <a:extLst>
              <a:ext uri="{FF2B5EF4-FFF2-40B4-BE49-F238E27FC236}">
                <a16:creationId xmlns:a16="http://schemas.microsoft.com/office/drawing/2014/main" id="{6C750104-5572-3846-B36C-2ED89B5292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1"/>
          <a:stretch/>
        </p:blipFill>
        <p:spPr>
          <a:xfrm>
            <a:off x="53041" y="2370082"/>
            <a:ext cx="4455914" cy="28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2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7B1E56A-4820-42E9-83C6-02D68C919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59">
            <a:off x="321920" y="2661722"/>
            <a:ext cx="3714171" cy="312205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E8D6E-F7AF-1B43-8B8D-79BE087F3B8B}"/>
              </a:ext>
            </a:extLst>
          </p:cNvPr>
          <p:cNvSpPr txBox="1">
            <a:spLocks/>
          </p:cNvSpPr>
          <p:nvPr/>
        </p:nvSpPr>
        <p:spPr>
          <a:xfrm>
            <a:off x="4201390" y="1547996"/>
            <a:ext cx="78339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 algn="l">
              <a:lnSpc>
                <a:spcPct val="80000"/>
              </a:lnSpc>
              <a:defRPr/>
            </a:pPr>
            <a:r>
              <a:rPr lang="en-US" altLang="en-US" sz="7200" b="1" dirty="0"/>
              <a:t>Why is it important for students to get involved in </a:t>
            </a:r>
            <a:r>
              <a:rPr lang="en-US" altLang="en-US" sz="7200" b="1"/>
              <a:t>bullying prevention?</a:t>
            </a:r>
            <a:endParaRPr lang="en-US" altLang="en-US" sz="7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92C68-6A59-A94A-B5B2-F57907D7EB9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F2A2DC-0CEF-2F41-977D-5C99606A07A5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Reflection Questions</a:t>
            </a:r>
          </a:p>
        </p:txBody>
      </p:sp>
    </p:spTree>
    <p:extLst>
      <p:ext uri="{BB962C8B-B14F-4D97-AF65-F5344CB8AC3E}">
        <p14:creationId xmlns:p14="http://schemas.microsoft.com/office/powerpoint/2010/main" val="202955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C7A4A4A-EB47-4D37-9A28-D31E15284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ED531ED-0BE0-4D2B-83AC-15AD07F55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C44C4E1-4DFD-4650-9A29-A425BC4F1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2052" y="2317640"/>
            <a:ext cx="3203221" cy="289162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E96192-24C3-3141-BC94-17FCD8FFFA48}"/>
              </a:ext>
            </a:extLst>
          </p:cNvPr>
          <p:cNvSpPr txBox="1">
            <a:spLocks/>
          </p:cNvSpPr>
          <p:nvPr/>
        </p:nvSpPr>
        <p:spPr bwMode="auto">
          <a:xfrm>
            <a:off x="432867" y="1460457"/>
            <a:ext cx="823918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3550" indent="-4635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/>
              <a:t>LAST SESSION: Thursday, March 31</a:t>
            </a:r>
            <a:r>
              <a:rPr lang="en-US" altLang="en-US" sz="2600" baseline="30000" dirty="0"/>
              <a:t>st</a:t>
            </a:r>
            <a:r>
              <a:rPr lang="en-US" altLang="en-US" sz="2600" dirty="0"/>
              <a:t> at 2:30 pm CST</a:t>
            </a:r>
            <a:endParaRPr lang="en-US" altLang="en-US" sz="1000" dirty="0"/>
          </a:p>
          <a:p>
            <a:pPr>
              <a:lnSpc>
                <a:spcPct val="80000"/>
              </a:lnSpc>
              <a:buNone/>
            </a:pPr>
            <a:endParaRPr lang="en-US" altLang="en-US" sz="1600" dirty="0"/>
          </a:p>
          <a:p>
            <a:pPr>
              <a:lnSpc>
                <a:spcPct val="80000"/>
              </a:lnSpc>
              <a:buNone/>
            </a:pPr>
            <a:endParaRPr lang="en-US" altLang="en-US" sz="1600" dirty="0"/>
          </a:p>
          <a:p>
            <a:pPr>
              <a:lnSpc>
                <a:spcPct val="80000"/>
              </a:lnSpc>
              <a:buNone/>
            </a:pPr>
            <a:r>
              <a:rPr lang="en-US" altLang="en-US" sz="2600" dirty="0"/>
              <a:t>REMINDERS: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600" dirty="0"/>
              <a:t>This webinar will be archived and posted at </a:t>
            </a:r>
            <a:r>
              <a:rPr lang="en-US" altLang="en-US" sz="2600" dirty="0" err="1"/>
              <a:t>KidsTakeOnBullying.org</a:t>
            </a:r>
            <a:r>
              <a:rPr lang="en-US" altLang="en-US" sz="2600" dirty="0"/>
              <a:t> + the PowerPoints!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600" dirty="0"/>
              <a:t>We will be available for the next 15 – 20 minutes if you have any questions!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243BA-9A16-F74A-A0E8-EF5DF9750E08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B31752-29B5-7C48-9546-60D1EEF3C88C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What To Expect Next Week</a:t>
            </a:r>
          </a:p>
        </p:txBody>
      </p:sp>
    </p:spTree>
    <p:extLst>
      <p:ext uri="{BB962C8B-B14F-4D97-AF65-F5344CB8AC3E}">
        <p14:creationId xmlns:p14="http://schemas.microsoft.com/office/powerpoint/2010/main" val="352920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183B99-4DDE-8E4A-967B-BD9D3B67946E}"/>
              </a:ext>
            </a:extLst>
          </p:cNvPr>
          <p:cNvSpPr/>
          <p:nvPr/>
        </p:nvSpPr>
        <p:spPr>
          <a:xfrm>
            <a:off x="0" y="0"/>
            <a:ext cx="12192000" cy="1348230"/>
          </a:xfrm>
          <a:prstGeom prst="rect">
            <a:avLst/>
          </a:prstGeom>
          <a:solidFill>
            <a:srgbClr val="ED0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7A4A4A-EB47-4D37-9A28-D31E15284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ED531ED-0BE0-4D2B-83AC-15AD07F55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98C18C-822A-7A4B-B12E-F9DC1F11B768}"/>
              </a:ext>
            </a:extLst>
          </p:cNvPr>
          <p:cNvSpPr txBox="1">
            <a:spLocks/>
          </p:cNvSpPr>
          <p:nvPr/>
        </p:nvSpPr>
        <p:spPr>
          <a:xfrm>
            <a:off x="1142568" y="193696"/>
            <a:ext cx="9906861" cy="823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What will the webinar series include?</a:t>
            </a:r>
            <a:endParaRPr lang="en-US" altLang="en-US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E96192-24C3-3141-BC94-17FCD8FFFA48}"/>
              </a:ext>
            </a:extLst>
          </p:cNvPr>
          <p:cNvSpPr txBox="1">
            <a:spLocks/>
          </p:cNvSpPr>
          <p:nvPr/>
        </p:nvSpPr>
        <p:spPr bwMode="auto">
          <a:xfrm>
            <a:off x="368914" y="1460457"/>
            <a:ext cx="11454171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3550" indent="-4635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200" dirty="0"/>
              <a:t>Reminders: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3200" dirty="0"/>
              <a:t>We just have one session left! </a:t>
            </a:r>
          </a:p>
          <a:p>
            <a:pPr marL="920750" lvl="1" indent="-457200">
              <a:lnSpc>
                <a:spcPct val="80000"/>
              </a:lnSpc>
            </a:pPr>
            <a:r>
              <a:rPr lang="en-US" altLang="en-US" sz="3200" dirty="0"/>
              <a:t>Last session – Thursday, March 31</a:t>
            </a:r>
            <a:r>
              <a:rPr lang="en-US" altLang="en-US" sz="3200" baseline="30000" dirty="0"/>
              <a:t>st</a:t>
            </a:r>
            <a:r>
              <a:rPr lang="en-US" altLang="en-US" sz="3200" dirty="0"/>
              <a:t> at 2:30 pm CST</a:t>
            </a:r>
          </a:p>
          <a:p>
            <a:pPr lvl="1" indent="0">
              <a:lnSpc>
                <a:spcPct val="80000"/>
              </a:lnSpc>
              <a:buNone/>
            </a:pPr>
            <a:endParaRPr lang="en-US" altLang="en-US" sz="3200" dirty="0"/>
          </a:p>
          <a:p>
            <a:pPr marL="457200" indent="-457200">
              <a:lnSpc>
                <a:spcPct val="80000"/>
              </a:lnSpc>
            </a:pPr>
            <a:r>
              <a:rPr lang="en-US" altLang="en-US" sz="3200" dirty="0"/>
              <a:t>We will stay on for the last 15 minutes after the session to answer any questions!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200" dirty="0"/>
              <a:t>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200" dirty="0"/>
              <a:t>Each session will be recorded &amp; available to watch if you aren’t able to make a session. These will be posted on </a:t>
            </a:r>
            <a:r>
              <a:rPr lang="en-US" altLang="en-US" sz="3200" dirty="0" err="1"/>
              <a:t>KidsTakeOnBullying.org</a:t>
            </a:r>
            <a:r>
              <a:rPr lang="en-US" altLang="en-US" sz="3200" dirty="0"/>
              <a:t> the following day.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23896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3616087" y="2028616"/>
            <a:ext cx="83083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Let’s talk about what it means to include!</a:t>
            </a:r>
          </a:p>
          <a:p>
            <a:endParaRPr lang="en-US" sz="4400" dirty="0"/>
          </a:p>
          <a:p>
            <a:r>
              <a:rPr lang="en-US" sz="4400" dirty="0"/>
              <a:t>What does inclusion mean?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B90B2BE-F5E4-5C42-90B7-A0E56F658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861673">
            <a:off x="386508" y="2562169"/>
            <a:ext cx="2957581" cy="28713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949407-1036-B64E-90F5-A56FB9766AA8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 Does Inclusion Mean?</a:t>
            </a:r>
          </a:p>
        </p:txBody>
      </p:sp>
    </p:spTree>
    <p:extLst>
      <p:ext uri="{BB962C8B-B14F-4D97-AF65-F5344CB8AC3E}">
        <p14:creationId xmlns:p14="http://schemas.microsoft.com/office/powerpoint/2010/main" val="382953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06AAB9-DD91-5742-9681-DB2C139BBB48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 Does Inclusion Mean?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567420" y="1719272"/>
            <a:ext cx="83083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Inclusion </a:t>
            </a:r>
          </a:p>
          <a:p>
            <a:endParaRPr lang="en-US" sz="4400" dirty="0"/>
          </a:p>
          <a:p>
            <a:r>
              <a:rPr lang="en-US" sz="4400" dirty="0"/>
              <a:t>Inviting and involving others so that everyone feels welcomed, valued and supported.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6CA2234-F298-0443-9803-1F0FC8E8E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290947">
            <a:off x="9143042" y="1809096"/>
            <a:ext cx="2569501" cy="32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06AAB9-DD91-5742-9681-DB2C139BBB48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 Does Inclusion Mean?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3126657" y="1427389"/>
            <a:ext cx="867210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To INCLUDE someone</a:t>
            </a:r>
            <a:r>
              <a:rPr lang="en-US" sz="3200" dirty="0"/>
              <a:t> is to bring them IN so that they feel like they are a part of something. It could be as simple as a conversation, engaging in an activity together, or asking them to participate in a group.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When someone is included, it helps them feel respected, valued for who they are, and like they belong.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03B1C83-2D6B-F44E-9E7A-BA1BC97A1D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686" y="1830784"/>
            <a:ext cx="2025325" cy="31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06AAB9-DD91-5742-9681-DB2C139BBB48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How Can We INCLUDE Others?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330689" y="1608573"/>
            <a:ext cx="867210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Introduce yourself to others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Notice when someone is alone &amp; invite them to join you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Invite others to play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Tell someone why they are inspiring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Show interest in learning about experiences different than yours.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791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06AAB9-DD91-5742-9681-DB2C139BBB48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 Else Can You Do If You See Bullying?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394EE9-AA65-1D4E-97E8-714EBB327CB9}"/>
              </a:ext>
            </a:extLst>
          </p:cNvPr>
          <p:cNvSpPr txBox="1">
            <a:spLocks/>
          </p:cNvSpPr>
          <p:nvPr/>
        </p:nvSpPr>
        <p:spPr bwMode="auto">
          <a:xfrm>
            <a:off x="528214" y="1522370"/>
            <a:ext cx="8196686" cy="4641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3550" indent="-4635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3200" b="1" dirty="0"/>
              <a:t>Speak up!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105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600" dirty="0"/>
              <a:t>When students are willing to say they think something is wrong, they can make a difference. Your words matter, try saying:</a:t>
            </a:r>
          </a:p>
          <a:p>
            <a:pPr marL="920750" lvl="1" indent="-457200">
              <a:lnSpc>
                <a:spcPct val="80000"/>
              </a:lnSpc>
              <a:defRPr/>
            </a:pPr>
            <a:r>
              <a:rPr lang="en-US" altLang="en-US" dirty="0"/>
              <a:t>I’m here for you &amp; I want to help.</a:t>
            </a:r>
          </a:p>
          <a:p>
            <a:pPr marL="920750" lvl="1" indent="-457200">
              <a:lnSpc>
                <a:spcPct val="80000"/>
              </a:lnSpc>
              <a:defRPr/>
            </a:pPr>
            <a:r>
              <a:rPr lang="en-US" altLang="en-US" dirty="0"/>
              <a:t>You didn’t deserve to be treated that way.</a:t>
            </a:r>
          </a:p>
          <a:p>
            <a:pPr marL="920750" lvl="1" indent="-457200">
              <a:lnSpc>
                <a:spcPct val="80000"/>
              </a:lnSpc>
              <a:defRPr/>
            </a:pPr>
            <a:r>
              <a:rPr lang="en-US" altLang="en-US" dirty="0"/>
              <a:t>Can I help you find an adult to talk to?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en-US" sz="26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600" dirty="0"/>
              <a:t>If you see bullying, tell an adult. Remember, it’s NOT tattling or snitching, it’s okay to tell.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26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227CD41-BBC3-FA43-B45F-F628DDCF0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03593">
            <a:off x="9163711" y="2467813"/>
            <a:ext cx="2821082" cy="24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06AAB9-DD91-5742-9681-DB2C139BBB48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What’s Your Advice?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394EE9-AA65-1D4E-97E8-714EBB327CB9}"/>
              </a:ext>
            </a:extLst>
          </p:cNvPr>
          <p:cNvSpPr txBox="1">
            <a:spLocks/>
          </p:cNvSpPr>
          <p:nvPr/>
        </p:nvSpPr>
        <p:spPr bwMode="auto">
          <a:xfrm>
            <a:off x="1590098" y="1522370"/>
            <a:ext cx="10002134" cy="4641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3550" indent="-4635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3200" dirty="0"/>
              <a:t>On PACER’s Kids Against Bullying Website, we have an advice column called Ask Carmen! Students from across the country send Carmen questions and ask her advice.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3200" dirty="0"/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3200" dirty="0"/>
              <a:t>We have a few questions from kids that wanted YOUR advice! Read their question and think about the following: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3200" dirty="0"/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400" b="1" dirty="0"/>
              <a:t>“What advice would you give?"</a:t>
            </a:r>
            <a:endParaRPr lang="en-US" altLang="en-US" sz="3600" dirty="0"/>
          </a:p>
          <a:p>
            <a:pPr>
              <a:lnSpc>
                <a:spcPct val="80000"/>
              </a:lnSpc>
              <a:buNone/>
              <a:defRPr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0504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1066420" y="1977905"/>
            <a:ext cx="1005915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Our friends are bullying some people. We want to stop it, but we don’t want them to get mad at us and then bully us!</a:t>
            </a:r>
          </a:p>
          <a:p>
            <a:r>
              <a:rPr lang="en-US" sz="4400" b="1" i="1" dirty="0"/>
              <a:t>– Libby, 5</a:t>
            </a:r>
            <a:r>
              <a:rPr lang="en-US" sz="4400" b="1" i="1" baseline="30000" dirty="0"/>
              <a:t>th</a:t>
            </a:r>
            <a:r>
              <a:rPr lang="en-US" sz="4400" b="1" i="1" dirty="0"/>
              <a:t> grader</a:t>
            </a:r>
            <a:endParaRPr lang="en-US" sz="4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586F01-DEA9-104C-9F28-66BA051F1D06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What’s Your Advice?</a:t>
            </a:r>
          </a:p>
        </p:txBody>
      </p:sp>
    </p:spTree>
    <p:extLst>
      <p:ext uri="{BB962C8B-B14F-4D97-AF65-F5344CB8AC3E}">
        <p14:creationId xmlns:p14="http://schemas.microsoft.com/office/powerpoint/2010/main" val="282955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797</Words>
  <Application>Microsoft Macintosh PowerPoint</Application>
  <PresentationFormat>Widescreen</PresentationFormat>
  <Paragraphs>98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Okerstrom</dc:creator>
  <cp:lastModifiedBy>Bailey Huston</cp:lastModifiedBy>
  <cp:revision>44</cp:revision>
  <dcterms:created xsi:type="dcterms:W3CDTF">2022-01-21T19:18:41Z</dcterms:created>
  <dcterms:modified xsi:type="dcterms:W3CDTF">2022-03-24T20:46:16Z</dcterms:modified>
</cp:coreProperties>
</file>